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60" r:id="rId1"/>
  </p:sldMasterIdLst>
  <p:notesMasterIdLst>
    <p:notesMasterId r:id="rId47"/>
  </p:notesMasterIdLst>
  <p:sldIdLst>
    <p:sldId id="274" r:id="rId2"/>
    <p:sldId id="308" r:id="rId3"/>
    <p:sldId id="340" r:id="rId4"/>
    <p:sldId id="277" r:id="rId5"/>
    <p:sldId id="366" r:id="rId6"/>
    <p:sldId id="394" r:id="rId7"/>
    <p:sldId id="368" r:id="rId8"/>
    <p:sldId id="392" r:id="rId9"/>
    <p:sldId id="393" r:id="rId10"/>
    <p:sldId id="410" r:id="rId11"/>
    <p:sldId id="369" r:id="rId12"/>
    <p:sldId id="370" r:id="rId13"/>
    <p:sldId id="371" r:id="rId14"/>
    <p:sldId id="372" r:id="rId15"/>
    <p:sldId id="374" r:id="rId16"/>
    <p:sldId id="367" r:id="rId17"/>
    <p:sldId id="386" r:id="rId18"/>
    <p:sldId id="387" r:id="rId19"/>
    <p:sldId id="388" r:id="rId20"/>
    <p:sldId id="375" r:id="rId21"/>
    <p:sldId id="373" r:id="rId22"/>
    <p:sldId id="376" r:id="rId23"/>
    <p:sldId id="401" r:id="rId24"/>
    <p:sldId id="377" r:id="rId25"/>
    <p:sldId id="402" r:id="rId26"/>
    <p:sldId id="404" r:id="rId27"/>
    <p:sldId id="405" r:id="rId28"/>
    <p:sldId id="406" r:id="rId29"/>
    <p:sldId id="379" r:id="rId30"/>
    <p:sldId id="407" r:id="rId31"/>
    <p:sldId id="380" r:id="rId32"/>
    <p:sldId id="409" r:id="rId33"/>
    <p:sldId id="389" r:id="rId34"/>
    <p:sldId id="408" r:id="rId35"/>
    <p:sldId id="381" r:id="rId36"/>
    <p:sldId id="382" r:id="rId37"/>
    <p:sldId id="396" r:id="rId38"/>
    <p:sldId id="383" r:id="rId39"/>
    <p:sldId id="384" r:id="rId40"/>
    <p:sldId id="385" r:id="rId41"/>
    <p:sldId id="395" r:id="rId42"/>
    <p:sldId id="397" r:id="rId43"/>
    <p:sldId id="398" r:id="rId44"/>
    <p:sldId id="399" r:id="rId45"/>
    <p:sldId id="332" r:id="rId46"/>
  </p:sldIdLst>
  <p:sldSz cx="6858000" cy="9144000" type="screen4x3"/>
  <p:notesSz cx="6888163" cy="100203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guide id="3" orient="horz" pos="2880">
          <p15:clr>
            <a:srgbClr val="A4A3A4"/>
          </p15:clr>
        </p15:guide>
        <p15:guide id="4"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0" name="作成者" initials="A" lastIdx="0" clrIdx="9"/>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A6BB"/>
    <a:srgbClr val="1181C0"/>
    <a:srgbClr val="1081C0"/>
    <a:srgbClr val="FF7C80"/>
    <a:srgbClr val="FF5050"/>
    <a:srgbClr val="0C9FD5"/>
    <a:srgbClr val="FFCCFF"/>
    <a:srgbClr val="0081C0"/>
    <a:srgbClr val="00A6B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57" autoAdjust="0"/>
    <p:restoredTop sz="94682" autoAdjust="0"/>
  </p:normalViewPr>
  <p:slideViewPr>
    <p:cSldViewPr snapToGrid="0">
      <p:cViewPr varScale="1">
        <p:scale>
          <a:sx n="87" d="100"/>
          <a:sy n="87" d="100"/>
        </p:scale>
        <p:origin x="2976" y="90"/>
      </p:cViewPr>
      <p:guideLst>
        <p:guide orient="horz" pos="2160"/>
        <p:guide pos="2880"/>
        <p:guide orient="horz" pos="2880"/>
        <p:guide pos="216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781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0"/>
            <a:ext cx="2984871" cy="502755"/>
          </a:xfrm>
          <a:prstGeom prst="rect">
            <a:avLst/>
          </a:prstGeom>
        </p:spPr>
        <p:txBody>
          <a:bodyPr vert="horz" lIns="96592" tIns="48297" rIns="96592" bIns="48297" rtlCol="0"/>
          <a:lstStyle>
            <a:lvl1pPr algn="l">
              <a:defRPr sz="1300"/>
            </a:lvl1pPr>
          </a:lstStyle>
          <a:p>
            <a:endParaRPr kumimoji="1" lang="ja-JP" altLang="en-US"/>
          </a:p>
        </p:txBody>
      </p:sp>
      <p:sp>
        <p:nvSpPr>
          <p:cNvPr id="3" name="日付プレースホルダー 2"/>
          <p:cNvSpPr>
            <a:spLocks noGrp="1"/>
          </p:cNvSpPr>
          <p:nvPr>
            <p:ph type="dt" idx="1"/>
          </p:nvPr>
        </p:nvSpPr>
        <p:spPr>
          <a:xfrm>
            <a:off x="3901702" y="0"/>
            <a:ext cx="2984871" cy="502755"/>
          </a:xfrm>
          <a:prstGeom prst="rect">
            <a:avLst/>
          </a:prstGeom>
        </p:spPr>
        <p:txBody>
          <a:bodyPr vert="horz" lIns="96592" tIns="48297" rIns="96592" bIns="48297" rtlCol="0"/>
          <a:lstStyle>
            <a:lvl1pPr algn="r">
              <a:defRPr sz="1300"/>
            </a:lvl1pPr>
          </a:lstStyle>
          <a:p>
            <a:fld id="{A190E86B-4A4D-4303-AF98-703CA979D8F2}" type="datetimeFigureOut">
              <a:rPr kumimoji="1" lang="ja-JP" altLang="en-US" smtClean="0"/>
              <a:pPr/>
              <a:t>2020/2/27</a:t>
            </a:fld>
            <a:endParaRPr kumimoji="1" lang="ja-JP" altLang="en-US"/>
          </a:p>
        </p:txBody>
      </p:sp>
      <p:sp>
        <p:nvSpPr>
          <p:cNvPr id="4" name="スライド イメージ プレースホルダー 3"/>
          <p:cNvSpPr>
            <a:spLocks noGrp="1" noRot="1" noChangeAspect="1"/>
          </p:cNvSpPr>
          <p:nvPr>
            <p:ph type="sldImg" idx="2"/>
          </p:nvPr>
        </p:nvSpPr>
        <p:spPr>
          <a:xfrm>
            <a:off x="2176463" y="1252538"/>
            <a:ext cx="2535237" cy="3381375"/>
          </a:xfrm>
          <a:prstGeom prst="rect">
            <a:avLst/>
          </a:prstGeom>
          <a:noFill/>
          <a:ln w="12700">
            <a:solidFill>
              <a:prstClr val="black"/>
            </a:solidFill>
          </a:ln>
        </p:spPr>
        <p:txBody>
          <a:bodyPr vert="horz" lIns="96592" tIns="48297" rIns="96592" bIns="48297" rtlCol="0" anchor="ctr"/>
          <a:lstStyle/>
          <a:p>
            <a:endParaRPr lang="ja-JP" altLang="en-US"/>
          </a:p>
        </p:txBody>
      </p:sp>
      <p:sp>
        <p:nvSpPr>
          <p:cNvPr id="5" name="ノート プレースホルダー 4"/>
          <p:cNvSpPr>
            <a:spLocks noGrp="1"/>
          </p:cNvSpPr>
          <p:nvPr>
            <p:ph type="body" sz="quarter" idx="3"/>
          </p:nvPr>
        </p:nvSpPr>
        <p:spPr>
          <a:xfrm>
            <a:off x="688817" y="4822269"/>
            <a:ext cx="5510530" cy="3945494"/>
          </a:xfrm>
          <a:prstGeom prst="rect">
            <a:avLst/>
          </a:prstGeom>
        </p:spPr>
        <p:txBody>
          <a:bodyPr vert="horz" lIns="96592" tIns="48297" rIns="96592" bIns="48297"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3" y="9517548"/>
            <a:ext cx="2984871" cy="502754"/>
          </a:xfrm>
          <a:prstGeom prst="rect">
            <a:avLst/>
          </a:prstGeom>
        </p:spPr>
        <p:txBody>
          <a:bodyPr vert="horz" lIns="96592" tIns="48297" rIns="96592" bIns="48297"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3901702" y="9517548"/>
            <a:ext cx="2984871" cy="502754"/>
          </a:xfrm>
          <a:prstGeom prst="rect">
            <a:avLst/>
          </a:prstGeom>
        </p:spPr>
        <p:txBody>
          <a:bodyPr vert="horz" lIns="96592" tIns="48297" rIns="96592" bIns="48297" rtlCol="0" anchor="b"/>
          <a:lstStyle>
            <a:lvl1pPr algn="r">
              <a:defRPr sz="1300"/>
            </a:lvl1pPr>
          </a:lstStyle>
          <a:p>
            <a:fld id="{17551929-F5D0-49E6-B8B8-EEEFC5DB0688}" type="slidenum">
              <a:rPr kumimoji="1" lang="ja-JP" altLang="en-US" smtClean="0"/>
              <a:pPr/>
              <a:t>‹#›</a:t>
            </a:fld>
            <a:endParaRPr kumimoji="1" lang="ja-JP" altLang="en-US"/>
          </a:p>
        </p:txBody>
      </p:sp>
    </p:spTree>
    <p:extLst>
      <p:ext uri="{BB962C8B-B14F-4D97-AF65-F5344CB8AC3E}">
        <p14:creationId xmlns:p14="http://schemas.microsoft.com/office/powerpoint/2010/main" val="298141547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0</a:t>
            </a:fld>
            <a:endParaRPr kumimoji="1" lang="ja-JP" altLang="en-US"/>
          </a:p>
        </p:txBody>
      </p:sp>
    </p:spTree>
    <p:extLst>
      <p:ext uri="{BB962C8B-B14F-4D97-AF65-F5344CB8AC3E}">
        <p14:creationId xmlns:p14="http://schemas.microsoft.com/office/powerpoint/2010/main" val="3389178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9</a:t>
            </a:fld>
            <a:endParaRPr kumimoji="1" lang="ja-JP" altLang="en-US"/>
          </a:p>
        </p:txBody>
      </p:sp>
    </p:spTree>
    <p:extLst>
      <p:ext uri="{BB962C8B-B14F-4D97-AF65-F5344CB8AC3E}">
        <p14:creationId xmlns:p14="http://schemas.microsoft.com/office/powerpoint/2010/main" val="41079454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10</a:t>
            </a:fld>
            <a:endParaRPr kumimoji="1" lang="ja-JP" altLang="en-US"/>
          </a:p>
        </p:txBody>
      </p:sp>
    </p:spTree>
    <p:extLst>
      <p:ext uri="{BB962C8B-B14F-4D97-AF65-F5344CB8AC3E}">
        <p14:creationId xmlns:p14="http://schemas.microsoft.com/office/powerpoint/2010/main" val="40938405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11</a:t>
            </a:fld>
            <a:endParaRPr kumimoji="1" lang="ja-JP" altLang="en-US"/>
          </a:p>
        </p:txBody>
      </p:sp>
    </p:spTree>
    <p:extLst>
      <p:ext uri="{BB962C8B-B14F-4D97-AF65-F5344CB8AC3E}">
        <p14:creationId xmlns:p14="http://schemas.microsoft.com/office/powerpoint/2010/main" val="37369757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12</a:t>
            </a:fld>
            <a:endParaRPr kumimoji="1" lang="ja-JP" altLang="en-US"/>
          </a:p>
        </p:txBody>
      </p:sp>
    </p:spTree>
    <p:extLst>
      <p:ext uri="{BB962C8B-B14F-4D97-AF65-F5344CB8AC3E}">
        <p14:creationId xmlns:p14="http://schemas.microsoft.com/office/powerpoint/2010/main" val="42923077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13</a:t>
            </a:fld>
            <a:endParaRPr kumimoji="1" lang="ja-JP" altLang="en-US"/>
          </a:p>
        </p:txBody>
      </p:sp>
    </p:spTree>
    <p:extLst>
      <p:ext uri="{BB962C8B-B14F-4D97-AF65-F5344CB8AC3E}">
        <p14:creationId xmlns:p14="http://schemas.microsoft.com/office/powerpoint/2010/main" val="5013560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14</a:t>
            </a:fld>
            <a:endParaRPr kumimoji="1" lang="ja-JP" altLang="en-US"/>
          </a:p>
        </p:txBody>
      </p:sp>
    </p:spTree>
    <p:extLst>
      <p:ext uri="{BB962C8B-B14F-4D97-AF65-F5344CB8AC3E}">
        <p14:creationId xmlns:p14="http://schemas.microsoft.com/office/powerpoint/2010/main" val="27163167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15</a:t>
            </a:fld>
            <a:endParaRPr kumimoji="1" lang="ja-JP" altLang="en-US"/>
          </a:p>
        </p:txBody>
      </p:sp>
    </p:spTree>
    <p:extLst>
      <p:ext uri="{BB962C8B-B14F-4D97-AF65-F5344CB8AC3E}">
        <p14:creationId xmlns:p14="http://schemas.microsoft.com/office/powerpoint/2010/main" val="41394662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16</a:t>
            </a:fld>
            <a:endParaRPr kumimoji="1" lang="ja-JP" altLang="en-US"/>
          </a:p>
        </p:txBody>
      </p:sp>
    </p:spTree>
    <p:extLst>
      <p:ext uri="{BB962C8B-B14F-4D97-AF65-F5344CB8AC3E}">
        <p14:creationId xmlns:p14="http://schemas.microsoft.com/office/powerpoint/2010/main" val="4709703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17</a:t>
            </a:fld>
            <a:endParaRPr kumimoji="1" lang="ja-JP" altLang="en-US"/>
          </a:p>
        </p:txBody>
      </p:sp>
    </p:spTree>
    <p:extLst>
      <p:ext uri="{BB962C8B-B14F-4D97-AF65-F5344CB8AC3E}">
        <p14:creationId xmlns:p14="http://schemas.microsoft.com/office/powerpoint/2010/main" val="40372532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18</a:t>
            </a:fld>
            <a:endParaRPr kumimoji="1" lang="ja-JP" altLang="en-US"/>
          </a:p>
        </p:txBody>
      </p:sp>
    </p:spTree>
    <p:extLst>
      <p:ext uri="{BB962C8B-B14F-4D97-AF65-F5344CB8AC3E}">
        <p14:creationId xmlns:p14="http://schemas.microsoft.com/office/powerpoint/2010/main" val="15972718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a:t>
            </a:fld>
            <a:endParaRPr kumimoji="1" lang="ja-JP" altLang="en-US"/>
          </a:p>
        </p:txBody>
      </p:sp>
    </p:spTree>
    <p:extLst>
      <p:ext uri="{BB962C8B-B14F-4D97-AF65-F5344CB8AC3E}">
        <p14:creationId xmlns:p14="http://schemas.microsoft.com/office/powerpoint/2010/main" val="34663681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19</a:t>
            </a:fld>
            <a:endParaRPr kumimoji="1" lang="ja-JP" altLang="en-US"/>
          </a:p>
        </p:txBody>
      </p:sp>
    </p:spTree>
    <p:extLst>
      <p:ext uri="{BB962C8B-B14F-4D97-AF65-F5344CB8AC3E}">
        <p14:creationId xmlns:p14="http://schemas.microsoft.com/office/powerpoint/2010/main" val="13210569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20</a:t>
            </a:fld>
            <a:endParaRPr kumimoji="1" lang="ja-JP" altLang="en-US"/>
          </a:p>
        </p:txBody>
      </p:sp>
    </p:spTree>
    <p:extLst>
      <p:ext uri="{BB962C8B-B14F-4D97-AF65-F5344CB8AC3E}">
        <p14:creationId xmlns:p14="http://schemas.microsoft.com/office/powerpoint/2010/main" val="1454770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21</a:t>
            </a:fld>
            <a:endParaRPr kumimoji="1" lang="ja-JP" altLang="en-US"/>
          </a:p>
        </p:txBody>
      </p:sp>
    </p:spTree>
    <p:extLst>
      <p:ext uri="{BB962C8B-B14F-4D97-AF65-F5344CB8AC3E}">
        <p14:creationId xmlns:p14="http://schemas.microsoft.com/office/powerpoint/2010/main" val="4828298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22</a:t>
            </a:fld>
            <a:endParaRPr kumimoji="1" lang="ja-JP" altLang="en-US"/>
          </a:p>
        </p:txBody>
      </p:sp>
    </p:spTree>
    <p:extLst>
      <p:ext uri="{BB962C8B-B14F-4D97-AF65-F5344CB8AC3E}">
        <p14:creationId xmlns:p14="http://schemas.microsoft.com/office/powerpoint/2010/main" val="20735190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23</a:t>
            </a:fld>
            <a:endParaRPr kumimoji="1" lang="ja-JP" altLang="en-US"/>
          </a:p>
        </p:txBody>
      </p:sp>
    </p:spTree>
    <p:extLst>
      <p:ext uri="{BB962C8B-B14F-4D97-AF65-F5344CB8AC3E}">
        <p14:creationId xmlns:p14="http://schemas.microsoft.com/office/powerpoint/2010/main" val="29686155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24</a:t>
            </a:fld>
            <a:endParaRPr kumimoji="1" lang="ja-JP" altLang="en-US"/>
          </a:p>
        </p:txBody>
      </p:sp>
    </p:spTree>
    <p:extLst>
      <p:ext uri="{BB962C8B-B14F-4D97-AF65-F5344CB8AC3E}">
        <p14:creationId xmlns:p14="http://schemas.microsoft.com/office/powerpoint/2010/main" val="15222922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25</a:t>
            </a:fld>
            <a:endParaRPr kumimoji="1" lang="ja-JP" altLang="en-US"/>
          </a:p>
        </p:txBody>
      </p:sp>
    </p:spTree>
    <p:extLst>
      <p:ext uri="{BB962C8B-B14F-4D97-AF65-F5344CB8AC3E}">
        <p14:creationId xmlns:p14="http://schemas.microsoft.com/office/powerpoint/2010/main" val="12123108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26</a:t>
            </a:fld>
            <a:endParaRPr kumimoji="1" lang="ja-JP" altLang="en-US"/>
          </a:p>
        </p:txBody>
      </p:sp>
    </p:spTree>
    <p:extLst>
      <p:ext uri="{BB962C8B-B14F-4D97-AF65-F5344CB8AC3E}">
        <p14:creationId xmlns:p14="http://schemas.microsoft.com/office/powerpoint/2010/main" val="338927270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27</a:t>
            </a:fld>
            <a:endParaRPr kumimoji="1" lang="ja-JP" altLang="en-US"/>
          </a:p>
        </p:txBody>
      </p:sp>
    </p:spTree>
    <p:extLst>
      <p:ext uri="{BB962C8B-B14F-4D97-AF65-F5344CB8AC3E}">
        <p14:creationId xmlns:p14="http://schemas.microsoft.com/office/powerpoint/2010/main" val="19652471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28</a:t>
            </a:fld>
            <a:endParaRPr kumimoji="1" lang="ja-JP" altLang="en-US"/>
          </a:p>
        </p:txBody>
      </p:sp>
    </p:spTree>
    <p:extLst>
      <p:ext uri="{BB962C8B-B14F-4D97-AF65-F5344CB8AC3E}">
        <p14:creationId xmlns:p14="http://schemas.microsoft.com/office/powerpoint/2010/main" val="41580536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2</a:t>
            </a:fld>
            <a:endParaRPr kumimoji="1" lang="ja-JP" altLang="en-US"/>
          </a:p>
        </p:txBody>
      </p:sp>
    </p:spTree>
    <p:extLst>
      <p:ext uri="{BB962C8B-B14F-4D97-AF65-F5344CB8AC3E}">
        <p14:creationId xmlns:p14="http://schemas.microsoft.com/office/powerpoint/2010/main" val="58482254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29</a:t>
            </a:fld>
            <a:endParaRPr kumimoji="1" lang="ja-JP" altLang="en-US"/>
          </a:p>
        </p:txBody>
      </p:sp>
    </p:spTree>
    <p:extLst>
      <p:ext uri="{BB962C8B-B14F-4D97-AF65-F5344CB8AC3E}">
        <p14:creationId xmlns:p14="http://schemas.microsoft.com/office/powerpoint/2010/main" val="186184540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30</a:t>
            </a:fld>
            <a:endParaRPr kumimoji="1" lang="ja-JP" altLang="en-US"/>
          </a:p>
        </p:txBody>
      </p:sp>
    </p:spTree>
    <p:extLst>
      <p:ext uri="{BB962C8B-B14F-4D97-AF65-F5344CB8AC3E}">
        <p14:creationId xmlns:p14="http://schemas.microsoft.com/office/powerpoint/2010/main" val="251215410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31</a:t>
            </a:fld>
            <a:endParaRPr kumimoji="1" lang="ja-JP" altLang="en-US"/>
          </a:p>
        </p:txBody>
      </p:sp>
    </p:spTree>
    <p:extLst>
      <p:ext uri="{BB962C8B-B14F-4D97-AF65-F5344CB8AC3E}">
        <p14:creationId xmlns:p14="http://schemas.microsoft.com/office/powerpoint/2010/main" val="157582797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32</a:t>
            </a:fld>
            <a:endParaRPr kumimoji="1" lang="ja-JP" altLang="en-US"/>
          </a:p>
        </p:txBody>
      </p:sp>
    </p:spTree>
    <p:extLst>
      <p:ext uri="{BB962C8B-B14F-4D97-AF65-F5344CB8AC3E}">
        <p14:creationId xmlns:p14="http://schemas.microsoft.com/office/powerpoint/2010/main" val="21397488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33</a:t>
            </a:fld>
            <a:endParaRPr kumimoji="1" lang="ja-JP" altLang="en-US"/>
          </a:p>
        </p:txBody>
      </p:sp>
    </p:spTree>
    <p:extLst>
      <p:ext uri="{BB962C8B-B14F-4D97-AF65-F5344CB8AC3E}">
        <p14:creationId xmlns:p14="http://schemas.microsoft.com/office/powerpoint/2010/main" val="114373444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34</a:t>
            </a:fld>
            <a:endParaRPr kumimoji="1" lang="ja-JP" altLang="en-US"/>
          </a:p>
        </p:txBody>
      </p:sp>
    </p:spTree>
    <p:extLst>
      <p:ext uri="{BB962C8B-B14F-4D97-AF65-F5344CB8AC3E}">
        <p14:creationId xmlns:p14="http://schemas.microsoft.com/office/powerpoint/2010/main" val="252268645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35</a:t>
            </a:fld>
            <a:endParaRPr kumimoji="1" lang="ja-JP" altLang="en-US"/>
          </a:p>
        </p:txBody>
      </p:sp>
    </p:spTree>
    <p:extLst>
      <p:ext uri="{BB962C8B-B14F-4D97-AF65-F5344CB8AC3E}">
        <p14:creationId xmlns:p14="http://schemas.microsoft.com/office/powerpoint/2010/main" val="380125505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36</a:t>
            </a:fld>
            <a:endParaRPr kumimoji="1" lang="ja-JP" altLang="en-US"/>
          </a:p>
        </p:txBody>
      </p:sp>
    </p:spTree>
    <p:extLst>
      <p:ext uri="{BB962C8B-B14F-4D97-AF65-F5344CB8AC3E}">
        <p14:creationId xmlns:p14="http://schemas.microsoft.com/office/powerpoint/2010/main" val="192792809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37</a:t>
            </a:fld>
            <a:endParaRPr kumimoji="1" lang="ja-JP" altLang="en-US"/>
          </a:p>
        </p:txBody>
      </p:sp>
    </p:spTree>
    <p:extLst>
      <p:ext uri="{BB962C8B-B14F-4D97-AF65-F5344CB8AC3E}">
        <p14:creationId xmlns:p14="http://schemas.microsoft.com/office/powerpoint/2010/main" val="321836276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38</a:t>
            </a:fld>
            <a:endParaRPr kumimoji="1" lang="ja-JP" altLang="en-US"/>
          </a:p>
        </p:txBody>
      </p:sp>
    </p:spTree>
    <p:extLst>
      <p:ext uri="{BB962C8B-B14F-4D97-AF65-F5344CB8AC3E}">
        <p14:creationId xmlns:p14="http://schemas.microsoft.com/office/powerpoint/2010/main" val="34917180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3</a:t>
            </a:fld>
            <a:endParaRPr kumimoji="1" lang="ja-JP" altLang="en-US"/>
          </a:p>
        </p:txBody>
      </p:sp>
    </p:spTree>
    <p:extLst>
      <p:ext uri="{BB962C8B-B14F-4D97-AF65-F5344CB8AC3E}">
        <p14:creationId xmlns:p14="http://schemas.microsoft.com/office/powerpoint/2010/main" val="136242518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39</a:t>
            </a:fld>
            <a:endParaRPr kumimoji="1" lang="ja-JP" altLang="en-US"/>
          </a:p>
        </p:txBody>
      </p:sp>
    </p:spTree>
    <p:extLst>
      <p:ext uri="{BB962C8B-B14F-4D97-AF65-F5344CB8AC3E}">
        <p14:creationId xmlns:p14="http://schemas.microsoft.com/office/powerpoint/2010/main" val="13290096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40</a:t>
            </a:fld>
            <a:endParaRPr kumimoji="1" lang="ja-JP" altLang="en-US"/>
          </a:p>
        </p:txBody>
      </p:sp>
    </p:spTree>
    <p:extLst>
      <p:ext uri="{BB962C8B-B14F-4D97-AF65-F5344CB8AC3E}">
        <p14:creationId xmlns:p14="http://schemas.microsoft.com/office/powerpoint/2010/main" val="325100579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41</a:t>
            </a:fld>
            <a:endParaRPr kumimoji="1" lang="ja-JP" altLang="en-US"/>
          </a:p>
        </p:txBody>
      </p:sp>
    </p:spTree>
    <p:extLst>
      <p:ext uri="{BB962C8B-B14F-4D97-AF65-F5344CB8AC3E}">
        <p14:creationId xmlns:p14="http://schemas.microsoft.com/office/powerpoint/2010/main" val="257305760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42</a:t>
            </a:fld>
            <a:endParaRPr kumimoji="1" lang="ja-JP" altLang="en-US"/>
          </a:p>
        </p:txBody>
      </p:sp>
    </p:spTree>
    <p:extLst>
      <p:ext uri="{BB962C8B-B14F-4D97-AF65-F5344CB8AC3E}">
        <p14:creationId xmlns:p14="http://schemas.microsoft.com/office/powerpoint/2010/main" val="158731366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43</a:t>
            </a:fld>
            <a:endParaRPr kumimoji="1" lang="ja-JP" altLang="en-US"/>
          </a:p>
        </p:txBody>
      </p:sp>
    </p:spTree>
    <p:extLst>
      <p:ext uri="{BB962C8B-B14F-4D97-AF65-F5344CB8AC3E}">
        <p14:creationId xmlns:p14="http://schemas.microsoft.com/office/powerpoint/2010/main" val="274720529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44</a:t>
            </a:fld>
            <a:endParaRPr kumimoji="1" lang="ja-JP" altLang="en-US"/>
          </a:p>
        </p:txBody>
      </p:sp>
    </p:spTree>
    <p:extLst>
      <p:ext uri="{BB962C8B-B14F-4D97-AF65-F5344CB8AC3E}">
        <p14:creationId xmlns:p14="http://schemas.microsoft.com/office/powerpoint/2010/main" val="19292685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4</a:t>
            </a:fld>
            <a:endParaRPr kumimoji="1" lang="ja-JP" altLang="en-US"/>
          </a:p>
        </p:txBody>
      </p:sp>
    </p:spTree>
    <p:extLst>
      <p:ext uri="{BB962C8B-B14F-4D97-AF65-F5344CB8AC3E}">
        <p14:creationId xmlns:p14="http://schemas.microsoft.com/office/powerpoint/2010/main" val="16739981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5</a:t>
            </a:fld>
            <a:endParaRPr kumimoji="1" lang="ja-JP" altLang="en-US"/>
          </a:p>
        </p:txBody>
      </p:sp>
    </p:spTree>
    <p:extLst>
      <p:ext uri="{BB962C8B-B14F-4D97-AF65-F5344CB8AC3E}">
        <p14:creationId xmlns:p14="http://schemas.microsoft.com/office/powerpoint/2010/main" val="9384868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6</a:t>
            </a:fld>
            <a:endParaRPr kumimoji="1" lang="ja-JP" altLang="en-US"/>
          </a:p>
        </p:txBody>
      </p:sp>
    </p:spTree>
    <p:extLst>
      <p:ext uri="{BB962C8B-B14F-4D97-AF65-F5344CB8AC3E}">
        <p14:creationId xmlns:p14="http://schemas.microsoft.com/office/powerpoint/2010/main" val="4532280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7</a:t>
            </a:fld>
            <a:endParaRPr kumimoji="1" lang="ja-JP" altLang="en-US"/>
          </a:p>
        </p:txBody>
      </p:sp>
    </p:spTree>
    <p:extLst>
      <p:ext uri="{BB962C8B-B14F-4D97-AF65-F5344CB8AC3E}">
        <p14:creationId xmlns:p14="http://schemas.microsoft.com/office/powerpoint/2010/main" val="26630102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8</a:t>
            </a:fld>
            <a:endParaRPr kumimoji="1" lang="ja-JP" altLang="en-US"/>
          </a:p>
        </p:txBody>
      </p:sp>
    </p:spTree>
    <p:extLst>
      <p:ext uri="{BB962C8B-B14F-4D97-AF65-F5344CB8AC3E}">
        <p14:creationId xmlns:p14="http://schemas.microsoft.com/office/powerpoint/2010/main" val="4143935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スライド">
    <p:spTree>
      <p:nvGrpSpPr>
        <p:cNvPr id="1" name=""/>
        <p:cNvGrpSpPr/>
        <p:nvPr/>
      </p:nvGrpSpPr>
      <p:grpSpPr>
        <a:xfrm>
          <a:off x="0" y="0"/>
          <a:ext cx="0" cy="0"/>
          <a:chOff x="0" y="0"/>
          <a:chExt cx="0" cy="0"/>
        </a:xfrm>
      </p:grpSpPr>
      <p:pic>
        <p:nvPicPr>
          <p:cNvPr id="28" name="図 2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6858000" cy="4894306"/>
          </a:xfrm>
          <a:prstGeom prst="rect">
            <a:avLst/>
          </a:prstGeom>
        </p:spPr>
      </p:pic>
      <p:sp>
        <p:nvSpPr>
          <p:cNvPr id="4" name="Date Placeholder 3"/>
          <p:cNvSpPr>
            <a:spLocks noGrp="1"/>
          </p:cNvSpPr>
          <p:nvPr>
            <p:ph type="dt" sz="half" idx="10"/>
          </p:nvPr>
        </p:nvSpPr>
        <p:spPr/>
        <p:txBody>
          <a:bodyPr/>
          <a:lstStyle/>
          <a:p>
            <a:fld id="{85E6DDF7-88B1-4C1A-8E02-F69B8ECCCFEA}" type="datetime1">
              <a:rPr kumimoji="1" lang="ja-JP" altLang="en-US" smtClean="0"/>
              <a:pPr/>
              <a:t>2020/2/27</a:t>
            </a:fld>
            <a:endParaRPr kumimoji="1" lang="ja-JP" altLang="en-US"/>
          </a:p>
        </p:txBody>
      </p:sp>
      <p:sp>
        <p:nvSpPr>
          <p:cNvPr id="5" name="Footer Placeholder 4"/>
          <p:cNvSpPr>
            <a:spLocks noGrp="1"/>
          </p:cNvSpPr>
          <p:nvPr>
            <p:ph type="ftr" sz="quarter" idx="11"/>
          </p:nvPr>
        </p:nvSpPr>
        <p:spPr/>
        <p:txBody>
          <a:bodyPr/>
          <a:lstStyle/>
          <a:p>
            <a:r>
              <a:rPr kumimoji="1" lang="en-US" altLang="ja-JP" dirty="0"/>
              <a:t>©2016 Sony Network Communications Inc.</a:t>
            </a:r>
            <a:endParaRPr kumimoji="1" lang="ja-JP" altLang="en-US" dirty="0"/>
          </a:p>
        </p:txBody>
      </p:sp>
      <p:sp>
        <p:nvSpPr>
          <p:cNvPr id="9" name="Title 1"/>
          <p:cNvSpPr>
            <a:spLocks noGrp="1"/>
          </p:cNvSpPr>
          <p:nvPr>
            <p:ph type="title" hasCustomPrompt="1"/>
          </p:nvPr>
        </p:nvSpPr>
        <p:spPr>
          <a:xfrm>
            <a:off x="508534" y="2556512"/>
            <a:ext cx="5915025" cy="1606265"/>
          </a:xfrm>
        </p:spPr>
        <p:txBody>
          <a:bodyPr>
            <a:noAutofit/>
          </a:bodyPr>
          <a:lstStyle>
            <a:lvl1pPr>
              <a:defRPr sz="3200">
                <a:solidFill>
                  <a:schemeClr val="bg1"/>
                </a:solidFill>
                <a:latin typeface="游ゴシック" panose="020B0400000000000000" pitchFamily="50" charset="-128"/>
                <a:ea typeface="游ゴシック" panose="020B0400000000000000" pitchFamily="50" charset="-128"/>
              </a:defRPr>
            </a:lvl1pPr>
          </a:lstStyle>
          <a:p>
            <a:r>
              <a:rPr lang="ja-JP" altLang="en-US" dirty="0"/>
              <a:t>メインタイトルが入ります</a:t>
            </a:r>
            <a:endParaRPr lang="en-US" dirty="0"/>
          </a:p>
        </p:txBody>
      </p:sp>
      <p:sp>
        <p:nvSpPr>
          <p:cNvPr id="18" name="テキスト プレースホルダー 17"/>
          <p:cNvSpPr>
            <a:spLocks noGrp="1"/>
          </p:cNvSpPr>
          <p:nvPr>
            <p:ph type="body" sz="quarter" idx="13" hasCustomPrompt="1"/>
          </p:nvPr>
        </p:nvSpPr>
        <p:spPr>
          <a:xfrm>
            <a:off x="506644" y="4238727"/>
            <a:ext cx="4284732" cy="1395973"/>
          </a:xfrm>
        </p:spPr>
        <p:txBody>
          <a:bodyPr>
            <a:normAutofit/>
          </a:bodyPr>
          <a:lstStyle>
            <a:lvl1pPr marL="0" indent="0">
              <a:lnSpc>
                <a:spcPts val="1500"/>
              </a:lnSpc>
              <a:spcBef>
                <a:spcPts val="1200"/>
              </a:spcBef>
              <a:buNone/>
              <a:defRPr sz="1750">
                <a:solidFill>
                  <a:schemeClr val="bg1"/>
                </a:solidFill>
                <a:latin typeface="游ゴシック" panose="020B0400000000000000" pitchFamily="50" charset="-128"/>
                <a:ea typeface="游ゴシック" panose="020B0400000000000000" pitchFamily="50" charset="-128"/>
              </a:defRPr>
            </a:lvl1pPr>
          </a:lstStyle>
          <a:p>
            <a:pPr lvl="0"/>
            <a:r>
              <a:rPr kumimoji="1" lang="ja-JP" altLang="en-US" dirty="0"/>
              <a:t>サブタイトルが入ります。</a:t>
            </a:r>
          </a:p>
        </p:txBody>
      </p:sp>
      <p:sp>
        <p:nvSpPr>
          <p:cNvPr id="22" name="テキスト プレースホルダー 21"/>
          <p:cNvSpPr>
            <a:spLocks noGrp="1"/>
          </p:cNvSpPr>
          <p:nvPr>
            <p:ph type="body" sz="quarter" idx="14" hasCustomPrompt="1"/>
          </p:nvPr>
        </p:nvSpPr>
        <p:spPr>
          <a:xfrm>
            <a:off x="3345115" y="6716465"/>
            <a:ext cx="2987065" cy="1686452"/>
          </a:xfrm>
        </p:spPr>
        <p:txBody>
          <a:bodyPr anchor="ctr">
            <a:noAutofit/>
          </a:bodyPr>
          <a:lstStyle>
            <a:lvl1pPr marL="0" indent="0" algn="r">
              <a:buNone/>
              <a:defRPr sz="1200" b="1">
                <a:solidFill>
                  <a:schemeClr val="accent2"/>
                </a:solidFill>
                <a:latin typeface="游ゴシック" panose="020B0400000000000000" pitchFamily="50" charset="-128"/>
                <a:ea typeface="游ゴシック" panose="020B0400000000000000" pitchFamily="50" charset="-128"/>
              </a:defRPr>
            </a:lvl1pPr>
          </a:lstStyle>
          <a:p>
            <a:pPr lvl="0"/>
            <a:r>
              <a:rPr kumimoji="1" lang="ja-JP" altLang="en-US" dirty="0"/>
              <a:t>法人名・部署名・日付などが入ります</a:t>
            </a:r>
          </a:p>
        </p:txBody>
      </p:sp>
      <p:pic>
        <p:nvPicPr>
          <p:cNvPr id="32" name="図 3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7298" y="563490"/>
            <a:ext cx="1195645" cy="1425330"/>
          </a:xfrm>
          <a:prstGeom prst="rect">
            <a:avLst/>
          </a:prstGeom>
        </p:spPr>
      </p:pic>
    </p:spTree>
    <p:extLst>
      <p:ext uri="{BB962C8B-B14F-4D97-AF65-F5344CB8AC3E}">
        <p14:creationId xmlns:p14="http://schemas.microsoft.com/office/powerpoint/2010/main" val="396526334"/>
      </p:ext>
    </p:extLst>
  </p:cSld>
  <p:clrMapOvr>
    <a:masterClrMapping/>
  </p:clrMapOvr>
  <p:extLst>
    <p:ext uri="{DCECCB84-F9BA-43D5-87BE-67443E8EF086}">
      <p15:sldGuideLst xmlns:p15="http://schemas.microsoft.com/office/powerpoint/2012/main">
        <p15:guide id="1" pos="2880" userDrawn="1">
          <p15:clr>
            <a:srgbClr val="FBAE40"/>
          </p15:clr>
        </p15:guide>
        <p15:guide id="2" orient="horz" pos="216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裏表紙スライド">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491409-133F-42BB-9641-4E029E1EDE50}" type="datetime1">
              <a:rPr kumimoji="1" lang="ja-JP" altLang="en-US" smtClean="0"/>
              <a:pPr/>
              <a:t>2020/2/27</a:t>
            </a:fld>
            <a:endParaRPr kumimoji="1" lang="ja-JP" altLang="en-US"/>
          </a:p>
        </p:txBody>
      </p:sp>
      <p:sp>
        <p:nvSpPr>
          <p:cNvPr id="3" name="Footer Placeholder 2"/>
          <p:cNvSpPr>
            <a:spLocks noGrp="1"/>
          </p:cNvSpPr>
          <p:nvPr>
            <p:ph type="ftr" sz="quarter" idx="11"/>
          </p:nvPr>
        </p:nvSpPr>
        <p:spPr/>
        <p:txBody>
          <a:bodyPr/>
          <a:lstStyle/>
          <a:p>
            <a:r>
              <a:rPr kumimoji="1" lang="en-US" altLang="ja-JP" dirty="0"/>
              <a:t>©2016 Sony Network Communications Inc.</a:t>
            </a:r>
            <a:endParaRPr kumimoji="1" lang="ja-JP" altLang="en-US" dirty="0"/>
          </a:p>
        </p:txBody>
      </p:sp>
      <p:grpSp>
        <p:nvGrpSpPr>
          <p:cNvPr id="4" name="グループ化 3"/>
          <p:cNvGrpSpPr/>
          <p:nvPr userDrawn="1"/>
        </p:nvGrpSpPr>
        <p:grpSpPr>
          <a:xfrm>
            <a:off x="1586014" y="6577897"/>
            <a:ext cx="3866096" cy="913070"/>
            <a:chOff x="5014768" y="5760861"/>
            <a:chExt cx="3848562" cy="684803"/>
          </a:xfrm>
        </p:grpSpPr>
        <p:sp>
          <p:nvSpPr>
            <p:cNvPr id="8" name="テキスト ボックス 7"/>
            <p:cNvSpPr txBox="1"/>
            <p:nvPr userDrawn="1"/>
          </p:nvSpPr>
          <p:spPr>
            <a:xfrm>
              <a:off x="5014768" y="5760861"/>
              <a:ext cx="3848562" cy="684803"/>
            </a:xfrm>
            <a:prstGeom prst="rect">
              <a:avLst/>
            </a:prstGeom>
            <a:noFill/>
          </p:spPr>
          <p:txBody>
            <a:bodyPr wrap="square" rtlCol="0">
              <a:spAutoFit/>
            </a:bodyPr>
            <a:lstStyle/>
            <a:p>
              <a:pPr>
                <a:lnSpc>
                  <a:spcPts val="1600"/>
                </a:lnSpc>
              </a:pPr>
              <a:r>
                <a:rPr kumimoji="1" lang="en-US" altLang="ja-JP" sz="800" dirty="0">
                  <a:latin typeface="游ゴシック" panose="020B0400000000000000" pitchFamily="50" charset="-128"/>
                  <a:ea typeface="游ゴシック" panose="020B0400000000000000" pitchFamily="50" charset="-128"/>
                </a:rPr>
                <a:t>※AKASHI</a:t>
              </a:r>
              <a:r>
                <a:rPr kumimoji="1" lang="ja-JP" altLang="en-US" sz="800" dirty="0">
                  <a:latin typeface="游ゴシック" panose="020B0400000000000000" pitchFamily="50" charset="-128"/>
                  <a:ea typeface="游ゴシック" panose="020B0400000000000000" pitchFamily="50" charset="-128"/>
                </a:rPr>
                <a:t>は、ソニーネットワークコミュニケーションズ株式会社の商標です。</a:t>
              </a:r>
              <a:endParaRPr kumimoji="1" lang="en-US" altLang="ja-JP" sz="800" dirty="0">
                <a:latin typeface="游ゴシック" panose="020B0400000000000000" pitchFamily="50" charset="-128"/>
                <a:ea typeface="游ゴシック" panose="020B0400000000000000" pitchFamily="50" charset="-128"/>
              </a:endParaRPr>
            </a:p>
            <a:p>
              <a:pPr>
                <a:lnSpc>
                  <a:spcPts val="1600"/>
                </a:lnSpc>
              </a:pPr>
              <a:r>
                <a:rPr kumimoji="1" lang="en-US" altLang="ja-JP" sz="800" dirty="0">
                  <a:latin typeface="游ゴシック" panose="020B0400000000000000" pitchFamily="50" charset="-128"/>
                  <a:ea typeface="游ゴシック" panose="020B0400000000000000" pitchFamily="50" charset="-128"/>
                </a:rPr>
                <a:t>※</a:t>
              </a:r>
              <a:r>
                <a:rPr kumimoji="1" lang="ja-JP" altLang="en-US" sz="800" dirty="0">
                  <a:latin typeface="游ゴシック" panose="020B0400000000000000" pitchFamily="50" charset="-128"/>
                  <a:ea typeface="游ゴシック" panose="020B0400000000000000" pitchFamily="50" charset="-128"/>
                </a:rPr>
                <a:t>　　　は、ソニーネットワークコミュニケーションズ株式会社の商標です。</a:t>
              </a:r>
            </a:p>
          </p:txBody>
        </p:sp>
        <p:pic>
          <p:nvPicPr>
            <p:cNvPr id="9" name="図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49763" y="5932836"/>
              <a:ext cx="270304" cy="200980"/>
            </a:xfrm>
            <a:prstGeom prst="rect">
              <a:avLst/>
            </a:prstGeom>
          </p:spPr>
        </p:pic>
      </p:grpSp>
      <p:pic>
        <p:nvPicPr>
          <p:cNvPr id="12" name="図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6237" y="3351526"/>
            <a:ext cx="1631443" cy="2077723"/>
          </a:xfrm>
          <a:prstGeom prst="rect">
            <a:avLst/>
          </a:prstGeom>
        </p:spPr>
      </p:pic>
    </p:spTree>
    <p:extLst>
      <p:ext uri="{BB962C8B-B14F-4D97-AF65-F5344CB8AC3E}">
        <p14:creationId xmlns:p14="http://schemas.microsoft.com/office/powerpoint/2010/main" val="41266178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タイトルとコンテンツ">
    <p:spTree>
      <p:nvGrpSpPr>
        <p:cNvPr id="1" name=""/>
        <p:cNvGrpSpPr/>
        <p:nvPr/>
      </p:nvGrpSpPr>
      <p:grpSpPr>
        <a:xfrm>
          <a:off x="0" y="0"/>
          <a:ext cx="0" cy="0"/>
          <a:chOff x="0" y="0"/>
          <a:chExt cx="0" cy="0"/>
        </a:xfrm>
      </p:grpSpPr>
      <p:sp>
        <p:nvSpPr>
          <p:cNvPr id="3" name="日付プレースホルダー 2"/>
          <p:cNvSpPr>
            <a:spLocks noGrp="1"/>
          </p:cNvSpPr>
          <p:nvPr>
            <p:ph type="dt" sz="half" idx="10"/>
          </p:nvPr>
        </p:nvSpPr>
        <p:spPr/>
        <p:txBody>
          <a:bodyPr/>
          <a:lstStyle/>
          <a:p>
            <a:fld id="{4641AA1B-51E6-428C-8518-9EA53875DCB8}" type="datetime1">
              <a:rPr kumimoji="1" lang="ja-JP" altLang="en-US" smtClean="0"/>
              <a:pPr/>
              <a:t>2020/2/27</a:t>
            </a:fld>
            <a:endParaRPr kumimoji="1" lang="ja-JP" altLang="en-US"/>
          </a:p>
        </p:txBody>
      </p:sp>
      <p:sp>
        <p:nvSpPr>
          <p:cNvPr id="4" name="フッター プレースホルダー 3"/>
          <p:cNvSpPr>
            <a:spLocks noGrp="1"/>
          </p:cNvSpPr>
          <p:nvPr>
            <p:ph type="ftr" sz="quarter" idx="11"/>
          </p:nvPr>
        </p:nvSpPr>
        <p:spPr/>
        <p:txBody>
          <a:bodyPr/>
          <a:lstStyle/>
          <a:p>
            <a:r>
              <a:rPr kumimoji="1" lang="en-US" altLang="ja-JP" dirty="0"/>
              <a:t>©2016 Sony Network Communications Inc.</a:t>
            </a:r>
            <a:endParaRPr kumimoji="1" lang="ja-JP" altLang="en-US" dirty="0"/>
          </a:p>
        </p:txBody>
      </p:sp>
      <p:sp>
        <p:nvSpPr>
          <p:cNvPr id="5" name="スライド番号プレースホルダー 4"/>
          <p:cNvSpPr>
            <a:spLocks noGrp="1"/>
          </p:cNvSpPr>
          <p:nvPr>
            <p:ph type="sldNum" sz="quarter" idx="12"/>
          </p:nvPr>
        </p:nvSpPr>
        <p:spPr/>
        <p:txBody>
          <a:bodyPr/>
          <a:lstStyle/>
          <a:p>
            <a:fld id="{94E8D513-F815-49AF-AE30-01E47A21E05B}" type="slidenum">
              <a:rPr kumimoji="1" lang="ja-JP" altLang="en-US" smtClean="0"/>
              <a:pPr/>
              <a:t>‹#›</a:t>
            </a:fld>
            <a:endParaRPr kumimoji="1" lang="ja-JP" altLang="en-US"/>
          </a:p>
        </p:txBody>
      </p:sp>
      <p:sp>
        <p:nvSpPr>
          <p:cNvPr id="6" name="正方形/長方形 5"/>
          <p:cNvSpPr/>
          <p:nvPr userDrawn="1"/>
        </p:nvSpPr>
        <p:spPr>
          <a:xfrm>
            <a:off x="0" y="-1410"/>
            <a:ext cx="6858000" cy="758665"/>
          </a:xfrm>
          <a:prstGeom prst="rect">
            <a:avLst/>
          </a:prstGeom>
          <a:gradFill flip="none" rotWithShape="1">
            <a:gsLst>
              <a:gs pos="0">
                <a:srgbClr val="0081C0"/>
              </a:gs>
              <a:gs pos="75000">
                <a:srgbClr val="00A6B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7" name="図 6"/>
          <p:cNvPicPr>
            <a:picLocks/>
          </p:cNvPicPr>
          <p:nvPr userDrawn="1"/>
        </p:nvPicPr>
        <p:blipFill>
          <a:blip r:embed="rId2" cstate="print">
            <a:extLst>
              <a:ext uri="{28A0092B-C50C-407E-A947-70E740481C1C}">
                <a14:useLocalDpi xmlns:a14="http://schemas.microsoft.com/office/drawing/2010/main" val="0"/>
              </a:ext>
            </a:extLst>
          </a:blip>
          <a:stretch>
            <a:fillRect/>
          </a:stretch>
        </p:blipFill>
        <p:spPr>
          <a:xfrm>
            <a:off x="6172201" y="60611"/>
            <a:ext cx="548640" cy="648049"/>
          </a:xfrm>
          <a:prstGeom prst="rect">
            <a:avLst/>
          </a:prstGeom>
        </p:spPr>
      </p:pic>
      <p:sp>
        <p:nvSpPr>
          <p:cNvPr id="2" name="タイトル 1"/>
          <p:cNvSpPr>
            <a:spLocks noGrp="1"/>
          </p:cNvSpPr>
          <p:nvPr>
            <p:ph type="title"/>
          </p:nvPr>
        </p:nvSpPr>
        <p:spPr>
          <a:xfrm>
            <a:off x="203200" y="1"/>
            <a:ext cx="6164263" cy="745067"/>
          </a:xfrm>
        </p:spPr>
        <p:txBody>
          <a:bodyPr tIns="72000" bIns="0"/>
          <a:lstStyle>
            <a:lvl1pPr>
              <a:defRPr>
                <a:solidFill>
                  <a:srgbClr val="FFFFFF"/>
                </a:solidFill>
              </a:defRPr>
            </a:lvl1pPr>
          </a:lstStyle>
          <a:p>
            <a:r>
              <a:rPr kumimoji="1" lang="ja-JP" altLang="en-US" dirty="0"/>
              <a:t>マスター タイトルの書式設定</a:t>
            </a:r>
          </a:p>
        </p:txBody>
      </p:sp>
    </p:spTree>
    <p:extLst>
      <p:ext uri="{BB962C8B-B14F-4D97-AF65-F5344CB8AC3E}">
        <p14:creationId xmlns:p14="http://schemas.microsoft.com/office/powerpoint/2010/main" val="20119140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中表紙">
    <p:spTree>
      <p:nvGrpSpPr>
        <p:cNvPr id="1" name=""/>
        <p:cNvGrpSpPr/>
        <p:nvPr/>
      </p:nvGrpSpPr>
      <p:grpSpPr>
        <a:xfrm>
          <a:off x="0" y="0"/>
          <a:ext cx="0" cy="0"/>
          <a:chOff x="0" y="0"/>
          <a:chExt cx="0" cy="0"/>
        </a:xfrm>
      </p:grpSpPr>
      <p:pic>
        <p:nvPicPr>
          <p:cNvPr id="11" name="図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2047869"/>
            <a:ext cx="6858000" cy="4356407"/>
          </a:xfrm>
          <a:prstGeom prst="rect">
            <a:avLst/>
          </a:prstGeom>
        </p:spPr>
      </p:pic>
      <p:sp>
        <p:nvSpPr>
          <p:cNvPr id="2" name="タイトル 1"/>
          <p:cNvSpPr>
            <a:spLocks noGrp="1"/>
          </p:cNvSpPr>
          <p:nvPr>
            <p:ph type="title"/>
          </p:nvPr>
        </p:nvSpPr>
        <p:spPr>
          <a:xfrm>
            <a:off x="346869" y="3942962"/>
            <a:ext cx="6164263" cy="1266053"/>
          </a:xfrm>
        </p:spPr>
        <p:txBody>
          <a:bodyPr anchor="ctr">
            <a:normAutofit/>
          </a:bodyPr>
          <a:lstStyle>
            <a:lvl1pPr algn="ctr">
              <a:defRPr sz="3200" b="0">
                <a:solidFill>
                  <a:srgbClr val="FFFFFF"/>
                </a:solidFill>
              </a:defRPr>
            </a:lvl1pPr>
          </a:lstStyle>
          <a:p>
            <a:r>
              <a:rPr kumimoji="1" lang="ja-JP" altLang="en-US" dirty="0"/>
              <a:t>マスター タイトルの書式設定</a:t>
            </a:r>
          </a:p>
        </p:txBody>
      </p:sp>
      <p:sp>
        <p:nvSpPr>
          <p:cNvPr id="3" name="日付プレースホルダー 2"/>
          <p:cNvSpPr>
            <a:spLocks noGrp="1"/>
          </p:cNvSpPr>
          <p:nvPr>
            <p:ph type="dt" sz="half" idx="10"/>
          </p:nvPr>
        </p:nvSpPr>
        <p:spPr/>
        <p:txBody>
          <a:bodyPr/>
          <a:lstStyle/>
          <a:p>
            <a:fld id="{C0BD7F07-6BBF-4F8A-A5AE-3077A72BF8E7}" type="datetime1">
              <a:rPr kumimoji="1" lang="ja-JP" altLang="en-US" smtClean="0"/>
              <a:pPr/>
              <a:t>2020/2/27</a:t>
            </a:fld>
            <a:endParaRPr kumimoji="1" lang="ja-JP" altLang="en-US"/>
          </a:p>
        </p:txBody>
      </p:sp>
      <p:sp>
        <p:nvSpPr>
          <p:cNvPr id="4" name="フッター プレースホルダー 3"/>
          <p:cNvSpPr>
            <a:spLocks noGrp="1"/>
          </p:cNvSpPr>
          <p:nvPr>
            <p:ph type="ftr" sz="quarter" idx="11"/>
          </p:nvPr>
        </p:nvSpPr>
        <p:spPr/>
        <p:txBody>
          <a:bodyPr/>
          <a:lstStyle/>
          <a:p>
            <a:r>
              <a:rPr kumimoji="1" lang="en-US" altLang="ja-JP" dirty="0"/>
              <a:t>©2016 Sony Network Communications Inc.</a:t>
            </a:r>
            <a:endParaRPr kumimoji="1" lang="ja-JP" altLang="en-US" dirty="0"/>
          </a:p>
        </p:txBody>
      </p:sp>
      <p:sp>
        <p:nvSpPr>
          <p:cNvPr id="5" name="スライド番号プレースホルダー 4"/>
          <p:cNvSpPr>
            <a:spLocks noGrp="1"/>
          </p:cNvSpPr>
          <p:nvPr>
            <p:ph type="sldNum" sz="quarter" idx="12"/>
          </p:nvPr>
        </p:nvSpPr>
        <p:spPr/>
        <p:txBody>
          <a:bodyPr/>
          <a:lstStyle/>
          <a:p>
            <a:fld id="{94E8D513-F815-49AF-AE30-01E47A21E05B}" type="slidenum">
              <a:rPr kumimoji="1" lang="ja-JP" altLang="en-US" smtClean="0"/>
              <a:pPr/>
              <a:t>‹#›</a:t>
            </a:fld>
            <a:endParaRPr kumimoji="1" lang="ja-JP" altLang="en-US"/>
          </a:p>
        </p:txBody>
      </p:sp>
      <p:sp>
        <p:nvSpPr>
          <p:cNvPr id="6" name="正方形/長方形 5"/>
          <p:cNvSpPr/>
          <p:nvPr userDrawn="1"/>
        </p:nvSpPr>
        <p:spPr>
          <a:xfrm>
            <a:off x="0" y="8343438"/>
            <a:ext cx="6858000" cy="60959"/>
          </a:xfrm>
          <a:prstGeom prst="rect">
            <a:avLst/>
          </a:prstGeom>
          <a:gradFill flip="none" rotWithShape="1">
            <a:gsLst>
              <a:gs pos="0">
                <a:srgbClr val="0081C0"/>
              </a:gs>
              <a:gs pos="75000">
                <a:srgbClr val="00A6B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0" name="図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240781" y="80431"/>
            <a:ext cx="517208" cy="610029"/>
          </a:xfrm>
          <a:prstGeom prst="rect">
            <a:avLst/>
          </a:prstGeom>
        </p:spPr>
      </p:pic>
      <p:sp>
        <p:nvSpPr>
          <p:cNvPr id="15" name="正方形/長方形 14"/>
          <p:cNvSpPr/>
          <p:nvPr userDrawn="1"/>
        </p:nvSpPr>
        <p:spPr>
          <a:xfrm>
            <a:off x="0" y="729853"/>
            <a:ext cx="6858000" cy="60959"/>
          </a:xfrm>
          <a:prstGeom prst="rect">
            <a:avLst/>
          </a:prstGeom>
          <a:gradFill flip="none" rotWithShape="1">
            <a:gsLst>
              <a:gs pos="0">
                <a:srgbClr val="0081C0"/>
              </a:gs>
              <a:gs pos="75000">
                <a:srgbClr val="00A6B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2814615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94970" y="8657168"/>
            <a:ext cx="1543050" cy="486833"/>
          </a:xfrm>
          <a:prstGeom prst="rect">
            <a:avLst/>
          </a:prstGeom>
        </p:spPr>
        <p:txBody>
          <a:bodyPr vert="horz" lIns="91440" tIns="45720" rIns="91440" bIns="45720" rtlCol="0" anchor="ctr"/>
          <a:lstStyle>
            <a:lvl1pPr algn="l">
              <a:defRPr sz="1000">
                <a:solidFill>
                  <a:schemeClr val="tx1">
                    <a:tint val="75000"/>
                  </a:schemeClr>
                </a:solidFill>
              </a:defRPr>
            </a:lvl1pPr>
          </a:lstStyle>
          <a:p>
            <a:fld id="{C00A0210-5EAB-4BEF-B427-F6C15E4B6A4D}" type="datetime1">
              <a:rPr kumimoji="1" lang="ja-JP" altLang="en-US" smtClean="0"/>
              <a:pPr/>
              <a:t>2020/2/27</a:t>
            </a:fld>
            <a:endParaRPr kumimoji="1" lang="ja-JP" altLang="en-US"/>
          </a:p>
        </p:txBody>
      </p:sp>
      <p:sp>
        <p:nvSpPr>
          <p:cNvPr id="5" name="Footer Placeholder 4"/>
          <p:cNvSpPr>
            <a:spLocks noGrp="1"/>
          </p:cNvSpPr>
          <p:nvPr>
            <p:ph type="ftr" sz="quarter" idx="3"/>
          </p:nvPr>
        </p:nvSpPr>
        <p:spPr>
          <a:xfrm>
            <a:off x="1638020" y="8657168"/>
            <a:ext cx="3581960" cy="486833"/>
          </a:xfrm>
          <a:prstGeom prst="rect">
            <a:avLst/>
          </a:prstGeom>
        </p:spPr>
        <p:txBody>
          <a:bodyPr vert="horz" lIns="91440" tIns="45720" rIns="91440" bIns="45720" rtlCol="0" anchor="ctr"/>
          <a:lstStyle>
            <a:lvl1pPr algn="ctr">
              <a:defRPr sz="1000">
                <a:solidFill>
                  <a:schemeClr val="tx1">
                    <a:tint val="75000"/>
                  </a:schemeClr>
                </a:solidFill>
              </a:defRPr>
            </a:lvl1pPr>
          </a:lstStyle>
          <a:p>
            <a:r>
              <a:rPr kumimoji="1" lang="en-US" altLang="ja-JP" dirty="0"/>
              <a:t>©2016 Sony Network Communications Inc.</a:t>
            </a:r>
            <a:endParaRPr kumimoji="1" lang="ja-JP" altLang="en-US" dirty="0"/>
          </a:p>
        </p:txBody>
      </p:sp>
      <p:sp>
        <p:nvSpPr>
          <p:cNvPr id="6" name="Slide Number Placeholder 5"/>
          <p:cNvSpPr>
            <a:spLocks noGrp="1"/>
          </p:cNvSpPr>
          <p:nvPr>
            <p:ph type="sldNum" sz="quarter" idx="4"/>
          </p:nvPr>
        </p:nvSpPr>
        <p:spPr>
          <a:xfrm>
            <a:off x="5219980" y="8657168"/>
            <a:ext cx="154305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94E8D513-F815-49AF-AE30-01E47A21E05B}" type="slidenum">
              <a:rPr kumimoji="1" lang="ja-JP" altLang="en-US" smtClean="0"/>
              <a:pPr/>
              <a:t>‹#›</a:t>
            </a:fld>
            <a:endParaRPr kumimoji="1" lang="ja-JP" altLang="en-US"/>
          </a:p>
        </p:txBody>
      </p:sp>
    </p:spTree>
    <p:extLst>
      <p:ext uri="{BB962C8B-B14F-4D97-AF65-F5344CB8AC3E}">
        <p14:creationId xmlns:p14="http://schemas.microsoft.com/office/powerpoint/2010/main" val="4235764763"/>
      </p:ext>
    </p:extLst>
  </p:cSld>
  <p:clrMap bg1="lt1" tx1="dk1" bg2="lt2" tx2="dk2" accent1="accent1" accent2="accent2" accent3="accent3" accent4="accent4" accent5="accent5" accent6="accent6" hlink="hlink" folHlink="folHlink"/>
  <p:sldLayoutIdLst>
    <p:sldLayoutId id="2147483661" r:id="rId1"/>
    <p:sldLayoutId id="2147483667" r:id="rId2"/>
    <p:sldLayoutId id="2147483668" r:id="rId3"/>
    <p:sldLayoutId id="2147483669" r:id="rId4"/>
  </p:sldLayoutIdLst>
  <p:hf hdr="0" dt="0"/>
  <p:txStyles>
    <p:titleStyle>
      <a:lvl1pPr algn="l" defTabSz="914400" rtl="0" eaLnBrk="1" latinLnBrk="0" hangingPunct="1">
        <a:lnSpc>
          <a:spcPct val="90000"/>
        </a:lnSpc>
        <a:spcBef>
          <a:spcPct val="0"/>
        </a:spcBef>
        <a:buNone/>
        <a:defRPr kumimoji="1" sz="2400" kern="1200">
          <a:solidFill>
            <a:schemeClr val="tx1"/>
          </a:solidFill>
          <a:latin typeface="游ゴシック" panose="020B0400000000000000" pitchFamily="50" charset="-128"/>
          <a:ea typeface="游ゴシック" panose="020B0400000000000000" pitchFamily="50"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18.png"/><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28.png"/><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31.png"/><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35.png"/></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38.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1.xml"/><Relationship Id="rId1" Type="http://schemas.openxmlformats.org/officeDocument/2006/relationships/slideLayout" Target="../slideLayouts/slideLayout3.xml"/><Relationship Id="rId5" Type="http://schemas.openxmlformats.org/officeDocument/2006/relationships/image" Target="../media/image24.png"/><Relationship Id="rId4" Type="http://schemas.openxmlformats.org/officeDocument/2006/relationships/image" Target="../media/image40.png"/></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42.png"/></Relationships>
</file>

<file path=ppt/slides/_rels/slide2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44.png"/></Relationships>
</file>

<file path=ppt/slides/_rels/slide2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46.png"/></Relationships>
</file>

<file path=ppt/slides/_rels/slide2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48.png"/></Relationships>
</file>

<file path=ppt/slides/_rels/slide2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50.png"/></Relationships>
</file>

<file path=ppt/slides/_rels/slide2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7.xml"/><Relationship Id="rId1" Type="http://schemas.openxmlformats.org/officeDocument/2006/relationships/slideLayout" Target="../slideLayouts/slideLayout3.xml"/><Relationship Id="rId5" Type="http://schemas.openxmlformats.org/officeDocument/2006/relationships/image" Target="../media/image53.png"/><Relationship Id="rId4" Type="http://schemas.openxmlformats.org/officeDocument/2006/relationships/image" Target="../media/image52.png"/></Relationships>
</file>

<file path=ppt/slides/_rels/slide2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8.xml"/><Relationship Id="rId1" Type="http://schemas.openxmlformats.org/officeDocument/2006/relationships/slideLayout" Target="../slideLayouts/slideLayout3.xml"/><Relationship Id="rId5" Type="http://schemas.openxmlformats.org/officeDocument/2006/relationships/image" Target="../media/image56.png"/><Relationship Id="rId4" Type="http://schemas.openxmlformats.org/officeDocument/2006/relationships/image" Target="../media/image55.png"/></Relationships>
</file>

<file path=ppt/slides/_rels/slide2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30.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0.xml"/><Relationship Id="rId1" Type="http://schemas.openxmlformats.org/officeDocument/2006/relationships/slideLayout" Target="../slideLayouts/slideLayout3.xml"/><Relationship Id="rId5" Type="http://schemas.openxmlformats.org/officeDocument/2006/relationships/image" Target="../media/image60.png"/><Relationship Id="rId4" Type="http://schemas.openxmlformats.org/officeDocument/2006/relationships/image" Target="../media/image59.png"/></Relationships>
</file>

<file path=ppt/slides/_rels/slide3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1.xml"/><Relationship Id="rId1" Type="http://schemas.openxmlformats.org/officeDocument/2006/relationships/slideLayout" Target="../slideLayouts/slideLayout3.xml"/><Relationship Id="rId4" Type="http://schemas.openxmlformats.org/officeDocument/2006/relationships/image" Target="../media/image58.png"/></Relationships>
</file>

<file path=ppt/slides/_rels/slide3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2.xml"/><Relationship Id="rId1" Type="http://schemas.openxmlformats.org/officeDocument/2006/relationships/slideLayout" Target="../slideLayouts/slideLayout3.xml"/><Relationship Id="rId5" Type="http://schemas.openxmlformats.org/officeDocument/2006/relationships/image" Target="../media/image64.png"/><Relationship Id="rId4" Type="http://schemas.openxmlformats.org/officeDocument/2006/relationships/image" Target="../media/image63.png"/></Relationships>
</file>

<file path=ppt/slides/_rels/slide3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3.xml"/><Relationship Id="rId1" Type="http://schemas.openxmlformats.org/officeDocument/2006/relationships/slideLayout" Target="../slideLayouts/slideLayout3.xml"/><Relationship Id="rId4" Type="http://schemas.openxmlformats.org/officeDocument/2006/relationships/image" Target="../media/image66.png"/></Relationships>
</file>

<file path=ppt/slides/_rels/slide34.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34.xml"/><Relationship Id="rId1" Type="http://schemas.openxmlformats.org/officeDocument/2006/relationships/slideLayout" Target="../slideLayouts/slideLayout3.xml"/><Relationship Id="rId5" Type="http://schemas.openxmlformats.org/officeDocument/2006/relationships/image" Target="../media/image69.png"/><Relationship Id="rId4" Type="http://schemas.openxmlformats.org/officeDocument/2006/relationships/image" Target="../media/image68.png"/></Relationships>
</file>

<file path=ppt/slides/_rels/slide3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35.xml"/><Relationship Id="rId1" Type="http://schemas.openxmlformats.org/officeDocument/2006/relationships/slideLayout" Target="../slideLayouts/slideLayout3.xml"/><Relationship Id="rId4" Type="http://schemas.openxmlformats.org/officeDocument/2006/relationships/image" Target="../media/image71.png"/></Relationships>
</file>

<file path=ppt/slides/_rels/slide3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6.xml"/><Relationship Id="rId1" Type="http://schemas.openxmlformats.org/officeDocument/2006/relationships/slideLayout" Target="../slideLayouts/slideLayout3.xml"/><Relationship Id="rId5" Type="http://schemas.openxmlformats.org/officeDocument/2006/relationships/image" Target="../media/image74.png"/><Relationship Id="rId4" Type="http://schemas.openxmlformats.org/officeDocument/2006/relationships/image" Target="../media/image73.png"/></Relationships>
</file>

<file path=ppt/slides/_rels/slide3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8.xml"/><Relationship Id="rId1" Type="http://schemas.openxmlformats.org/officeDocument/2006/relationships/slideLayout" Target="../slideLayouts/slideLayout3.xml"/><Relationship Id="rId4" Type="http://schemas.openxmlformats.org/officeDocument/2006/relationships/image" Target="../media/image75.png"/></Relationships>
</file>

<file path=ppt/slides/_rels/slide39.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39.xml"/><Relationship Id="rId1" Type="http://schemas.openxmlformats.org/officeDocument/2006/relationships/slideLayout" Target="../slideLayouts/slideLayout3.xml"/><Relationship Id="rId4" Type="http://schemas.openxmlformats.org/officeDocument/2006/relationships/image" Target="../media/image7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40.xml"/><Relationship Id="rId1" Type="http://schemas.openxmlformats.org/officeDocument/2006/relationships/slideLayout" Target="../slideLayouts/slideLayout3.xml"/><Relationship Id="rId4" Type="http://schemas.openxmlformats.org/officeDocument/2006/relationships/image" Target="../media/image79.png"/></Relationships>
</file>

<file path=ppt/slides/_rels/slide41.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41.xml"/><Relationship Id="rId1" Type="http://schemas.openxmlformats.org/officeDocument/2006/relationships/slideLayout" Target="../slideLayouts/slideLayout3.xml"/><Relationship Id="rId4" Type="http://schemas.openxmlformats.org/officeDocument/2006/relationships/image" Target="../media/image80.png"/></Relationships>
</file>

<file path=ppt/slides/_rels/slide42.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44.xml"/><Relationship Id="rId1" Type="http://schemas.openxmlformats.org/officeDocument/2006/relationships/slideLayout" Target="../slideLayouts/slideLayout3.xml"/><Relationship Id="rId5" Type="http://schemas.openxmlformats.org/officeDocument/2006/relationships/image" Target="../media/image84.png"/><Relationship Id="rId4" Type="http://schemas.openxmlformats.org/officeDocument/2006/relationships/image" Target="../media/image83.png"/></Relationships>
</file>

<file path=ppt/slides/_rels/slide4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5.xml"/><Relationship Id="rId1" Type="http://schemas.openxmlformats.org/officeDocument/2006/relationships/slideLayout" Target="../slideLayouts/slideLayout3.xml"/><Relationship Id="rId5" Type="http://schemas.openxmlformats.org/officeDocument/2006/relationships/image" Target="../media/image85.png"/><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17.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08534" y="2385062"/>
            <a:ext cx="5915025" cy="1606265"/>
          </a:xfrm>
        </p:spPr>
        <p:txBody>
          <a:bodyPr/>
          <a:lstStyle/>
          <a:p>
            <a:r>
              <a:rPr lang="ja-JP" altLang="en-US" dirty="0"/>
              <a:t>クラウド勤怠管理システム</a:t>
            </a:r>
            <a:br>
              <a:rPr lang="en-US" altLang="ja-JP" dirty="0"/>
            </a:br>
            <a:r>
              <a:rPr lang="ja-JP" altLang="en-US" spc="-300" dirty="0">
                <a:latin typeface="+mj-lt"/>
              </a:rPr>
              <a:t>ＡＫＡＳＨＩ</a:t>
            </a:r>
            <a:r>
              <a:rPr lang="en-US" altLang="ja-JP" sz="1800" dirty="0"/>
              <a:t> [ </a:t>
            </a:r>
            <a:r>
              <a:rPr lang="ja-JP" altLang="en-US" sz="1800" dirty="0"/>
              <a:t>アカシ </a:t>
            </a:r>
            <a:r>
              <a:rPr lang="en-US" altLang="ja-JP" sz="1800" dirty="0"/>
              <a:t>]</a:t>
            </a:r>
            <a:endParaRPr lang="ja-JP" altLang="en-US" dirty="0"/>
          </a:p>
        </p:txBody>
      </p:sp>
      <p:sp>
        <p:nvSpPr>
          <p:cNvPr id="3" name="テキスト プレースホルダー 2"/>
          <p:cNvSpPr>
            <a:spLocks noGrp="1"/>
          </p:cNvSpPr>
          <p:nvPr>
            <p:ph type="body" sz="quarter" idx="13"/>
          </p:nvPr>
        </p:nvSpPr>
        <p:spPr>
          <a:xfrm>
            <a:off x="598084" y="3827247"/>
            <a:ext cx="4284732" cy="401853"/>
          </a:xfrm>
        </p:spPr>
        <p:txBody>
          <a:bodyPr/>
          <a:lstStyle/>
          <a:p>
            <a:r>
              <a:rPr lang="ja-JP" altLang="en-US" dirty="0"/>
              <a:t>拠点管理者用マニュアル</a:t>
            </a:r>
          </a:p>
        </p:txBody>
      </p:sp>
      <p:sp>
        <p:nvSpPr>
          <p:cNvPr id="4" name="テキスト プレースホルダー 3"/>
          <p:cNvSpPr>
            <a:spLocks noGrp="1"/>
          </p:cNvSpPr>
          <p:nvPr>
            <p:ph type="body" sz="quarter" idx="14"/>
          </p:nvPr>
        </p:nvSpPr>
        <p:spPr>
          <a:xfrm>
            <a:off x="1463041" y="6716465"/>
            <a:ext cx="5200650" cy="1686452"/>
          </a:xfrm>
        </p:spPr>
        <p:txBody>
          <a:bodyPr anchor="ctr"/>
          <a:lstStyle/>
          <a:p>
            <a:r>
              <a:rPr lang="ja-JP" altLang="en-US" sz="1400" b="1" dirty="0">
                <a:solidFill>
                  <a:schemeClr val="accent2"/>
                </a:solidFill>
              </a:rPr>
              <a:t>○○株式会社</a:t>
            </a:r>
            <a:endParaRPr lang="en-US" altLang="ja-JP" sz="1400" dirty="0"/>
          </a:p>
          <a:p>
            <a:r>
              <a:rPr lang="ja-JP" altLang="en-US" sz="1400" dirty="0"/>
              <a:t>○○部○○課</a:t>
            </a:r>
            <a:endParaRPr lang="en-US" altLang="ja-JP" sz="1400" dirty="0"/>
          </a:p>
        </p:txBody>
      </p:sp>
    </p:spTree>
    <p:extLst>
      <p:ext uri="{BB962C8B-B14F-4D97-AF65-F5344CB8AC3E}">
        <p14:creationId xmlns:p14="http://schemas.microsoft.com/office/powerpoint/2010/main" val="41649501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9</a:t>
            </a:fld>
            <a:endParaRPr lang="ja-JP" altLang="en-US" dirty="0"/>
          </a:p>
        </p:txBody>
      </p:sp>
      <p:sp>
        <p:nvSpPr>
          <p:cNvPr id="5" name="タイトル 4"/>
          <p:cNvSpPr>
            <a:spLocks noGrp="1"/>
          </p:cNvSpPr>
          <p:nvPr>
            <p:ph type="title"/>
          </p:nvPr>
        </p:nvSpPr>
        <p:spPr/>
        <p:txBody>
          <a:bodyPr/>
          <a:lstStyle/>
          <a:p>
            <a:r>
              <a:rPr lang="ja-JP" altLang="en-US" dirty="0"/>
              <a:t>申請承認</a:t>
            </a:r>
          </a:p>
        </p:txBody>
      </p:sp>
      <p:sp>
        <p:nvSpPr>
          <p:cNvPr id="4" name="テキスト ボックス 3"/>
          <p:cNvSpPr txBox="1"/>
          <p:nvPr/>
        </p:nvSpPr>
        <p:spPr>
          <a:xfrm>
            <a:off x="321029" y="3529441"/>
            <a:ext cx="6137837" cy="738664"/>
          </a:xfrm>
          <a:prstGeom prst="rect">
            <a:avLst/>
          </a:prstGeom>
          <a:noFill/>
        </p:spPr>
        <p:txBody>
          <a:bodyPr wrap="square" rtlCol="0">
            <a:spAutoFit/>
          </a:bodyPr>
          <a:lstStyle/>
          <a:p>
            <a:r>
              <a:rPr kumimoji="1" lang="ja-JP" altLang="en-US" sz="1400" dirty="0">
                <a:latin typeface="+mn-ea"/>
              </a:rPr>
              <a:t>管理先の従業員から申請があった場合に、以下のようなメールが送信されます。メールが到着した際には申請一覧を確認し、処理を行なってください。</a:t>
            </a:r>
          </a:p>
        </p:txBody>
      </p:sp>
      <p:pic>
        <p:nvPicPr>
          <p:cNvPr id="6" name="図 5"/>
          <p:cNvPicPr>
            <a:picLocks noChangeAspect="1"/>
          </p:cNvPicPr>
          <p:nvPr/>
        </p:nvPicPr>
        <p:blipFill>
          <a:blip r:embed="rId3"/>
          <a:stretch>
            <a:fillRect/>
          </a:stretch>
        </p:blipFill>
        <p:spPr>
          <a:xfrm>
            <a:off x="429658" y="4419086"/>
            <a:ext cx="6039886" cy="3953539"/>
          </a:xfrm>
          <a:prstGeom prst="rect">
            <a:avLst/>
          </a:prstGeom>
          <a:ln>
            <a:solidFill>
              <a:schemeClr val="accent1"/>
            </a:solidFill>
          </a:ln>
        </p:spPr>
      </p:pic>
      <p:sp>
        <p:nvSpPr>
          <p:cNvPr id="10" name="テキスト ボックス 9">
            <a:extLst>
              <a:ext uri="{FF2B5EF4-FFF2-40B4-BE49-F238E27FC236}">
                <a16:creationId xmlns:a16="http://schemas.microsoft.com/office/drawing/2014/main" id="{3F5FA9F1-569F-4F05-9F54-1F01ECB89BE0}"/>
              </a:ext>
            </a:extLst>
          </p:cNvPr>
          <p:cNvSpPr txBox="1"/>
          <p:nvPr/>
        </p:nvSpPr>
        <p:spPr>
          <a:xfrm>
            <a:off x="412433" y="885405"/>
            <a:ext cx="5955030" cy="338554"/>
          </a:xfrm>
          <a:prstGeom prst="rect">
            <a:avLst/>
          </a:prstGeom>
          <a:noFill/>
        </p:spPr>
        <p:txBody>
          <a:bodyPr wrap="square" rtlCol="0">
            <a:spAutoFit/>
          </a:bodyPr>
          <a:lstStyle/>
          <a:p>
            <a:pPr marL="342900" indent="-342900"/>
            <a:r>
              <a:rPr kumimoji="1" lang="ja-JP" altLang="en-US" sz="1600" dirty="0"/>
              <a:t>■申請承認とは</a:t>
            </a:r>
            <a:endParaRPr kumimoji="1" lang="en-US" altLang="ja-JP" sz="1600" dirty="0"/>
          </a:p>
        </p:txBody>
      </p:sp>
      <p:cxnSp>
        <p:nvCxnSpPr>
          <p:cNvPr id="11" name="直線コネクタ 10">
            <a:extLst>
              <a:ext uri="{FF2B5EF4-FFF2-40B4-BE49-F238E27FC236}">
                <a16:creationId xmlns:a16="http://schemas.microsoft.com/office/drawing/2014/main" id="{249BF47D-E74B-4749-8C12-936C17BEC659}"/>
              </a:ext>
            </a:extLst>
          </p:cNvPr>
          <p:cNvCxnSpPr/>
          <p:nvPr/>
        </p:nvCxnSpPr>
        <p:spPr>
          <a:xfrm>
            <a:off x="279543" y="1257193"/>
            <a:ext cx="6240780" cy="2226"/>
          </a:xfrm>
          <a:prstGeom prst="line">
            <a:avLst/>
          </a:prstGeom>
        </p:spPr>
        <p:style>
          <a:lnRef idx="1">
            <a:schemeClr val="accent1"/>
          </a:lnRef>
          <a:fillRef idx="0">
            <a:schemeClr val="accent1"/>
          </a:fillRef>
          <a:effectRef idx="0">
            <a:schemeClr val="accent1"/>
          </a:effectRef>
          <a:fontRef idx="minor">
            <a:schemeClr val="tx1"/>
          </a:fontRef>
        </p:style>
      </p:cxnSp>
      <p:sp>
        <p:nvSpPr>
          <p:cNvPr id="13" name="テキスト ボックス 12">
            <a:extLst>
              <a:ext uri="{FF2B5EF4-FFF2-40B4-BE49-F238E27FC236}">
                <a16:creationId xmlns:a16="http://schemas.microsoft.com/office/drawing/2014/main" id="{5EBC0525-B6E2-4F3C-B95E-276A9D94C8C2}"/>
              </a:ext>
            </a:extLst>
          </p:cNvPr>
          <p:cNvSpPr txBox="1"/>
          <p:nvPr/>
        </p:nvSpPr>
        <p:spPr>
          <a:xfrm>
            <a:off x="338286" y="1463919"/>
            <a:ext cx="6131258" cy="1169551"/>
          </a:xfrm>
          <a:prstGeom prst="rect">
            <a:avLst/>
          </a:prstGeom>
          <a:noFill/>
        </p:spPr>
        <p:txBody>
          <a:bodyPr wrap="square" rtlCol="0">
            <a:spAutoFit/>
          </a:bodyPr>
          <a:lstStyle/>
          <a:p>
            <a:r>
              <a:rPr kumimoji="1" lang="ja-JP" altLang="en-US" sz="1400" dirty="0">
                <a:latin typeface="+mn-ea"/>
              </a:rPr>
              <a:t>従業員側が自身の出勤簿に対し、「予定変更」「残業申請」「休暇申請」などの勤怠に関する申請を行った際に、それに対し「承認」「却下」を行ないます。</a:t>
            </a:r>
            <a:endParaRPr kumimoji="1" lang="en-US" altLang="ja-JP" sz="1400" dirty="0">
              <a:latin typeface="+mn-ea"/>
            </a:endParaRPr>
          </a:p>
          <a:p>
            <a:r>
              <a:rPr kumimoji="1" lang="ja-JP" altLang="en-US" sz="1400" dirty="0">
                <a:latin typeface="+mn-ea"/>
              </a:rPr>
              <a:t>この作業を行なうまでは申請の内容は実績に反映しませんので、</a:t>
            </a:r>
            <a:r>
              <a:rPr kumimoji="1" lang="ja-JP" altLang="en-US" sz="1400" b="1" dirty="0">
                <a:solidFill>
                  <a:schemeClr val="accent2">
                    <a:lumMod val="75000"/>
                  </a:schemeClr>
                </a:solidFill>
                <a:latin typeface="+mn-ea"/>
              </a:rPr>
              <a:t>承認作業は速やかに行なう必要があります。</a:t>
            </a:r>
            <a:endParaRPr kumimoji="1" lang="en-US" altLang="ja-JP" sz="1400" b="1" dirty="0">
              <a:solidFill>
                <a:schemeClr val="accent2">
                  <a:lumMod val="75000"/>
                </a:schemeClr>
              </a:solidFill>
              <a:latin typeface="+mn-ea"/>
            </a:endParaRPr>
          </a:p>
        </p:txBody>
      </p:sp>
      <p:cxnSp>
        <p:nvCxnSpPr>
          <p:cNvPr id="16" name="直線コネクタ 15">
            <a:extLst>
              <a:ext uri="{FF2B5EF4-FFF2-40B4-BE49-F238E27FC236}">
                <a16:creationId xmlns:a16="http://schemas.microsoft.com/office/drawing/2014/main" id="{4765F146-A18D-45FB-9146-67AA9FC7E78B}"/>
              </a:ext>
            </a:extLst>
          </p:cNvPr>
          <p:cNvCxnSpPr/>
          <p:nvPr/>
        </p:nvCxnSpPr>
        <p:spPr>
          <a:xfrm>
            <a:off x="279543" y="3376234"/>
            <a:ext cx="6240780" cy="2226"/>
          </a:xfrm>
          <a:prstGeom prst="line">
            <a:avLst/>
          </a:prstGeom>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A02F4914-79CB-4CA7-9D47-F4AD2A059488}"/>
              </a:ext>
            </a:extLst>
          </p:cNvPr>
          <p:cNvSpPr txBox="1"/>
          <p:nvPr/>
        </p:nvSpPr>
        <p:spPr>
          <a:xfrm>
            <a:off x="338286" y="2962190"/>
            <a:ext cx="5955030" cy="338554"/>
          </a:xfrm>
          <a:prstGeom prst="rect">
            <a:avLst/>
          </a:prstGeom>
          <a:noFill/>
        </p:spPr>
        <p:txBody>
          <a:bodyPr wrap="square" rtlCol="0">
            <a:spAutoFit/>
          </a:bodyPr>
          <a:lstStyle/>
          <a:p>
            <a:pPr marL="342900" indent="-342900"/>
            <a:r>
              <a:rPr kumimoji="1" lang="ja-JP" altLang="en-US" sz="1600" dirty="0"/>
              <a:t>申請承認依頼のメール</a:t>
            </a:r>
            <a:endParaRPr kumimoji="1" lang="en-US" altLang="ja-JP" sz="1600" dirty="0"/>
          </a:p>
        </p:txBody>
      </p:sp>
    </p:spTree>
    <p:extLst>
      <p:ext uri="{BB962C8B-B14F-4D97-AF65-F5344CB8AC3E}">
        <p14:creationId xmlns:p14="http://schemas.microsoft.com/office/powerpoint/2010/main" val="15213587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10</a:t>
            </a:fld>
            <a:endParaRPr lang="ja-JP" altLang="en-US" dirty="0"/>
          </a:p>
        </p:txBody>
      </p:sp>
      <p:sp>
        <p:nvSpPr>
          <p:cNvPr id="5" name="タイトル 4"/>
          <p:cNvSpPr>
            <a:spLocks noGrp="1"/>
          </p:cNvSpPr>
          <p:nvPr>
            <p:ph type="title"/>
          </p:nvPr>
        </p:nvSpPr>
        <p:spPr/>
        <p:txBody>
          <a:bodyPr/>
          <a:lstStyle/>
          <a:p>
            <a:r>
              <a:rPr lang="ja-JP" altLang="en-US" dirty="0"/>
              <a:t>申請承認</a:t>
            </a:r>
          </a:p>
        </p:txBody>
      </p:sp>
      <p:sp>
        <p:nvSpPr>
          <p:cNvPr id="4" name="テキスト ボックス 3"/>
          <p:cNvSpPr txBox="1"/>
          <p:nvPr/>
        </p:nvSpPr>
        <p:spPr>
          <a:xfrm>
            <a:off x="374192" y="1053646"/>
            <a:ext cx="6137837" cy="307777"/>
          </a:xfrm>
          <a:prstGeom prst="rect">
            <a:avLst/>
          </a:prstGeom>
          <a:noFill/>
        </p:spPr>
        <p:txBody>
          <a:bodyPr wrap="square" rtlCol="0">
            <a:spAutoFit/>
          </a:bodyPr>
          <a:lstStyle/>
          <a:p>
            <a:r>
              <a:rPr kumimoji="1" lang="ja-JP" altLang="en-US" sz="1400" dirty="0">
                <a:latin typeface="+mn-ea"/>
              </a:rPr>
              <a:t>管理画面上から従業員からの申請を確認し、承認や却下を行ないます。</a:t>
            </a:r>
          </a:p>
        </p:txBody>
      </p:sp>
      <p:sp>
        <p:nvSpPr>
          <p:cNvPr id="7" name="テキスト ボックス 6"/>
          <p:cNvSpPr txBox="1"/>
          <p:nvPr/>
        </p:nvSpPr>
        <p:spPr>
          <a:xfrm>
            <a:off x="342029" y="5194980"/>
            <a:ext cx="5917659" cy="523220"/>
          </a:xfrm>
          <a:prstGeom prst="rect">
            <a:avLst/>
          </a:prstGeom>
          <a:noFill/>
        </p:spPr>
        <p:txBody>
          <a:bodyPr wrap="square" rtlCol="0">
            <a:spAutoFit/>
          </a:bodyPr>
          <a:lstStyle/>
          <a:p>
            <a:r>
              <a:rPr kumimoji="1" lang="ja-JP" altLang="en-US" sz="1400" dirty="0">
                <a:latin typeface="+mn-ea"/>
              </a:rPr>
              <a:t>ホームにある「承認申請」の件数、またはメニューの「確認修正」＞「申請一覧」をクリックします。</a:t>
            </a:r>
          </a:p>
        </p:txBody>
      </p:sp>
      <p:pic>
        <p:nvPicPr>
          <p:cNvPr id="3" name="図 2"/>
          <p:cNvPicPr>
            <a:picLocks noChangeAspect="1"/>
          </p:cNvPicPr>
          <p:nvPr/>
        </p:nvPicPr>
        <p:blipFill>
          <a:blip r:embed="rId3"/>
          <a:stretch>
            <a:fillRect/>
          </a:stretch>
        </p:blipFill>
        <p:spPr>
          <a:xfrm>
            <a:off x="4039664" y="5872958"/>
            <a:ext cx="1388863" cy="2784210"/>
          </a:xfrm>
          <a:prstGeom prst="rect">
            <a:avLst/>
          </a:prstGeom>
        </p:spPr>
      </p:pic>
      <p:sp>
        <p:nvSpPr>
          <p:cNvPr id="11" name="正方形/長方形 10"/>
          <p:cNvSpPr/>
          <p:nvPr/>
        </p:nvSpPr>
        <p:spPr>
          <a:xfrm>
            <a:off x="4039663" y="7227732"/>
            <a:ext cx="405217" cy="394518"/>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3" name="正方形/長方形 12"/>
          <p:cNvSpPr/>
          <p:nvPr/>
        </p:nvSpPr>
        <p:spPr>
          <a:xfrm>
            <a:off x="4444880" y="7049232"/>
            <a:ext cx="983647" cy="221869"/>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pic>
        <p:nvPicPr>
          <p:cNvPr id="10" name="図 9"/>
          <p:cNvPicPr>
            <a:picLocks noChangeAspect="1"/>
          </p:cNvPicPr>
          <p:nvPr/>
        </p:nvPicPr>
        <p:blipFill>
          <a:blip r:embed="rId4"/>
          <a:stretch>
            <a:fillRect/>
          </a:stretch>
        </p:blipFill>
        <p:spPr>
          <a:xfrm>
            <a:off x="342031" y="6074438"/>
            <a:ext cx="2838450" cy="2381250"/>
          </a:xfrm>
          <a:prstGeom prst="rect">
            <a:avLst/>
          </a:prstGeom>
          <a:ln>
            <a:solidFill>
              <a:schemeClr val="accent1"/>
            </a:solidFill>
          </a:ln>
        </p:spPr>
      </p:pic>
      <p:sp>
        <p:nvSpPr>
          <p:cNvPr id="16" name="正方形/長方形 15"/>
          <p:cNvSpPr/>
          <p:nvPr/>
        </p:nvSpPr>
        <p:spPr>
          <a:xfrm>
            <a:off x="342029" y="7349153"/>
            <a:ext cx="2838451" cy="521632"/>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pic>
        <p:nvPicPr>
          <p:cNvPr id="12" name="図 11"/>
          <p:cNvPicPr>
            <a:picLocks noChangeAspect="1"/>
          </p:cNvPicPr>
          <p:nvPr/>
        </p:nvPicPr>
        <p:blipFill>
          <a:blip r:embed="rId5"/>
          <a:stretch>
            <a:fillRect/>
          </a:stretch>
        </p:blipFill>
        <p:spPr>
          <a:xfrm>
            <a:off x="374192" y="1599181"/>
            <a:ext cx="6109616" cy="3311207"/>
          </a:xfrm>
          <a:prstGeom prst="rect">
            <a:avLst/>
          </a:prstGeom>
          <a:ln>
            <a:solidFill>
              <a:schemeClr val="accent1"/>
            </a:solidFill>
          </a:ln>
        </p:spPr>
      </p:pic>
    </p:spTree>
    <p:extLst>
      <p:ext uri="{BB962C8B-B14F-4D97-AF65-F5344CB8AC3E}">
        <p14:creationId xmlns:p14="http://schemas.microsoft.com/office/powerpoint/2010/main" val="10450778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p:cNvPicPr>
            <a:picLocks noChangeAspect="1"/>
          </p:cNvPicPr>
          <p:nvPr/>
        </p:nvPicPr>
        <p:blipFill rotWithShape="1">
          <a:blip r:embed="rId3"/>
          <a:srcRect b="1957"/>
          <a:stretch/>
        </p:blipFill>
        <p:spPr>
          <a:xfrm>
            <a:off x="358805" y="1004328"/>
            <a:ext cx="6089709" cy="3315190"/>
          </a:xfrm>
          <a:prstGeom prst="rect">
            <a:avLst/>
          </a:prstGeom>
          <a:ln>
            <a:solidFill>
              <a:schemeClr val="accent1"/>
            </a:solidFill>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11</a:t>
            </a:fld>
            <a:endParaRPr lang="ja-JP" altLang="en-US" dirty="0"/>
          </a:p>
        </p:txBody>
      </p:sp>
      <p:sp>
        <p:nvSpPr>
          <p:cNvPr id="5" name="タイトル 4"/>
          <p:cNvSpPr>
            <a:spLocks noGrp="1"/>
          </p:cNvSpPr>
          <p:nvPr>
            <p:ph type="title"/>
          </p:nvPr>
        </p:nvSpPr>
        <p:spPr/>
        <p:txBody>
          <a:bodyPr/>
          <a:lstStyle/>
          <a:p>
            <a:r>
              <a:rPr lang="ja-JP" altLang="en-US" dirty="0"/>
              <a:t>申請承認</a:t>
            </a:r>
          </a:p>
        </p:txBody>
      </p:sp>
      <p:sp>
        <p:nvSpPr>
          <p:cNvPr id="6" name="テキスト ボックス 5"/>
          <p:cNvSpPr txBox="1"/>
          <p:nvPr/>
        </p:nvSpPr>
        <p:spPr>
          <a:xfrm>
            <a:off x="372507" y="5880572"/>
            <a:ext cx="3081137" cy="523220"/>
          </a:xfrm>
          <a:prstGeom prst="rect">
            <a:avLst/>
          </a:prstGeom>
          <a:noFill/>
        </p:spPr>
        <p:txBody>
          <a:bodyPr wrap="square" rtlCol="0">
            <a:spAutoFit/>
          </a:bodyPr>
          <a:lstStyle/>
          <a:p>
            <a:r>
              <a:rPr kumimoji="1" lang="ja-JP" altLang="en-US" sz="1400" dirty="0">
                <a:latin typeface="+mn-ea"/>
              </a:rPr>
              <a:t>「申請あり」ボタンをクリックし、</a:t>
            </a:r>
            <a:endParaRPr kumimoji="1" lang="en-US" altLang="ja-JP" sz="1400" dirty="0">
              <a:latin typeface="+mn-ea"/>
            </a:endParaRPr>
          </a:p>
          <a:p>
            <a:r>
              <a:rPr kumimoji="1" lang="ja-JP" altLang="en-US" sz="1400" dirty="0">
                <a:latin typeface="+mn-ea"/>
              </a:rPr>
              <a:t>モーダル画面を表示します。</a:t>
            </a:r>
          </a:p>
        </p:txBody>
      </p:sp>
      <p:pic>
        <p:nvPicPr>
          <p:cNvPr id="3" name="図 2"/>
          <p:cNvPicPr>
            <a:picLocks noChangeAspect="1"/>
          </p:cNvPicPr>
          <p:nvPr/>
        </p:nvPicPr>
        <p:blipFill>
          <a:blip r:embed="rId4"/>
          <a:stretch>
            <a:fillRect/>
          </a:stretch>
        </p:blipFill>
        <p:spPr>
          <a:xfrm>
            <a:off x="3995956" y="5880572"/>
            <a:ext cx="2135903" cy="2647789"/>
          </a:xfrm>
          <a:prstGeom prst="rect">
            <a:avLst/>
          </a:prstGeom>
          <a:ln>
            <a:solidFill>
              <a:schemeClr val="accent1"/>
            </a:solidFill>
          </a:ln>
        </p:spPr>
      </p:pic>
      <p:pic>
        <p:nvPicPr>
          <p:cNvPr id="9" name="図 8"/>
          <p:cNvPicPr>
            <a:picLocks noChangeAspect="1"/>
          </p:cNvPicPr>
          <p:nvPr/>
        </p:nvPicPr>
        <p:blipFill rotWithShape="1">
          <a:blip r:embed="rId5"/>
          <a:srcRect l="83348" t="34013" r="-1" b="51568"/>
          <a:stretch/>
        </p:blipFill>
        <p:spPr>
          <a:xfrm>
            <a:off x="920487" y="6644602"/>
            <a:ext cx="1990846" cy="1031619"/>
          </a:xfrm>
          <a:prstGeom prst="rect">
            <a:avLst/>
          </a:prstGeom>
          <a:ln>
            <a:solidFill>
              <a:schemeClr val="accent1"/>
            </a:solidFill>
          </a:ln>
        </p:spPr>
      </p:pic>
      <p:sp>
        <p:nvSpPr>
          <p:cNvPr id="4" name="右矢印 3"/>
          <p:cNvSpPr/>
          <p:nvPr/>
        </p:nvSpPr>
        <p:spPr>
          <a:xfrm>
            <a:off x="3210631" y="6946281"/>
            <a:ext cx="356935" cy="428263"/>
          </a:xfrm>
          <a:prstGeom prst="rightArrow">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0" name="正方形/長方形 9"/>
          <p:cNvSpPr/>
          <p:nvPr/>
        </p:nvSpPr>
        <p:spPr>
          <a:xfrm>
            <a:off x="5511316" y="2122882"/>
            <a:ext cx="663573" cy="286831"/>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2" name="テキスト ボックス 11"/>
          <p:cNvSpPr txBox="1"/>
          <p:nvPr/>
        </p:nvSpPr>
        <p:spPr>
          <a:xfrm>
            <a:off x="344245" y="4536317"/>
            <a:ext cx="6104269" cy="954107"/>
          </a:xfrm>
          <a:prstGeom prst="rect">
            <a:avLst/>
          </a:prstGeom>
          <a:noFill/>
        </p:spPr>
        <p:txBody>
          <a:bodyPr wrap="square" rtlCol="0">
            <a:spAutoFit/>
          </a:bodyPr>
          <a:lstStyle/>
          <a:p>
            <a:r>
              <a:rPr lang="ja-JP" altLang="en-US" sz="1400" dirty="0"/>
              <a:t>申請一覧画面に現在の予定実績の状況と申請内容がそれぞれ「</a:t>
            </a:r>
            <a:r>
              <a:rPr lang="en-US" altLang="ja-JP" sz="1400" dirty="0"/>
              <a:t>before</a:t>
            </a:r>
            <a:r>
              <a:rPr lang="ja-JP" altLang="en-US" sz="1400" dirty="0"/>
              <a:t>」「</a:t>
            </a:r>
            <a:r>
              <a:rPr lang="en-US" altLang="ja-JP" sz="1400" dirty="0"/>
              <a:t>after</a:t>
            </a:r>
            <a:r>
              <a:rPr lang="ja-JP" altLang="en-US" sz="1400" dirty="0"/>
              <a:t>」として表示されます。</a:t>
            </a:r>
            <a:endParaRPr lang="en-US" altLang="ja-JP" sz="1400" dirty="0"/>
          </a:p>
          <a:p>
            <a:r>
              <a:rPr kumimoji="1" lang="en-US" altLang="ja-JP" sz="1400" b="1" dirty="0">
                <a:latin typeface="+mn-ea"/>
              </a:rPr>
              <a:t>※</a:t>
            </a:r>
            <a:r>
              <a:rPr lang="ja-JP" altLang="en-US" sz="1400" dirty="0"/>
              <a:t>下位承認待ちと表示されている場合、階層申請により自身より下位の管理者による承認が必要となります。</a:t>
            </a:r>
            <a:endParaRPr lang="en-US" altLang="ja-JP" sz="1400" dirty="0"/>
          </a:p>
        </p:txBody>
      </p:sp>
    </p:spTree>
    <p:extLst>
      <p:ext uri="{BB962C8B-B14F-4D97-AF65-F5344CB8AC3E}">
        <p14:creationId xmlns:p14="http://schemas.microsoft.com/office/powerpoint/2010/main" val="33866257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12</a:t>
            </a:fld>
            <a:endParaRPr lang="ja-JP" altLang="en-US" dirty="0"/>
          </a:p>
        </p:txBody>
      </p:sp>
      <p:sp>
        <p:nvSpPr>
          <p:cNvPr id="5" name="タイトル 4"/>
          <p:cNvSpPr>
            <a:spLocks noGrp="1"/>
          </p:cNvSpPr>
          <p:nvPr>
            <p:ph type="title"/>
          </p:nvPr>
        </p:nvSpPr>
        <p:spPr/>
        <p:txBody>
          <a:bodyPr/>
          <a:lstStyle/>
          <a:p>
            <a:r>
              <a:rPr lang="ja-JP" altLang="en-US" dirty="0"/>
              <a:t>申請承認</a:t>
            </a:r>
          </a:p>
        </p:txBody>
      </p:sp>
      <p:sp>
        <p:nvSpPr>
          <p:cNvPr id="7" name="テキスト ボックス 6"/>
          <p:cNvSpPr txBox="1"/>
          <p:nvPr/>
        </p:nvSpPr>
        <p:spPr>
          <a:xfrm>
            <a:off x="424774" y="953979"/>
            <a:ext cx="5917659" cy="307777"/>
          </a:xfrm>
          <a:prstGeom prst="rect">
            <a:avLst/>
          </a:prstGeom>
          <a:noFill/>
        </p:spPr>
        <p:txBody>
          <a:bodyPr wrap="square" rtlCol="0">
            <a:spAutoFit/>
          </a:bodyPr>
          <a:lstStyle/>
          <a:p>
            <a:r>
              <a:rPr kumimoji="1" lang="ja-JP" altLang="en-US" sz="1400" dirty="0">
                <a:latin typeface="+mn-ea"/>
              </a:rPr>
              <a:t>申請の内容を確認し、「承認」または「却下」を行ないます。</a:t>
            </a:r>
          </a:p>
        </p:txBody>
      </p:sp>
      <p:sp>
        <p:nvSpPr>
          <p:cNvPr id="6" name="テキスト ボックス 5"/>
          <p:cNvSpPr txBox="1"/>
          <p:nvPr/>
        </p:nvSpPr>
        <p:spPr>
          <a:xfrm>
            <a:off x="313170" y="1548466"/>
            <a:ext cx="5455166" cy="307777"/>
          </a:xfrm>
          <a:prstGeom prst="rect">
            <a:avLst/>
          </a:prstGeom>
          <a:noFill/>
        </p:spPr>
        <p:txBody>
          <a:bodyPr wrap="square" rtlCol="0">
            <a:spAutoFit/>
          </a:bodyPr>
          <a:lstStyle/>
          <a:p>
            <a:r>
              <a:rPr kumimoji="1" lang="en-US" altLang="ja-JP" sz="1400" dirty="0">
                <a:latin typeface="+mn-ea"/>
              </a:rPr>
              <a:t>【</a:t>
            </a:r>
            <a:r>
              <a:rPr kumimoji="1" lang="ja-JP" altLang="en-US" sz="1400" dirty="0">
                <a:latin typeface="+mn-ea"/>
              </a:rPr>
              <a:t>承認した場合</a:t>
            </a:r>
            <a:r>
              <a:rPr kumimoji="1" lang="en-US" altLang="ja-JP" sz="1400" dirty="0">
                <a:latin typeface="+mn-ea"/>
              </a:rPr>
              <a:t>】</a:t>
            </a:r>
          </a:p>
        </p:txBody>
      </p:sp>
      <p:sp>
        <p:nvSpPr>
          <p:cNvPr id="4" name="右矢印 3"/>
          <p:cNvSpPr/>
          <p:nvPr/>
        </p:nvSpPr>
        <p:spPr>
          <a:xfrm>
            <a:off x="3332758" y="2164379"/>
            <a:ext cx="356935" cy="428263"/>
          </a:xfrm>
          <a:prstGeom prst="rightArrow">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pic>
        <p:nvPicPr>
          <p:cNvPr id="12" name="図 11"/>
          <p:cNvPicPr>
            <a:picLocks noChangeAspect="1"/>
          </p:cNvPicPr>
          <p:nvPr/>
        </p:nvPicPr>
        <p:blipFill rotWithShape="1">
          <a:blip r:embed="rId3"/>
          <a:srcRect l="1786" r="64930"/>
          <a:stretch/>
        </p:blipFill>
        <p:spPr>
          <a:xfrm>
            <a:off x="480254" y="2006276"/>
            <a:ext cx="2142502" cy="921027"/>
          </a:xfrm>
          <a:prstGeom prst="rect">
            <a:avLst/>
          </a:prstGeom>
          <a:ln>
            <a:solidFill>
              <a:schemeClr val="accent1"/>
            </a:solidFill>
          </a:ln>
        </p:spPr>
      </p:pic>
      <p:pic>
        <p:nvPicPr>
          <p:cNvPr id="13" name="図 12"/>
          <p:cNvPicPr>
            <a:picLocks noChangeAspect="1"/>
          </p:cNvPicPr>
          <p:nvPr/>
        </p:nvPicPr>
        <p:blipFill rotWithShape="1">
          <a:blip r:embed="rId3"/>
          <a:srcRect l="32713" r="34465"/>
          <a:stretch/>
        </p:blipFill>
        <p:spPr>
          <a:xfrm>
            <a:off x="529813" y="4595829"/>
            <a:ext cx="2142502" cy="934024"/>
          </a:xfrm>
          <a:prstGeom prst="rect">
            <a:avLst/>
          </a:prstGeom>
          <a:ln>
            <a:solidFill>
              <a:schemeClr val="accent1"/>
            </a:solidFill>
          </a:ln>
        </p:spPr>
      </p:pic>
      <p:sp>
        <p:nvSpPr>
          <p:cNvPr id="14" name="テキスト ボックス 13"/>
          <p:cNvSpPr txBox="1"/>
          <p:nvPr/>
        </p:nvSpPr>
        <p:spPr>
          <a:xfrm>
            <a:off x="493743" y="4200029"/>
            <a:ext cx="5917659" cy="307777"/>
          </a:xfrm>
          <a:prstGeom prst="rect">
            <a:avLst/>
          </a:prstGeom>
          <a:noFill/>
        </p:spPr>
        <p:txBody>
          <a:bodyPr wrap="square" rtlCol="0">
            <a:spAutoFit/>
          </a:bodyPr>
          <a:lstStyle/>
          <a:p>
            <a:r>
              <a:rPr kumimoji="1" lang="en-US" altLang="ja-JP" sz="1400" dirty="0">
                <a:latin typeface="+mn-ea"/>
              </a:rPr>
              <a:t>【</a:t>
            </a:r>
            <a:r>
              <a:rPr kumimoji="1" lang="ja-JP" altLang="en-US" sz="1400" dirty="0">
                <a:latin typeface="+mn-ea"/>
              </a:rPr>
              <a:t>却下した場合</a:t>
            </a:r>
            <a:r>
              <a:rPr kumimoji="1" lang="en-US" altLang="ja-JP" sz="1400" dirty="0">
                <a:latin typeface="+mn-ea"/>
              </a:rPr>
              <a:t>】</a:t>
            </a:r>
          </a:p>
        </p:txBody>
      </p:sp>
      <p:sp>
        <p:nvSpPr>
          <p:cNvPr id="15" name="テキスト ボックス 14"/>
          <p:cNvSpPr txBox="1"/>
          <p:nvPr/>
        </p:nvSpPr>
        <p:spPr>
          <a:xfrm>
            <a:off x="480254" y="3093166"/>
            <a:ext cx="5806697" cy="738664"/>
          </a:xfrm>
          <a:prstGeom prst="rect">
            <a:avLst/>
          </a:prstGeom>
          <a:noFill/>
        </p:spPr>
        <p:txBody>
          <a:bodyPr wrap="square" rtlCol="0">
            <a:spAutoFit/>
          </a:bodyPr>
          <a:lstStyle/>
          <a:p>
            <a:r>
              <a:rPr kumimoji="1" lang="ja-JP" altLang="en-US" sz="1400" dirty="0">
                <a:latin typeface="+mn-ea"/>
              </a:rPr>
              <a:t>申請の内容を承認すると、「確認修正」＞「出勤簿」に申請内容が反映し、「承認済」のマークが表示されます。</a:t>
            </a:r>
          </a:p>
          <a:p>
            <a:r>
              <a:rPr kumimoji="1" lang="ja-JP" altLang="en-US" sz="1400" dirty="0">
                <a:latin typeface="+mn-ea"/>
              </a:rPr>
              <a:t>また、従業員のマイページ出勤簿にも「承認済」と表示されます。</a:t>
            </a:r>
            <a:endParaRPr kumimoji="1" lang="en-US" altLang="ja-JP" sz="1400" dirty="0">
              <a:latin typeface="+mn-ea"/>
            </a:endParaRPr>
          </a:p>
        </p:txBody>
      </p:sp>
      <p:sp>
        <p:nvSpPr>
          <p:cNvPr id="19" name="右矢印 18"/>
          <p:cNvSpPr/>
          <p:nvPr/>
        </p:nvSpPr>
        <p:spPr>
          <a:xfrm>
            <a:off x="3355557" y="4879761"/>
            <a:ext cx="356935" cy="428263"/>
          </a:xfrm>
          <a:prstGeom prst="rightArrow">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0" name="正方形/長方形 19"/>
          <p:cNvSpPr/>
          <p:nvPr/>
        </p:nvSpPr>
        <p:spPr>
          <a:xfrm>
            <a:off x="313170" y="1470667"/>
            <a:ext cx="6231660" cy="2388853"/>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1" name="正方形/長方形 20"/>
          <p:cNvSpPr/>
          <p:nvPr/>
        </p:nvSpPr>
        <p:spPr>
          <a:xfrm>
            <a:off x="317332" y="4049996"/>
            <a:ext cx="6231660" cy="251605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pic>
        <p:nvPicPr>
          <p:cNvPr id="3" name="図 2"/>
          <p:cNvPicPr>
            <a:picLocks noChangeAspect="1"/>
          </p:cNvPicPr>
          <p:nvPr/>
        </p:nvPicPr>
        <p:blipFill rotWithShape="1">
          <a:blip r:embed="rId4"/>
          <a:srcRect l="91002" t="7732" r="1713" b="20060"/>
          <a:stretch/>
        </p:blipFill>
        <p:spPr>
          <a:xfrm>
            <a:off x="4503320" y="2075332"/>
            <a:ext cx="1013324" cy="692439"/>
          </a:xfrm>
          <a:prstGeom prst="rect">
            <a:avLst/>
          </a:prstGeom>
        </p:spPr>
      </p:pic>
      <p:pic>
        <p:nvPicPr>
          <p:cNvPr id="8" name="図 7"/>
          <p:cNvPicPr>
            <a:picLocks noChangeAspect="1"/>
          </p:cNvPicPr>
          <p:nvPr/>
        </p:nvPicPr>
        <p:blipFill>
          <a:blip r:embed="rId5"/>
          <a:stretch>
            <a:fillRect/>
          </a:stretch>
        </p:blipFill>
        <p:spPr>
          <a:xfrm>
            <a:off x="4395735" y="4778287"/>
            <a:ext cx="1228494" cy="680852"/>
          </a:xfrm>
          <a:prstGeom prst="rect">
            <a:avLst/>
          </a:prstGeom>
        </p:spPr>
      </p:pic>
      <p:sp>
        <p:nvSpPr>
          <p:cNvPr id="23" name="テキスト ボックス 22"/>
          <p:cNvSpPr txBox="1"/>
          <p:nvPr/>
        </p:nvSpPr>
        <p:spPr>
          <a:xfrm>
            <a:off x="525651" y="5690072"/>
            <a:ext cx="5806697" cy="738664"/>
          </a:xfrm>
          <a:prstGeom prst="rect">
            <a:avLst/>
          </a:prstGeom>
          <a:noFill/>
        </p:spPr>
        <p:txBody>
          <a:bodyPr wrap="square" rtlCol="0">
            <a:spAutoFit/>
          </a:bodyPr>
          <a:lstStyle/>
          <a:p>
            <a:r>
              <a:rPr kumimoji="1" lang="ja-JP" altLang="en-US" sz="1400" dirty="0">
                <a:latin typeface="+mn-ea"/>
              </a:rPr>
              <a:t>申請の内容を却下すると、「確認修正」＞「出勤簿」に「却下済」のマークが表示されます。</a:t>
            </a:r>
          </a:p>
          <a:p>
            <a:r>
              <a:rPr kumimoji="1" lang="ja-JP" altLang="en-US" sz="1400" dirty="0">
                <a:latin typeface="+mn-ea"/>
              </a:rPr>
              <a:t>また、従業員のマイページ出勤簿にも「却下済」と表示されます。</a:t>
            </a:r>
            <a:endParaRPr kumimoji="1" lang="en-US" altLang="ja-JP" sz="1400" dirty="0">
              <a:latin typeface="+mn-ea"/>
            </a:endParaRPr>
          </a:p>
        </p:txBody>
      </p:sp>
      <p:sp>
        <p:nvSpPr>
          <p:cNvPr id="18" name="正方形/長方形 17">
            <a:extLst>
              <a:ext uri="{FF2B5EF4-FFF2-40B4-BE49-F238E27FC236}">
                <a16:creationId xmlns:a16="http://schemas.microsoft.com/office/drawing/2014/main" id="{0B9F5716-2843-4996-9557-4AFE28DAA375}"/>
              </a:ext>
            </a:extLst>
          </p:cNvPr>
          <p:cNvSpPr/>
          <p:nvPr/>
        </p:nvSpPr>
        <p:spPr>
          <a:xfrm>
            <a:off x="313170" y="6756530"/>
            <a:ext cx="6288671" cy="1329852"/>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en-US" altLang="ja-JP" sz="1400" dirty="0">
              <a:solidFill>
                <a:schemeClr val="accent1">
                  <a:lumMod val="75000"/>
                </a:schemeClr>
              </a:solidFill>
              <a:latin typeface="+mn-ea"/>
            </a:endParaRPr>
          </a:p>
          <a:p>
            <a:r>
              <a:rPr kumimoji="1" lang="en-US" altLang="ja-JP" sz="1400" dirty="0">
                <a:solidFill>
                  <a:schemeClr val="accent1">
                    <a:lumMod val="75000"/>
                  </a:schemeClr>
                </a:solidFill>
                <a:latin typeface="+mn-ea"/>
              </a:rPr>
              <a:t>【</a:t>
            </a:r>
            <a:r>
              <a:rPr kumimoji="1" lang="ja-JP" altLang="en-US" sz="1400" dirty="0">
                <a:solidFill>
                  <a:schemeClr val="accent1">
                    <a:lumMod val="75000"/>
                  </a:schemeClr>
                </a:solidFill>
                <a:latin typeface="+mn-ea"/>
              </a:rPr>
              <a:t>承認</a:t>
            </a:r>
            <a:r>
              <a:rPr kumimoji="1" lang="en-US" altLang="ja-JP" sz="1400" dirty="0">
                <a:solidFill>
                  <a:schemeClr val="accent1">
                    <a:lumMod val="75000"/>
                  </a:schemeClr>
                </a:solidFill>
                <a:latin typeface="+mn-ea"/>
              </a:rPr>
              <a:t>/</a:t>
            </a:r>
            <a:r>
              <a:rPr kumimoji="1" lang="ja-JP" altLang="en-US" sz="1400" dirty="0">
                <a:solidFill>
                  <a:schemeClr val="accent1">
                    <a:lumMod val="75000"/>
                  </a:schemeClr>
                </a:solidFill>
                <a:latin typeface="+mn-ea"/>
              </a:rPr>
              <a:t>却下について</a:t>
            </a:r>
            <a:r>
              <a:rPr kumimoji="1" lang="en-US" altLang="ja-JP" sz="1400" dirty="0">
                <a:solidFill>
                  <a:schemeClr val="accent1">
                    <a:lumMod val="75000"/>
                  </a:schemeClr>
                </a:solidFill>
                <a:latin typeface="+mn-ea"/>
              </a:rPr>
              <a:t>】</a:t>
            </a:r>
          </a:p>
          <a:p>
            <a:r>
              <a:rPr kumimoji="1" lang="ja-JP" altLang="en-US" sz="1400" dirty="0">
                <a:solidFill>
                  <a:schemeClr val="accent1">
                    <a:lumMod val="75000"/>
                  </a:schemeClr>
                </a:solidFill>
                <a:latin typeface="+mn-ea"/>
              </a:rPr>
              <a:t>承認や却下は「取り下げる」ことができません。承認した申請は実績に反映しますので、誤承認や誤却下をした際には確認修正＞出勤簿より実績を修正し、本人にメール連絡をしてください。</a:t>
            </a:r>
            <a:endParaRPr kumimoji="1" lang="en-US" altLang="ja-JP" sz="1400" dirty="0">
              <a:solidFill>
                <a:schemeClr val="accent1">
                  <a:lumMod val="75000"/>
                </a:schemeClr>
              </a:solidFill>
              <a:latin typeface="+mn-ea"/>
            </a:endParaRPr>
          </a:p>
          <a:p>
            <a:endParaRPr kumimoji="1" lang="en-US" altLang="ja-JP" sz="1400" dirty="0">
              <a:solidFill>
                <a:schemeClr val="accent1">
                  <a:lumMod val="75000"/>
                </a:schemeClr>
              </a:solidFill>
              <a:latin typeface="+mn-ea"/>
            </a:endParaRPr>
          </a:p>
        </p:txBody>
      </p:sp>
    </p:spTree>
    <p:extLst>
      <p:ext uri="{BB962C8B-B14F-4D97-AF65-F5344CB8AC3E}">
        <p14:creationId xmlns:p14="http://schemas.microsoft.com/office/powerpoint/2010/main" val="8142909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3"/>
          <a:stretch>
            <a:fillRect/>
          </a:stretch>
        </p:blipFill>
        <p:spPr>
          <a:xfrm>
            <a:off x="429657" y="2935782"/>
            <a:ext cx="5709651" cy="4810436"/>
          </a:xfrm>
          <a:prstGeom prst="rect">
            <a:avLst/>
          </a:prstGeom>
          <a:ln>
            <a:solidFill>
              <a:schemeClr val="accent1"/>
            </a:solidFill>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13</a:t>
            </a:fld>
            <a:endParaRPr lang="ja-JP" altLang="en-US" dirty="0"/>
          </a:p>
        </p:txBody>
      </p:sp>
      <p:sp>
        <p:nvSpPr>
          <p:cNvPr id="5" name="タイトル 4"/>
          <p:cNvSpPr>
            <a:spLocks noGrp="1"/>
          </p:cNvSpPr>
          <p:nvPr>
            <p:ph type="title"/>
          </p:nvPr>
        </p:nvSpPr>
        <p:spPr/>
        <p:txBody>
          <a:bodyPr/>
          <a:lstStyle/>
          <a:p>
            <a:r>
              <a:rPr lang="ja-JP" altLang="en-US" dirty="0"/>
              <a:t>申請承認</a:t>
            </a:r>
          </a:p>
        </p:txBody>
      </p:sp>
      <p:sp>
        <p:nvSpPr>
          <p:cNvPr id="16" name="テキスト ボックス 15"/>
          <p:cNvSpPr txBox="1"/>
          <p:nvPr/>
        </p:nvSpPr>
        <p:spPr>
          <a:xfrm>
            <a:off x="429657" y="954758"/>
            <a:ext cx="5955030" cy="338554"/>
          </a:xfrm>
          <a:prstGeom prst="rect">
            <a:avLst/>
          </a:prstGeom>
          <a:noFill/>
        </p:spPr>
        <p:txBody>
          <a:bodyPr wrap="square" rtlCol="0">
            <a:spAutoFit/>
          </a:bodyPr>
          <a:lstStyle/>
          <a:p>
            <a:pPr marL="342900" indent="-342900"/>
            <a:r>
              <a:rPr kumimoji="1" lang="ja-JP" altLang="en-US" sz="1600" dirty="0"/>
              <a:t>■過去の実績に関する申請の承認例</a:t>
            </a:r>
            <a:endParaRPr kumimoji="1" lang="en-US" altLang="ja-JP" sz="1600" dirty="0"/>
          </a:p>
        </p:txBody>
      </p:sp>
      <p:sp>
        <p:nvSpPr>
          <p:cNvPr id="17" name="テキスト ボックス 16"/>
          <p:cNvSpPr txBox="1"/>
          <p:nvPr/>
        </p:nvSpPr>
        <p:spPr>
          <a:xfrm>
            <a:off x="372902" y="1503002"/>
            <a:ext cx="5618603" cy="307777"/>
          </a:xfrm>
          <a:prstGeom prst="rect">
            <a:avLst/>
          </a:prstGeom>
          <a:noFill/>
        </p:spPr>
        <p:txBody>
          <a:bodyPr wrap="square" rtlCol="0">
            <a:spAutoFit/>
          </a:bodyPr>
          <a:lstStyle/>
          <a:p>
            <a:r>
              <a:rPr kumimoji="1" lang="ja-JP" altLang="en-US" sz="1400" dirty="0"/>
              <a:t>過去の実績に関する申請を承認する際には、以下の点を確認します。</a:t>
            </a:r>
            <a:endParaRPr kumimoji="1" lang="en-US" altLang="ja-JP" sz="1400" dirty="0"/>
          </a:p>
        </p:txBody>
      </p:sp>
      <p:sp>
        <p:nvSpPr>
          <p:cNvPr id="22" name="テキスト ボックス 21"/>
          <p:cNvSpPr txBox="1"/>
          <p:nvPr/>
        </p:nvSpPr>
        <p:spPr>
          <a:xfrm>
            <a:off x="345163" y="7947917"/>
            <a:ext cx="6011785" cy="738664"/>
          </a:xfrm>
          <a:prstGeom prst="rect">
            <a:avLst/>
          </a:prstGeom>
          <a:noFill/>
        </p:spPr>
        <p:txBody>
          <a:bodyPr wrap="square" rtlCol="0">
            <a:spAutoFit/>
          </a:bodyPr>
          <a:lstStyle/>
          <a:p>
            <a:r>
              <a:rPr kumimoji="1" lang="ja-JP" altLang="en-US" sz="1400" dirty="0"/>
              <a:t>上記では、</a:t>
            </a:r>
            <a:r>
              <a:rPr kumimoji="1" lang="en-US" altLang="ja-JP" sz="1400" dirty="0"/>
              <a:t>9</a:t>
            </a:r>
            <a:r>
              <a:rPr kumimoji="1" lang="ja-JP" altLang="en-US" sz="1400" dirty="0"/>
              <a:t>：</a:t>
            </a:r>
            <a:r>
              <a:rPr kumimoji="1" lang="en-US" altLang="ja-JP" sz="1400" dirty="0"/>
              <a:t>00</a:t>
            </a:r>
            <a:r>
              <a:rPr kumimoji="1" lang="ja-JP" altLang="en-US" sz="1400" dirty="0"/>
              <a:t>～</a:t>
            </a:r>
            <a:r>
              <a:rPr kumimoji="1" lang="en-US" altLang="ja-JP" sz="1400" dirty="0"/>
              <a:t>18</a:t>
            </a:r>
            <a:r>
              <a:rPr kumimoji="1" lang="ja-JP" altLang="en-US" sz="1400" dirty="0"/>
              <a:t>：</a:t>
            </a:r>
            <a:r>
              <a:rPr kumimoji="1" lang="en-US" altLang="ja-JP" sz="1400" dirty="0"/>
              <a:t>00</a:t>
            </a:r>
            <a:r>
              <a:rPr kumimoji="1" lang="ja-JP" altLang="en-US" sz="1400" dirty="0"/>
              <a:t>で勤務する予定でしたが、出勤打刻を忘れて、退勤打刻のみされています。これに対し、従業員は上記の申請を行ないました。</a:t>
            </a:r>
            <a:endParaRPr kumimoji="1" lang="en-US" altLang="ja-JP" sz="1400" dirty="0"/>
          </a:p>
        </p:txBody>
      </p:sp>
      <p:sp>
        <p:nvSpPr>
          <p:cNvPr id="24" name="正方形/長方形 23"/>
          <p:cNvSpPr/>
          <p:nvPr/>
        </p:nvSpPr>
        <p:spPr>
          <a:xfrm>
            <a:off x="431354" y="1971832"/>
            <a:ext cx="5707954" cy="867336"/>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en-US" altLang="ja-JP" sz="1400" dirty="0">
              <a:solidFill>
                <a:schemeClr val="accent1">
                  <a:lumMod val="75000"/>
                </a:schemeClr>
              </a:solidFill>
              <a:latin typeface="+mn-ea"/>
            </a:endParaRPr>
          </a:p>
          <a:p>
            <a:r>
              <a:rPr kumimoji="1" lang="en-US" altLang="ja-JP" sz="1400" dirty="0">
                <a:solidFill>
                  <a:schemeClr val="accent1">
                    <a:lumMod val="75000"/>
                  </a:schemeClr>
                </a:solidFill>
                <a:latin typeface="+mn-ea"/>
              </a:rPr>
              <a:t>【</a:t>
            </a:r>
            <a:r>
              <a:rPr kumimoji="1" lang="ja-JP" altLang="en-US" sz="1400" dirty="0">
                <a:solidFill>
                  <a:schemeClr val="accent1">
                    <a:lumMod val="75000"/>
                  </a:schemeClr>
                </a:solidFill>
                <a:latin typeface="+mn-ea"/>
              </a:rPr>
              <a:t>ポイント</a:t>
            </a:r>
            <a:r>
              <a:rPr kumimoji="1" lang="en-US" altLang="ja-JP" sz="1400" dirty="0">
                <a:solidFill>
                  <a:schemeClr val="accent1">
                    <a:lumMod val="75000"/>
                  </a:schemeClr>
                </a:solidFill>
                <a:latin typeface="+mn-ea"/>
              </a:rPr>
              <a:t>】</a:t>
            </a:r>
          </a:p>
          <a:p>
            <a:r>
              <a:rPr kumimoji="1" lang="ja-JP" altLang="en-US" sz="1400" dirty="0">
                <a:solidFill>
                  <a:schemeClr val="accent1">
                    <a:lumMod val="75000"/>
                  </a:schemeClr>
                </a:solidFill>
                <a:latin typeface="+mn-ea"/>
              </a:rPr>
              <a:t>・休憩時間も含め、実績欄が正しく記入されているか</a:t>
            </a:r>
            <a:endParaRPr kumimoji="1" lang="en-US" altLang="ja-JP" sz="1400" dirty="0">
              <a:solidFill>
                <a:schemeClr val="accent1">
                  <a:lumMod val="75000"/>
                </a:schemeClr>
              </a:solidFill>
              <a:latin typeface="+mn-ea"/>
            </a:endParaRPr>
          </a:p>
          <a:p>
            <a:r>
              <a:rPr kumimoji="1" lang="ja-JP" altLang="en-US" sz="1400" dirty="0">
                <a:solidFill>
                  <a:schemeClr val="accent1">
                    <a:lumMod val="75000"/>
                  </a:schemeClr>
                </a:solidFill>
                <a:latin typeface="+mn-ea"/>
              </a:rPr>
              <a:t>・勤務処理欄に正しい処理が選択されているか</a:t>
            </a:r>
            <a:endParaRPr kumimoji="1" lang="en-US" altLang="ja-JP" sz="1400" dirty="0">
              <a:solidFill>
                <a:schemeClr val="accent1">
                  <a:lumMod val="75000"/>
                </a:schemeClr>
              </a:solidFill>
              <a:latin typeface="+mn-ea"/>
            </a:endParaRPr>
          </a:p>
          <a:p>
            <a:r>
              <a:rPr kumimoji="1" lang="ja-JP" altLang="en-US" sz="1400" dirty="0">
                <a:solidFill>
                  <a:schemeClr val="accent1">
                    <a:lumMod val="75000"/>
                  </a:schemeClr>
                </a:solidFill>
                <a:latin typeface="+mn-ea"/>
              </a:rPr>
              <a:t>　</a:t>
            </a:r>
            <a:endParaRPr kumimoji="1" lang="en-US" altLang="ja-JP" sz="1400" dirty="0">
              <a:solidFill>
                <a:schemeClr val="accent1">
                  <a:lumMod val="75000"/>
                </a:schemeClr>
              </a:solidFill>
              <a:latin typeface="+mn-ea"/>
            </a:endParaRPr>
          </a:p>
        </p:txBody>
      </p:sp>
      <p:cxnSp>
        <p:nvCxnSpPr>
          <p:cNvPr id="27" name="直線コネクタ 26"/>
          <p:cNvCxnSpPr/>
          <p:nvPr/>
        </p:nvCxnSpPr>
        <p:spPr>
          <a:xfrm>
            <a:off x="230666" y="1337563"/>
            <a:ext cx="6240780" cy="222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69867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rotWithShape="1">
          <a:blip r:embed="rId3"/>
          <a:srcRect r="8130" b="23878"/>
          <a:stretch/>
        </p:blipFill>
        <p:spPr>
          <a:xfrm>
            <a:off x="314163" y="887063"/>
            <a:ext cx="6207074" cy="4333119"/>
          </a:xfrm>
          <a:prstGeom prst="rect">
            <a:avLst/>
          </a:prstGeom>
          <a:ln>
            <a:solidFill>
              <a:schemeClr val="accent1"/>
            </a:solidFill>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14</a:t>
            </a:fld>
            <a:endParaRPr lang="ja-JP" altLang="en-US" dirty="0"/>
          </a:p>
        </p:txBody>
      </p:sp>
      <p:sp>
        <p:nvSpPr>
          <p:cNvPr id="5" name="タイトル 4"/>
          <p:cNvSpPr>
            <a:spLocks noGrp="1"/>
          </p:cNvSpPr>
          <p:nvPr>
            <p:ph type="title"/>
          </p:nvPr>
        </p:nvSpPr>
        <p:spPr/>
        <p:txBody>
          <a:bodyPr/>
          <a:lstStyle/>
          <a:p>
            <a:r>
              <a:rPr lang="ja-JP" altLang="en-US" dirty="0"/>
              <a:t>申請承認</a:t>
            </a:r>
          </a:p>
        </p:txBody>
      </p:sp>
      <p:sp>
        <p:nvSpPr>
          <p:cNvPr id="22" name="テキスト ボックス 21"/>
          <p:cNvSpPr txBox="1"/>
          <p:nvPr/>
        </p:nvSpPr>
        <p:spPr>
          <a:xfrm>
            <a:off x="314163" y="5404726"/>
            <a:ext cx="6011785" cy="2246769"/>
          </a:xfrm>
          <a:prstGeom prst="rect">
            <a:avLst/>
          </a:prstGeom>
          <a:noFill/>
        </p:spPr>
        <p:txBody>
          <a:bodyPr wrap="square" rtlCol="0">
            <a:spAutoFit/>
          </a:bodyPr>
          <a:lstStyle/>
          <a:p>
            <a:r>
              <a:rPr kumimoji="1" lang="ja-JP" altLang="en-US" sz="1400" dirty="0"/>
              <a:t>確認ポイントとして重要なのは、</a:t>
            </a:r>
            <a:r>
              <a:rPr kumimoji="1" lang="ja-JP" altLang="en-US" sz="1400" b="1" dirty="0"/>
              <a:t>「申請内容がそのまま実績として適用されて問題がないか」</a:t>
            </a:r>
            <a:r>
              <a:rPr kumimoji="1" lang="ja-JP" altLang="en-US" sz="1400" dirty="0"/>
              <a:t>という点です。</a:t>
            </a:r>
            <a:endParaRPr kumimoji="1" lang="en-US" altLang="ja-JP" sz="1400" dirty="0"/>
          </a:p>
          <a:p>
            <a:endParaRPr kumimoji="1" lang="en-US" altLang="ja-JP" sz="1400" dirty="0"/>
          </a:p>
          <a:p>
            <a:r>
              <a:rPr kumimoji="1" lang="ja-JP" altLang="en-US" sz="1400" dirty="0"/>
              <a:t>黄色にマークされている部分が実績から変更された箇所、つまり申請したい実績となります。</a:t>
            </a:r>
            <a:endParaRPr kumimoji="1" lang="en-US" altLang="ja-JP" sz="1400" dirty="0"/>
          </a:p>
          <a:p>
            <a:r>
              <a:rPr kumimoji="1" lang="ja-JP" altLang="en-US" sz="1400" dirty="0"/>
              <a:t>上記を見ると、出勤の時刻と、休憩開始</a:t>
            </a:r>
            <a:r>
              <a:rPr kumimoji="1" lang="en-US" altLang="ja-JP" sz="1400" dirty="0"/>
              <a:t>/</a:t>
            </a:r>
            <a:r>
              <a:rPr kumimoji="1" lang="ja-JP" altLang="en-US" sz="1400" dirty="0"/>
              <a:t>休憩終了が変更されています。</a:t>
            </a:r>
            <a:endParaRPr kumimoji="1" lang="en-US" altLang="ja-JP" sz="1400" dirty="0"/>
          </a:p>
          <a:p>
            <a:endParaRPr kumimoji="1" lang="en-US" altLang="ja-JP" sz="1400" dirty="0"/>
          </a:p>
          <a:p>
            <a:r>
              <a:rPr kumimoji="1" lang="ja-JP" altLang="en-US" sz="1400" dirty="0"/>
              <a:t>管理者が承認を行なうと、上記実績内容として適用されます。</a:t>
            </a:r>
            <a:endParaRPr kumimoji="1" lang="en-US" altLang="ja-JP" sz="1400" dirty="0"/>
          </a:p>
          <a:p>
            <a:r>
              <a:rPr kumimoji="1" lang="ja-JP" altLang="en-US" sz="1400" dirty="0"/>
              <a:t>出勤</a:t>
            </a:r>
            <a:r>
              <a:rPr kumimoji="1" lang="en-US" altLang="ja-JP" sz="1400" dirty="0"/>
              <a:t>/</a:t>
            </a:r>
            <a:r>
              <a:rPr kumimoji="1" lang="ja-JP" altLang="en-US" sz="1400" dirty="0"/>
              <a:t>退勤の時刻はそのまま実績となって問題がないか、また、休憩開始</a:t>
            </a:r>
            <a:r>
              <a:rPr kumimoji="1" lang="en-US" altLang="ja-JP" sz="1400" dirty="0"/>
              <a:t>/</a:t>
            </a:r>
            <a:r>
              <a:rPr kumimoji="1" lang="ja-JP" altLang="en-US" sz="1400" dirty="0"/>
              <a:t>休憩終了は入力がされているかなどを確認し、承認を行なってください。</a:t>
            </a:r>
            <a:endParaRPr kumimoji="1" lang="en-US" altLang="ja-JP" sz="1400" dirty="0"/>
          </a:p>
        </p:txBody>
      </p:sp>
      <p:sp>
        <p:nvSpPr>
          <p:cNvPr id="10" name="正方形/長方形 9"/>
          <p:cNvSpPr/>
          <p:nvPr/>
        </p:nvSpPr>
        <p:spPr>
          <a:xfrm>
            <a:off x="314163" y="3496521"/>
            <a:ext cx="3644380" cy="1121778"/>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2" name="テキスト ボックス 11"/>
          <p:cNvSpPr txBox="1"/>
          <p:nvPr/>
        </p:nvSpPr>
        <p:spPr>
          <a:xfrm>
            <a:off x="1133183" y="8059604"/>
            <a:ext cx="5042987" cy="523220"/>
          </a:xfrm>
          <a:prstGeom prst="rect">
            <a:avLst/>
          </a:prstGeom>
          <a:noFill/>
        </p:spPr>
        <p:txBody>
          <a:bodyPr wrap="square" rtlCol="0">
            <a:spAutoFit/>
          </a:bodyPr>
          <a:lstStyle/>
          <a:p>
            <a:r>
              <a:rPr kumimoji="1" lang="ja-JP" altLang="en-US" sz="1400" b="1" dirty="0"/>
              <a:t>申請内容は実績として適用されて問題がないかを確認して</a:t>
            </a:r>
            <a:endParaRPr kumimoji="1" lang="en-US" altLang="ja-JP" sz="1400" b="1" dirty="0"/>
          </a:p>
          <a:p>
            <a:r>
              <a:rPr kumimoji="1" lang="ja-JP" altLang="en-US" sz="1400" b="1" dirty="0"/>
              <a:t>承認する。</a:t>
            </a:r>
            <a:endParaRPr kumimoji="1" lang="en-US" altLang="ja-JP" sz="1400" b="1" dirty="0"/>
          </a:p>
        </p:txBody>
      </p:sp>
      <p:grpSp>
        <p:nvGrpSpPr>
          <p:cNvPr id="3" name="グループ化 2"/>
          <p:cNvGrpSpPr/>
          <p:nvPr/>
        </p:nvGrpSpPr>
        <p:grpSpPr>
          <a:xfrm>
            <a:off x="426622" y="7871005"/>
            <a:ext cx="694986" cy="711819"/>
            <a:chOff x="267863" y="7859636"/>
            <a:chExt cx="694986" cy="711819"/>
          </a:xfrm>
        </p:grpSpPr>
        <p:pic>
          <p:nvPicPr>
            <p:cNvPr id="11" name="Picture 4" descr="C:\Users\Aizawa\Downloads\びっくりマーク.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9438" y="8076155"/>
              <a:ext cx="496887"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テキスト ボックス 12"/>
            <p:cNvSpPr txBox="1"/>
            <p:nvPr/>
          </p:nvSpPr>
          <p:spPr>
            <a:xfrm>
              <a:off x="267863" y="7859636"/>
              <a:ext cx="694986" cy="215444"/>
            </a:xfrm>
            <a:prstGeom prst="rect">
              <a:avLst/>
            </a:prstGeom>
            <a:noFill/>
          </p:spPr>
          <p:txBody>
            <a:bodyPr wrap="square" rtlCol="0">
              <a:spAutoFit/>
            </a:bodyPr>
            <a:lstStyle/>
            <a:p>
              <a:r>
                <a:rPr kumimoji="1" lang="en-US" altLang="ja-JP" sz="800" b="1" dirty="0">
                  <a:solidFill>
                    <a:srgbClr val="15A6BB"/>
                  </a:solidFill>
                  <a:latin typeface="+mn-ea"/>
                </a:rPr>
                <a:t>POINT</a:t>
              </a:r>
            </a:p>
          </p:txBody>
        </p:sp>
      </p:grpSp>
      <p:sp>
        <p:nvSpPr>
          <p:cNvPr id="14" name="正方形/長方形 13">
            <a:extLst>
              <a:ext uri="{FF2B5EF4-FFF2-40B4-BE49-F238E27FC236}">
                <a16:creationId xmlns:a16="http://schemas.microsoft.com/office/drawing/2014/main" id="{4A637F3B-2513-49E0-8A2A-8E76BE874356}"/>
              </a:ext>
            </a:extLst>
          </p:cNvPr>
          <p:cNvSpPr/>
          <p:nvPr/>
        </p:nvSpPr>
        <p:spPr>
          <a:xfrm>
            <a:off x="314163" y="7829640"/>
            <a:ext cx="6094957" cy="972694"/>
          </a:xfrm>
          <a:prstGeom prst="rect">
            <a:avLst/>
          </a:prstGeom>
          <a:noFill/>
          <a:ln>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Tree>
    <p:extLst>
      <p:ext uri="{BB962C8B-B14F-4D97-AF65-F5344CB8AC3E}">
        <p14:creationId xmlns:p14="http://schemas.microsoft.com/office/powerpoint/2010/main" val="24801089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15</a:t>
            </a:fld>
            <a:endParaRPr lang="ja-JP" altLang="en-US" dirty="0"/>
          </a:p>
        </p:txBody>
      </p:sp>
      <p:sp>
        <p:nvSpPr>
          <p:cNvPr id="5" name="タイトル 4"/>
          <p:cNvSpPr>
            <a:spLocks noGrp="1"/>
          </p:cNvSpPr>
          <p:nvPr>
            <p:ph type="title"/>
          </p:nvPr>
        </p:nvSpPr>
        <p:spPr/>
        <p:txBody>
          <a:bodyPr/>
          <a:lstStyle/>
          <a:p>
            <a:r>
              <a:rPr lang="ja-JP" altLang="en-US" dirty="0"/>
              <a:t>申請承認</a:t>
            </a:r>
          </a:p>
        </p:txBody>
      </p:sp>
      <p:pic>
        <p:nvPicPr>
          <p:cNvPr id="3" name="図 2"/>
          <p:cNvPicPr>
            <a:picLocks noChangeAspect="1"/>
          </p:cNvPicPr>
          <p:nvPr/>
        </p:nvPicPr>
        <p:blipFill>
          <a:blip r:embed="rId3"/>
          <a:stretch>
            <a:fillRect/>
          </a:stretch>
        </p:blipFill>
        <p:spPr>
          <a:xfrm>
            <a:off x="355678" y="1044645"/>
            <a:ext cx="6073755" cy="1872419"/>
          </a:xfrm>
          <a:prstGeom prst="rect">
            <a:avLst/>
          </a:prstGeom>
          <a:ln>
            <a:solidFill>
              <a:schemeClr val="accent1"/>
            </a:solidFill>
          </a:ln>
        </p:spPr>
      </p:pic>
      <p:sp>
        <p:nvSpPr>
          <p:cNvPr id="6" name="テキスト ボックス 5"/>
          <p:cNvSpPr txBox="1"/>
          <p:nvPr/>
        </p:nvSpPr>
        <p:spPr>
          <a:xfrm>
            <a:off x="355678" y="3054596"/>
            <a:ext cx="6011785" cy="2462213"/>
          </a:xfrm>
          <a:prstGeom prst="rect">
            <a:avLst/>
          </a:prstGeom>
          <a:noFill/>
        </p:spPr>
        <p:txBody>
          <a:bodyPr wrap="square" rtlCol="0">
            <a:spAutoFit/>
          </a:bodyPr>
          <a:lstStyle/>
          <a:p>
            <a:r>
              <a:rPr kumimoji="1" lang="ja-JP" altLang="en-US" sz="1400" dirty="0"/>
              <a:t>申請内容に問題がなく、かつ実績として反映して問題がない場合には「承認」を、申請を承認できない内容の場合には「却下」を行ないます。どちらの場合でも従業員が確認できる「管理者コメント」は残せるようになっています。</a:t>
            </a:r>
            <a:endParaRPr kumimoji="1" lang="en-US" altLang="ja-JP" sz="1400" dirty="0"/>
          </a:p>
          <a:p>
            <a:r>
              <a:rPr kumimoji="1" lang="ja-JP" altLang="en-US" sz="1400" dirty="0"/>
              <a:t>コメントがある場合には記入し、「承認」または「却下」をクリックしてください。</a:t>
            </a:r>
            <a:endParaRPr kumimoji="1" lang="en-US" altLang="ja-JP" sz="1400" dirty="0"/>
          </a:p>
          <a:p>
            <a:endParaRPr kumimoji="1" lang="en-US" altLang="ja-JP" sz="1400" dirty="0"/>
          </a:p>
          <a:p>
            <a:endParaRPr kumimoji="1" lang="en-US" altLang="ja-JP" sz="1400" dirty="0"/>
          </a:p>
          <a:p>
            <a:r>
              <a:rPr kumimoji="1" lang="ja-JP" altLang="en-US" sz="1400" dirty="0"/>
              <a:t>承認が完了すると、以下のように実績欄に申請内容が反映します。</a:t>
            </a:r>
            <a:endParaRPr kumimoji="1" lang="en-US" altLang="ja-JP" sz="1400" dirty="0"/>
          </a:p>
          <a:p>
            <a:r>
              <a:rPr kumimoji="1" lang="ja-JP" altLang="en-US" sz="1400" dirty="0"/>
              <a:t>実績欄に反映が実行されたか確認をするようにしてください。</a:t>
            </a:r>
            <a:endParaRPr kumimoji="1" lang="en-US" altLang="ja-JP" sz="1400" dirty="0"/>
          </a:p>
          <a:p>
            <a:endParaRPr kumimoji="1" lang="en-US" altLang="ja-JP" sz="1400" dirty="0"/>
          </a:p>
        </p:txBody>
      </p:sp>
      <p:pic>
        <p:nvPicPr>
          <p:cNvPr id="8" name="図 7"/>
          <p:cNvPicPr>
            <a:picLocks noChangeAspect="1"/>
          </p:cNvPicPr>
          <p:nvPr/>
        </p:nvPicPr>
        <p:blipFill rotWithShape="1">
          <a:blip r:embed="rId4"/>
          <a:srcRect b="28287"/>
          <a:stretch/>
        </p:blipFill>
        <p:spPr>
          <a:xfrm>
            <a:off x="355678" y="5654341"/>
            <a:ext cx="5597203" cy="2934847"/>
          </a:xfrm>
          <a:prstGeom prst="rect">
            <a:avLst/>
          </a:prstGeom>
          <a:ln>
            <a:solidFill>
              <a:schemeClr val="accent1"/>
            </a:solidFill>
          </a:ln>
        </p:spPr>
      </p:pic>
    </p:spTree>
    <p:extLst>
      <p:ext uri="{BB962C8B-B14F-4D97-AF65-F5344CB8AC3E}">
        <p14:creationId xmlns:p14="http://schemas.microsoft.com/office/powerpoint/2010/main" val="21347990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16</a:t>
            </a:fld>
            <a:endParaRPr lang="ja-JP" altLang="en-US" dirty="0"/>
          </a:p>
        </p:txBody>
      </p:sp>
      <p:sp>
        <p:nvSpPr>
          <p:cNvPr id="5" name="タイトル 4"/>
          <p:cNvSpPr>
            <a:spLocks noGrp="1"/>
          </p:cNvSpPr>
          <p:nvPr>
            <p:ph type="title"/>
          </p:nvPr>
        </p:nvSpPr>
        <p:spPr/>
        <p:txBody>
          <a:bodyPr/>
          <a:lstStyle/>
          <a:p>
            <a:r>
              <a:rPr lang="ja-JP" altLang="en-US" dirty="0"/>
              <a:t>申請承認</a:t>
            </a:r>
          </a:p>
        </p:txBody>
      </p:sp>
      <p:sp>
        <p:nvSpPr>
          <p:cNvPr id="16" name="テキスト ボックス 15"/>
          <p:cNvSpPr txBox="1"/>
          <p:nvPr/>
        </p:nvSpPr>
        <p:spPr>
          <a:xfrm>
            <a:off x="429657" y="954758"/>
            <a:ext cx="5955030" cy="338554"/>
          </a:xfrm>
          <a:prstGeom prst="rect">
            <a:avLst/>
          </a:prstGeom>
          <a:noFill/>
        </p:spPr>
        <p:txBody>
          <a:bodyPr wrap="square" rtlCol="0">
            <a:spAutoFit/>
          </a:bodyPr>
          <a:lstStyle/>
          <a:p>
            <a:pPr marL="342900" indent="-342900"/>
            <a:r>
              <a:rPr kumimoji="1" lang="ja-JP" altLang="en-US" sz="1600" dirty="0"/>
              <a:t>■未来の予定に関する申請の承認例</a:t>
            </a:r>
            <a:endParaRPr kumimoji="1" lang="en-US" altLang="ja-JP" sz="1600" dirty="0"/>
          </a:p>
        </p:txBody>
      </p:sp>
      <p:sp>
        <p:nvSpPr>
          <p:cNvPr id="17" name="テキスト ボックス 16"/>
          <p:cNvSpPr txBox="1"/>
          <p:nvPr/>
        </p:nvSpPr>
        <p:spPr>
          <a:xfrm>
            <a:off x="372902" y="1503002"/>
            <a:ext cx="5618603" cy="307777"/>
          </a:xfrm>
          <a:prstGeom prst="rect">
            <a:avLst/>
          </a:prstGeom>
          <a:noFill/>
        </p:spPr>
        <p:txBody>
          <a:bodyPr wrap="square" rtlCol="0">
            <a:spAutoFit/>
          </a:bodyPr>
          <a:lstStyle/>
          <a:p>
            <a:r>
              <a:rPr kumimoji="1" lang="ja-JP" altLang="en-US" sz="1400" dirty="0"/>
              <a:t>未来の予定に関する申請を承認する際には、以下の点を確認します。</a:t>
            </a:r>
            <a:endParaRPr kumimoji="1" lang="en-US" altLang="ja-JP" sz="1400" dirty="0"/>
          </a:p>
        </p:txBody>
      </p:sp>
      <p:sp>
        <p:nvSpPr>
          <p:cNvPr id="22" name="テキスト ボックス 21"/>
          <p:cNvSpPr txBox="1"/>
          <p:nvPr/>
        </p:nvSpPr>
        <p:spPr>
          <a:xfrm>
            <a:off x="355678" y="7918504"/>
            <a:ext cx="6011785" cy="523220"/>
          </a:xfrm>
          <a:prstGeom prst="rect">
            <a:avLst/>
          </a:prstGeom>
          <a:noFill/>
        </p:spPr>
        <p:txBody>
          <a:bodyPr wrap="square" rtlCol="0">
            <a:spAutoFit/>
          </a:bodyPr>
          <a:lstStyle/>
          <a:p>
            <a:r>
              <a:rPr kumimoji="1" lang="ja-JP" altLang="en-US" sz="1400" dirty="0"/>
              <a:t>上記では、通常の予定退勤時刻</a:t>
            </a:r>
            <a:r>
              <a:rPr kumimoji="1" lang="en-US" altLang="ja-JP" sz="1400" dirty="0"/>
              <a:t>18</a:t>
            </a:r>
            <a:r>
              <a:rPr kumimoji="1" lang="ja-JP" altLang="en-US" sz="1400" dirty="0"/>
              <a:t>：</a:t>
            </a:r>
            <a:r>
              <a:rPr kumimoji="1" lang="en-US" altLang="ja-JP" sz="1400" dirty="0"/>
              <a:t>00</a:t>
            </a:r>
            <a:r>
              <a:rPr kumimoji="1" lang="ja-JP" altLang="en-US" sz="1400" dirty="0"/>
              <a:t>に対し、</a:t>
            </a:r>
            <a:r>
              <a:rPr kumimoji="1" lang="en-US" altLang="ja-JP" sz="1400" dirty="0"/>
              <a:t>20</a:t>
            </a:r>
            <a:r>
              <a:rPr kumimoji="1" lang="ja-JP" altLang="en-US" sz="1400" dirty="0"/>
              <a:t>：</a:t>
            </a:r>
            <a:r>
              <a:rPr kumimoji="1" lang="en-US" altLang="ja-JP" sz="1400" dirty="0"/>
              <a:t>00</a:t>
            </a:r>
            <a:r>
              <a:rPr kumimoji="1" lang="ja-JP" altLang="en-US" sz="1400" dirty="0" err="1"/>
              <a:t>まで</a:t>
            </a:r>
            <a:r>
              <a:rPr kumimoji="1" lang="ja-JP" altLang="en-US" sz="1400" dirty="0"/>
              <a:t>残業をする申請を行なっています。</a:t>
            </a:r>
            <a:endParaRPr kumimoji="1" lang="en-US" altLang="ja-JP" sz="1400" dirty="0"/>
          </a:p>
        </p:txBody>
      </p:sp>
      <p:sp>
        <p:nvSpPr>
          <p:cNvPr id="24" name="正方形/長方形 23"/>
          <p:cNvSpPr/>
          <p:nvPr/>
        </p:nvSpPr>
        <p:spPr>
          <a:xfrm>
            <a:off x="431354" y="1944820"/>
            <a:ext cx="5707954" cy="1008923"/>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400" dirty="0">
                <a:solidFill>
                  <a:schemeClr val="accent1">
                    <a:lumMod val="75000"/>
                  </a:schemeClr>
                </a:solidFill>
                <a:latin typeface="+mn-ea"/>
              </a:rPr>
              <a:t>【</a:t>
            </a:r>
            <a:r>
              <a:rPr kumimoji="1" lang="ja-JP" altLang="en-US" sz="1400" dirty="0">
                <a:solidFill>
                  <a:schemeClr val="accent1">
                    <a:lumMod val="75000"/>
                  </a:schemeClr>
                </a:solidFill>
                <a:latin typeface="+mn-ea"/>
              </a:rPr>
              <a:t>ポイント</a:t>
            </a:r>
            <a:r>
              <a:rPr kumimoji="1" lang="en-US" altLang="ja-JP" sz="1400" dirty="0">
                <a:solidFill>
                  <a:schemeClr val="accent1">
                    <a:lumMod val="75000"/>
                  </a:schemeClr>
                </a:solidFill>
                <a:latin typeface="+mn-ea"/>
              </a:rPr>
              <a:t>】</a:t>
            </a:r>
          </a:p>
          <a:p>
            <a:r>
              <a:rPr kumimoji="1" lang="ja-JP" altLang="en-US" sz="1400" dirty="0">
                <a:solidFill>
                  <a:schemeClr val="accent1">
                    <a:lumMod val="75000"/>
                  </a:schemeClr>
                </a:solidFill>
                <a:latin typeface="+mn-ea"/>
              </a:rPr>
              <a:t>・当日の残業申請は当日中に承認する。</a:t>
            </a:r>
            <a:endParaRPr kumimoji="1" lang="en-US" altLang="ja-JP" sz="1400" dirty="0">
              <a:solidFill>
                <a:schemeClr val="accent1">
                  <a:lumMod val="75000"/>
                </a:schemeClr>
              </a:solidFill>
              <a:latin typeface="+mn-ea"/>
            </a:endParaRPr>
          </a:p>
          <a:p>
            <a:r>
              <a:rPr kumimoji="1" lang="ja-JP" altLang="en-US" sz="1400" dirty="0">
                <a:solidFill>
                  <a:schemeClr val="accent1">
                    <a:lumMod val="75000"/>
                  </a:schemeClr>
                </a:solidFill>
                <a:latin typeface="+mn-ea"/>
              </a:rPr>
              <a:t>・休暇の申請の場合には、その日が休暇となって問題がないか。</a:t>
            </a:r>
            <a:endParaRPr kumimoji="1" lang="en-US" altLang="ja-JP" sz="1400" dirty="0">
              <a:solidFill>
                <a:schemeClr val="accent1">
                  <a:lumMod val="75000"/>
                </a:schemeClr>
              </a:solidFill>
              <a:latin typeface="+mn-ea"/>
            </a:endParaRPr>
          </a:p>
          <a:p>
            <a:r>
              <a:rPr kumimoji="1" lang="ja-JP" altLang="en-US" sz="1400" dirty="0">
                <a:solidFill>
                  <a:schemeClr val="accent1">
                    <a:lumMod val="75000"/>
                  </a:schemeClr>
                </a:solidFill>
                <a:latin typeface="+mn-ea"/>
              </a:rPr>
              <a:t>・シフトの変更の場合には、休憩時間まで正確に設定されているか。　</a:t>
            </a:r>
            <a:endParaRPr kumimoji="1" lang="en-US" altLang="ja-JP" sz="1400" dirty="0">
              <a:solidFill>
                <a:schemeClr val="accent1">
                  <a:lumMod val="75000"/>
                </a:schemeClr>
              </a:solidFill>
              <a:latin typeface="+mn-ea"/>
            </a:endParaRPr>
          </a:p>
        </p:txBody>
      </p:sp>
      <p:cxnSp>
        <p:nvCxnSpPr>
          <p:cNvPr id="27" name="直線コネクタ 26"/>
          <p:cNvCxnSpPr/>
          <p:nvPr/>
        </p:nvCxnSpPr>
        <p:spPr>
          <a:xfrm>
            <a:off x="230666" y="1337563"/>
            <a:ext cx="6240780" cy="2226"/>
          </a:xfrm>
          <a:prstGeom prst="line">
            <a:avLst/>
          </a:prstGeom>
        </p:spPr>
        <p:style>
          <a:lnRef idx="1">
            <a:schemeClr val="accent1"/>
          </a:lnRef>
          <a:fillRef idx="0">
            <a:schemeClr val="accent1"/>
          </a:fillRef>
          <a:effectRef idx="0">
            <a:schemeClr val="accent1"/>
          </a:effectRef>
          <a:fontRef idx="minor">
            <a:schemeClr val="tx1"/>
          </a:fontRef>
        </p:style>
      </p:cxnSp>
      <p:pic>
        <p:nvPicPr>
          <p:cNvPr id="3" name="図 2"/>
          <p:cNvPicPr>
            <a:picLocks noChangeAspect="1"/>
          </p:cNvPicPr>
          <p:nvPr/>
        </p:nvPicPr>
        <p:blipFill>
          <a:blip r:embed="rId3"/>
          <a:stretch>
            <a:fillRect/>
          </a:stretch>
        </p:blipFill>
        <p:spPr>
          <a:xfrm>
            <a:off x="429657" y="3087784"/>
            <a:ext cx="5850863" cy="4660109"/>
          </a:xfrm>
          <a:prstGeom prst="rect">
            <a:avLst/>
          </a:prstGeom>
          <a:ln>
            <a:solidFill>
              <a:schemeClr val="accent1"/>
            </a:solidFill>
          </a:ln>
        </p:spPr>
      </p:pic>
    </p:spTree>
    <p:extLst>
      <p:ext uri="{BB962C8B-B14F-4D97-AF65-F5344CB8AC3E}">
        <p14:creationId xmlns:p14="http://schemas.microsoft.com/office/powerpoint/2010/main" val="29853735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図 13"/>
          <p:cNvPicPr>
            <a:picLocks noChangeAspect="1"/>
          </p:cNvPicPr>
          <p:nvPr/>
        </p:nvPicPr>
        <p:blipFill rotWithShape="1">
          <a:blip r:embed="rId3"/>
          <a:srcRect b="37339"/>
          <a:stretch/>
        </p:blipFill>
        <p:spPr>
          <a:xfrm>
            <a:off x="361886" y="1137359"/>
            <a:ext cx="5850863" cy="2920051"/>
          </a:xfrm>
          <a:prstGeom prst="rect">
            <a:avLst/>
          </a:prstGeom>
          <a:ln>
            <a:solidFill>
              <a:schemeClr val="accent1"/>
            </a:solidFill>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17</a:t>
            </a:fld>
            <a:endParaRPr lang="ja-JP" altLang="en-US" dirty="0"/>
          </a:p>
        </p:txBody>
      </p:sp>
      <p:sp>
        <p:nvSpPr>
          <p:cNvPr id="5" name="タイトル 4"/>
          <p:cNvSpPr>
            <a:spLocks noGrp="1"/>
          </p:cNvSpPr>
          <p:nvPr>
            <p:ph type="title"/>
          </p:nvPr>
        </p:nvSpPr>
        <p:spPr/>
        <p:txBody>
          <a:bodyPr/>
          <a:lstStyle/>
          <a:p>
            <a:r>
              <a:rPr lang="ja-JP" altLang="en-US" dirty="0"/>
              <a:t>申請承認</a:t>
            </a:r>
          </a:p>
        </p:txBody>
      </p:sp>
      <p:sp>
        <p:nvSpPr>
          <p:cNvPr id="22" name="テキスト ボックス 21"/>
          <p:cNvSpPr txBox="1"/>
          <p:nvPr/>
        </p:nvSpPr>
        <p:spPr>
          <a:xfrm>
            <a:off x="334735" y="4366984"/>
            <a:ext cx="6011785" cy="2246769"/>
          </a:xfrm>
          <a:prstGeom prst="rect">
            <a:avLst/>
          </a:prstGeom>
          <a:noFill/>
        </p:spPr>
        <p:txBody>
          <a:bodyPr wrap="square" rtlCol="0">
            <a:spAutoFit/>
          </a:bodyPr>
          <a:lstStyle/>
          <a:p>
            <a:r>
              <a:rPr kumimoji="1" lang="ja-JP" altLang="en-US" sz="1400" dirty="0"/>
              <a:t>確認ポイントとして重要なのは、</a:t>
            </a:r>
            <a:r>
              <a:rPr kumimoji="1" lang="ja-JP" altLang="en-US" sz="1400" b="1" dirty="0"/>
              <a:t>「申請が承認されない限り、元々の予定が変わらない」</a:t>
            </a:r>
            <a:r>
              <a:rPr kumimoji="1" lang="ja-JP" altLang="en-US" sz="1400" dirty="0"/>
              <a:t>点です。</a:t>
            </a:r>
            <a:endParaRPr kumimoji="1" lang="en-US" altLang="ja-JP" sz="1400" dirty="0"/>
          </a:p>
          <a:p>
            <a:endParaRPr kumimoji="1" lang="en-US" altLang="ja-JP" sz="1400" dirty="0"/>
          </a:p>
          <a:p>
            <a:r>
              <a:rPr kumimoji="1" lang="ja-JP" altLang="en-US" sz="1400" dirty="0"/>
              <a:t>上記の場合、</a:t>
            </a:r>
            <a:r>
              <a:rPr kumimoji="1" lang="en-US" altLang="ja-JP" sz="1400" dirty="0"/>
              <a:t>20</a:t>
            </a:r>
            <a:r>
              <a:rPr kumimoji="1" lang="ja-JP" altLang="en-US" sz="1400" dirty="0"/>
              <a:t>：</a:t>
            </a:r>
            <a:r>
              <a:rPr kumimoji="1" lang="en-US" altLang="ja-JP" sz="1400" dirty="0"/>
              <a:t>00</a:t>
            </a:r>
            <a:r>
              <a:rPr kumimoji="1" lang="ja-JP" altLang="en-US" sz="1400" dirty="0" err="1"/>
              <a:t>までに</a:t>
            </a:r>
            <a:r>
              <a:rPr kumimoji="1" lang="ja-JP" altLang="en-US" sz="1400" dirty="0"/>
              <a:t>承認が行なわれないと、申請制残業として成り立たなくなります。</a:t>
            </a:r>
            <a:endParaRPr kumimoji="1" lang="en-US" altLang="ja-JP" sz="1400" dirty="0"/>
          </a:p>
          <a:p>
            <a:r>
              <a:rPr kumimoji="1" lang="ja-JP" altLang="en-US" sz="1400" dirty="0"/>
              <a:t>こういった場合には、承認適用後に正しい実績になっているか確認をしてください。</a:t>
            </a:r>
            <a:endParaRPr kumimoji="1" lang="en-US" altLang="ja-JP" sz="1400" dirty="0"/>
          </a:p>
          <a:p>
            <a:endParaRPr kumimoji="1" lang="en-US" altLang="ja-JP" sz="1400" dirty="0"/>
          </a:p>
          <a:p>
            <a:r>
              <a:rPr kumimoji="1" lang="ja-JP" altLang="en-US" sz="1400" dirty="0"/>
              <a:t>また、未来の休暇申請なども当日までに承認がされない場合には、実績が「欠勤」として上がるようになります。</a:t>
            </a:r>
            <a:endParaRPr kumimoji="1" lang="en-US" altLang="ja-JP" sz="1400" dirty="0"/>
          </a:p>
        </p:txBody>
      </p:sp>
      <p:sp>
        <p:nvSpPr>
          <p:cNvPr id="10" name="正方形/長方形 9"/>
          <p:cNvSpPr/>
          <p:nvPr/>
        </p:nvSpPr>
        <p:spPr>
          <a:xfrm>
            <a:off x="487783" y="3148314"/>
            <a:ext cx="3644379" cy="821802"/>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2" name="テキスト ボックス 11"/>
          <p:cNvSpPr txBox="1"/>
          <p:nvPr/>
        </p:nvSpPr>
        <p:spPr>
          <a:xfrm>
            <a:off x="1068447" y="7279551"/>
            <a:ext cx="5042987" cy="523220"/>
          </a:xfrm>
          <a:prstGeom prst="rect">
            <a:avLst/>
          </a:prstGeom>
          <a:noFill/>
        </p:spPr>
        <p:txBody>
          <a:bodyPr wrap="square" rtlCol="0">
            <a:spAutoFit/>
          </a:bodyPr>
          <a:lstStyle/>
          <a:p>
            <a:r>
              <a:rPr kumimoji="1" lang="ja-JP" altLang="en-US" sz="1400" b="1" dirty="0"/>
              <a:t>未来の申請内容は、その予定が行なわれる前に承認されないと、実績に問題が発生する場合がある。</a:t>
            </a:r>
            <a:endParaRPr kumimoji="1" lang="en-US" altLang="ja-JP" sz="1400" b="1" dirty="0"/>
          </a:p>
        </p:txBody>
      </p:sp>
      <p:grpSp>
        <p:nvGrpSpPr>
          <p:cNvPr id="3" name="グループ化 2"/>
          <p:cNvGrpSpPr/>
          <p:nvPr/>
        </p:nvGrpSpPr>
        <p:grpSpPr>
          <a:xfrm>
            <a:off x="361886" y="7090952"/>
            <a:ext cx="694986" cy="711819"/>
            <a:chOff x="267863" y="7859636"/>
            <a:chExt cx="694986" cy="711819"/>
          </a:xfrm>
        </p:grpSpPr>
        <p:pic>
          <p:nvPicPr>
            <p:cNvPr id="11" name="Picture 4" descr="C:\Users\Aizawa\Downloads\びっくりマーク.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9438" y="8076155"/>
              <a:ext cx="496887"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テキスト ボックス 12"/>
            <p:cNvSpPr txBox="1"/>
            <p:nvPr/>
          </p:nvSpPr>
          <p:spPr>
            <a:xfrm>
              <a:off x="267863" y="7859636"/>
              <a:ext cx="694986" cy="215444"/>
            </a:xfrm>
            <a:prstGeom prst="rect">
              <a:avLst/>
            </a:prstGeom>
            <a:noFill/>
          </p:spPr>
          <p:txBody>
            <a:bodyPr wrap="square" rtlCol="0">
              <a:spAutoFit/>
            </a:bodyPr>
            <a:lstStyle/>
            <a:p>
              <a:r>
                <a:rPr kumimoji="1" lang="en-US" altLang="ja-JP" sz="800" b="1" dirty="0">
                  <a:solidFill>
                    <a:srgbClr val="15A6BB"/>
                  </a:solidFill>
                  <a:latin typeface="+mn-ea"/>
                </a:rPr>
                <a:t>POINT</a:t>
              </a:r>
            </a:p>
          </p:txBody>
        </p:sp>
      </p:grpSp>
      <p:sp>
        <p:nvSpPr>
          <p:cNvPr id="15" name="正方形/長方形 14"/>
          <p:cNvSpPr/>
          <p:nvPr/>
        </p:nvSpPr>
        <p:spPr>
          <a:xfrm>
            <a:off x="2854946" y="1653807"/>
            <a:ext cx="2249489" cy="360188"/>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6" name="正方形/長方形 15">
            <a:extLst>
              <a:ext uri="{FF2B5EF4-FFF2-40B4-BE49-F238E27FC236}">
                <a16:creationId xmlns:a16="http://schemas.microsoft.com/office/drawing/2014/main" id="{7EBD3628-9F76-4C99-94E8-885D7CBEE412}"/>
              </a:ext>
            </a:extLst>
          </p:cNvPr>
          <p:cNvSpPr/>
          <p:nvPr/>
        </p:nvSpPr>
        <p:spPr>
          <a:xfrm>
            <a:off x="251563" y="6992024"/>
            <a:ext cx="6094957" cy="1040316"/>
          </a:xfrm>
          <a:prstGeom prst="rect">
            <a:avLst/>
          </a:prstGeom>
          <a:noFill/>
          <a:ln>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Tree>
    <p:extLst>
      <p:ext uri="{BB962C8B-B14F-4D97-AF65-F5344CB8AC3E}">
        <p14:creationId xmlns:p14="http://schemas.microsoft.com/office/powerpoint/2010/main" val="29890190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18</a:t>
            </a:fld>
            <a:endParaRPr lang="ja-JP" altLang="en-US" dirty="0"/>
          </a:p>
        </p:txBody>
      </p:sp>
      <p:sp>
        <p:nvSpPr>
          <p:cNvPr id="5" name="タイトル 4"/>
          <p:cNvSpPr>
            <a:spLocks noGrp="1"/>
          </p:cNvSpPr>
          <p:nvPr>
            <p:ph type="title"/>
          </p:nvPr>
        </p:nvSpPr>
        <p:spPr/>
        <p:txBody>
          <a:bodyPr/>
          <a:lstStyle/>
          <a:p>
            <a:r>
              <a:rPr lang="ja-JP" altLang="en-US" dirty="0"/>
              <a:t>申請承認</a:t>
            </a:r>
          </a:p>
        </p:txBody>
      </p:sp>
      <p:sp>
        <p:nvSpPr>
          <p:cNvPr id="6" name="テキスト ボックス 5"/>
          <p:cNvSpPr txBox="1"/>
          <p:nvPr/>
        </p:nvSpPr>
        <p:spPr>
          <a:xfrm>
            <a:off x="538223" y="3714962"/>
            <a:ext cx="6011785" cy="307777"/>
          </a:xfrm>
          <a:prstGeom prst="rect">
            <a:avLst/>
          </a:prstGeom>
          <a:noFill/>
        </p:spPr>
        <p:txBody>
          <a:bodyPr wrap="square" rtlCol="0">
            <a:spAutoFit/>
          </a:bodyPr>
          <a:lstStyle/>
          <a:p>
            <a:r>
              <a:rPr kumimoji="1" lang="ja-JP" altLang="en-US" sz="1400" dirty="0"/>
              <a:t>承認が完了すると、以下のように予定欄に申請内容が反映します。</a:t>
            </a:r>
            <a:endParaRPr kumimoji="1" lang="en-US" altLang="ja-JP" sz="1400" dirty="0"/>
          </a:p>
        </p:txBody>
      </p:sp>
      <p:pic>
        <p:nvPicPr>
          <p:cNvPr id="4" name="図 3"/>
          <p:cNvPicPr>
            <a:picLocks noChangeAspect="1"/>
          </p:cNvPicPr>
          <p:nvPr/>
        </p:nvPicPr>
        <p:blipFill rotWithShape="1">
          <a:blip r:embed="rId3"/>
          <a:srcRect b="19711"/>
          <a:stretch/>
        </p:blipFill>
        <p:spPr>
          <a:xfrm>
            <a:off x="682408" y="4147556"/>
            <a:ext cx="5540869" cy="4384795"/>
          </a:xfrm>
          <a:prstGeom prst="rect">
            <a:avLst/>
          </a:prstGeom>
          <a:ln>
            <a:solidFill>
              <a:schemeClr val="accent1"/>
            </a:solidFill>
          </a:ln>
        </p:spPr>
      </p:pic>
      <p:pic>
        <p:nvPicPr>
          <p:cNvPr id="7" name="図 6"/>
          <p:cNvPicPr>
            <a:picLocks noChangeAspect="1"/>
          </p:cNvPicPr>
          <p:nvPr/>
        </p:nvPicPr>
        <p:blipFill>
          <a:blip r:embed="rId4"/>
          <a:stretch>
            <a:fillRect/>
          </a:stretch>
        </p:blipFill>
        <p:spPr>
          <a:xfrm>
            <a:off x="538223" y="1715298"/>
            <a:ext cx="5829240" cy="1830194"/>
          </a:xfrm>
          <a:prstGeom prst="rect">
            <a:avLst/>
          </a:prstGeom>
          <a:ln>
            <a:solidFill>
              <a:schemeClr val="accent1"/>
            </a:solidFill>
          </a:ln>
        </p:spPr>
      </p:pic>
      <p:sp>
        <p:nvSpPr>
          <p:cNvPr id="9" name="テキスト ボックス 8"/>
          <p:cNvSpPr txBox="1"/>
          <p:nvPr/>
        </p:nvSpPr>
        <p:spPr>
          <a:xfrm>
            <a:off x="507470" y="1022608"/>
            <a:ext cx="6011785" cy="523220"/>
          </a:xfrm>
          <a:prstGeom prst="rect">
            <a:avLst/>
          </a:prstGeom>
          <a:noFill/>
        </p:spPr>
        <p:txBody>
          <a:bodyPr wrap="square" rtlCol="0">
            <a:spAutoFit/>
          </a:bodyPr>
          <a:lstStyle/>
          <a:p>
            <a:r>
              <a:rPr kumimoji="1" lang="ja-JP" altLang="en-US" sz="1400" dirty="0"/>
              <a:t>申請内容に問題がなく、かつ予定として反映して問題がない場合には「承認」を、申請を承認できない内容の場合には「却下」を行ないます。</a:t>
            </a:r>
            <a:endParaRPr kumimoji="1" lang="en-US" altLang="ja-JP" sz="1400" dirty="0"/>
          </a:p>
        </p:txBody>
      </p:sp>
    </p:spTree>
    <p:extLst>
      <p:ext uri="{BB962C8B-B14F-4D97-AF65-F5344CB8AC3E}">
        <p14:creationId xmlns:p14="http://schemas.microsoft.com/office/powerpoint/2010/main" val="39920021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1</a:t>
            </a:fld>
            <a:endParaRPr lang="ja-JP" altLang="en-US" dirty="0"/>
          </a:p>
        </p:txBody>
      </p:sp>
      <p:sp>
        <p:nvSpPr>
          <p:cNvPr id="20" name="タイトル 19"/>
          <p:cNvSpPr>
            <a:spLocks noGrp="1"/>
          </p:cNvSpPr>
          <p:nvPr>
            <p:ph type="title"/>
          </p:nvPr>
        </p:nvSpPr>
        <p:spPr/>
        <p:txBody>
          <a:bodyPr/>
          <a:lstStyle/>
          <a:p>
            <a:r>
              <a:rPr lang="ja-JP" altLang="en-US" dirty="0"/>
              <a:t>企業管理者さまへ</a:t>
            </a:r>
          </a:p>
        </p:txBody>
      </p:sp>
      <p:sp>
        <p:nvSpPr>
          <p:cNvPr id="5" name="テキスト ボックス 4"/>
          <p:cNvSpPr txBox="1"/>
          <p:nvPr/>
        </p:nvSpPr>
        <p:spPr>
          <a:xfrm>
            <a:off x="482399" y="1334419"/>
            <a:ext cx="5929418" cy="1200329"/>
          </a:xfrm>
          <a:prstGeom prst="rect">
            <a:avLst/>
          </a:prstGeom>
          <a:noFill/>
        </p:spPr>
        <p:txBody>
          <a:bodyPr wrap="square" rtlCol="0">
            <a:spAutoFit/>
          </a:bodyPr>
          <a:lstStyle/>
          <a:p>
            <a:r>
              <a:rPr kumimoji="1" lang="ja-JP" altLang="en-US" sz="1200" dirty="0">
                <a:latin typeface="+mn-ea"/>
              </a:rPr>
              <a:t>本マニュアルは企業管理者から拠点（組織）の管理者へ</a:t>
            </a:r>
            <a:r>
              <a:rPr kumimoji="1" lang="en-US" altLang="ja-JP" sz="1200" dirty="0">
                <a:latin typeface="+mn-ea"/>
              </a:rPr>
              <a:t>AKASHI</a:t>
            </a:r>
            <a:r>
              <a:rPr kumimoji="1" lang="ja-JP" altLang="en-US" sz="1200" dirty="0">
                <a:latin typeface="+mn-ea"/>
              </a:rPr>
              <a:t>の管理方法をご案内する目的としています。</a:t>
            </a:r>
            <a:endParaRPr kumimoji="1" lang="en-US" altLang="ja-JP" sz="1200" dirty="0">
              <a:latin typeface="+mn-ea"/>
            </a:endParaRPr>
          </a:p>
          <a:p>
            <a:endParaRPr kumimoji="1" lang="en-US" altLang="ja-JP" sz="1200" dirty="0">
              <a:latin typeface="+mn-ea"/>
            </a:endParaRPr>
          </a:p>
          <a:p>
            <a:r>
              <a:rPr kumimoji="1" lang="ja-JP" altLang="en-US" sz="1200" dirty="0">
                <a:latin typeface="+mn-ea"/>
              </a:rPr>
              <a:t>企業管理者にて設定していただいた内容により、拠点の管理者が利用する項目や機能が異なりますので、必要部分のみ残してスライドを削除するなどカスタマイズをしてご利用ください。</a:t>
            </a:r>
          </a:p>
        </p:txBody>
      </p:sp>
      <p:sp>
        <p:nvSpPr>
          <p:cNvPr id="6" name="正方形/長方形 5"/>
          <p:cNvSpPr/>
          <p:nvPr/>
        </p:nvSpPr>
        <p:spPr>
          <a:xfrm>
            <a:off x="329288" y="836040"/>
            <a:ext cx="6225748" cy="174190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t"/>
          <a:lstStyle/>
          <a:p>
            <a:pPr algn="ctr">
              <a:lnSpc>
                <a:spcPct val="120000"/>
              </a:lnSpc>
            </a:pPr>
            <a:r>
              <a:rPr kumimoji="1" lang="ja-JP" altLang="en-US" sz="1600" b="1" dirty="0">
                <a:solidFill>
                  <a:schemeClr val="accent1"/>
                </a:solidFill>
              </a:rPr>
              <a:t>貴社の設定に合わせてカスタマイズ！</a:t>
            </a:r>
            <a:endParaRPr kumimoji="1" lang="en-US" altLang="ja-JP" sz="1600" b="1" dirty="0">
              <a:solidFill>
                <a:schemeClr val="accent1"/>
              </a:solidFill>
            </a:endParaRPr>
          </a:p>
        </p:txBody>
      </p:sp>
      <p:cxnSp>
        <p:nvCxnSpPr>
          <p:cNvPr id="22" name="直線コネクタ 21"/>
          <p:cNvCxnSpPr/>
          <p:nvPr/>
        </p:nvCxnSpPr>
        <p:spPr>
          <a:xfrm flipV="1">
            <a:off x="477483" y="5613231"/>
            <a:ext cx="5806279" cy="8654"/>
          </a:xfrm>
          <a:prstGeom prst="line">
            <a:avLst/>
          </a:prstGeom>
        </p:spPr>
        <p:style>
          <a:lnRef idx="1">
            <a:schemeClr val="accent1"/>
          </a:lnRef>
          <a:fillRef idx="0">
            <a:schemeClr val="accent1"/>
          </a:fillRef>
          <a:effectRef idx="0">
            <a:schemeClr val="accent1"/>
          </a:effectRef>
          <a:fontRef idx="minor">
            <a:schemeClr val="tx1"/>
          </a:fontRef>
        </p:style>
      </p:cxnSp>
      <p:sp>
        <p:nvSpPr>
          <p:cNvPr id="23" name="テキスト ボックス 22"/>
          <p:cNvSpPr txBox="1"/>
          <p:nvPr/>
        </p:nvSpPr>
        <p:spPr>
          <a:xfrm>
            <a:off x="445676" y="4790079"/>
            <a:ext cx="6008372" cy="646331"/>
          </a:xfrm>
          <a:prstGeom prst="rect">
            <a:avLst/>
          </a:prstGeom>
          <a:noFill/>
        </p:spPr>
        <p:txBody>
          <a:bodyPr wrap="square" rtlCol="0">
            <a:spAutoFit/>
          </a:bodyPr>
          <a:lstStyle/>
          <a:p>
            <a:r>
              <a:rPr kumimoji="1" lang="ja-JP" altLang="en-US" sz="1200" dirty="0">
                <a:latin typeface="+mn-ea"/>
              </a:rPr>
              <a:t>企業管理者権限で管理画面から拠点（組織）の管理者の従業員登録を行なってください。その後、「変更」ボタンの「権限設定」タブより、必要な管理権限と管理先を設定してください。</a:t>
            </a:r>
            <a:endParaRPr kumimoji="1" lang="en-US" altLang="ja-JP" sz="1200" dirty="0">
              <a:latin typeface="+mn-ea"/>
            </a:endParaRPr>
          </a:p>
        </p:txBody>
      </p:sp>
      <p:sp>
        <p:nvSpPr>
          <p:cNvPr id="24" name="テキスト ボックス 23"/>
          <p:cNvSpPr txBox="1"/>
          <p:nvPr/>
        </p:nvSpPr>
        <p:spPr>
          <a:xfrm>
            <a:off x="3510201" y="6311376"/>
            <a:ext cx="3044835" cy="1754326"/>
          </a:xfrm>
          <a:prstGeom prst="rect">
            <a:avLst/>
          </a:prstGeom>
          <a:noFill/>
        </p:spPr>
        <p:txBody>
          <a:bodyPr wrap="square" rtlCol="0">
            <a:spAutoFit/>
          </a:bodyPr>
          <a:lstStyle/>
          <a:p>
            <a:r>
              <a:rPr kumimoji="1" lang="ja-JP" altLang="en-US" sz="1200" dirty="0">
                <a:latin typeface="+mn-ea"/>
              </a:rPr>
              <a:t>ご利用中のプランや、拠点管理者の権限設定、貴社の運用ルールにより、案内に必要な項目が異なります。</a:t>
            </a:r>
            <a:endParaRPr kumimoji="1" lang="en-US" altLang="ja-JP" sz="1200" dirty="0">
              <a:latin typeface="+mn-ea"/>
            </a:endParaRPr>
          </a:p>
          <a:p>
            <a:endParaRPr kumimoji="1" lang="en-US" altLang="ja-JP" sz="1200" dirty="0">
              <a:latin typeface="+mn-ea"/>
            </a:endParaRPr>
          </a:p>
          <a:p>
            <a:r>
              <a:rPr kumimoji="1" lang="ja-JP" altLang="en-US" sz="1200" dirty="0">
                <a:latin typeface="+mn-ea"/>
              </a:rPr>
              <a:t>貴社に合った方法を残して、それ以外のページは削除してください。</a:t>
            </a:r>
            <a:endParaRPr kumimoji="1" lang="en-US" altLang="ja-JP" sz="1200" dirty="0">
              <a:latin typeface="+mn-ea"/>
            </a:endParaRPr>
          </a:p>
          <a:p>
            <a:endParaRPr kumimoji="1" lang="en-US" altLang="ja-JP" sz="1200" dirty="0">
              <a:latin typeface="+mn-ea"/>
            </a:endParaRPr>
          </a:p>
          <a:p>
            <a:r>
              <a:rPr kumimoji="1" lang="ja-JP" altLang="en-US" sz="1200" dirty="0">
                <a:latin typeface="+mn-ea"/>
              </a:rPr>
              <a:t>また、配布前に本ページも削除してください。</a:t>
            </a:r>
          </a:p>
        </p:txBody>
      </p:sp>
      <p:sp>
        <p:nvSpPr>
          <p:cNvPr id="25" name="テキスト ボックス 24"/>
          <p:cNvSpPr txBox="1"/>
          <p:nvPr/>
        </p:nvSpPr>
        <p:spPr>
          <a:xfrm>
            <a:off x="477483" y="2731330"/>
            <a:ext cx="5934892" cy="307777"/>
          </a:xfrm>
          <a:prstGeom prst="rect">
            <a:avLst/>
          </a:prstGeom>
          <a:noFill/>
        </p:spPr>
        <p:txBody>
          <a:bodyPr wrap="square" rtlCol="0">
            <a:spAutoFit/>
          </a:bodyPr>
          <a:lstStyle/>
          <a:p>
            <a:r>
              <a:rPr kumimoji="1" lang="en-US" altLang="ja-JP" sz="1400" b="1" dirty="0">
                <a:solidFill>
                  <a:schemeClr val="accent1"/>
                </a:solidFill>
                <a:latin typeface="游ゴシック" panose="020B0400000000000000" pitchFamily="50" charset="-128"/>
                <a:ea typeface="游ゴシック" panose="020B0400000000000000" pitchFamily="50" charset="-128"/>
                <a:cs typeface="メイリオ" panose="020B0604030504040204" pitchFamily="50" charset="-128"/>
              </a:rPr>
              <a:t>1.</a:t>
            </a:r>
            <a:r>
              <a:rPr kumimoji="1" lang="ja-JP" altLang="en-US" sz="1400" b="1" dirty="0">
                <a:solidFill>
                  <a:schemeClr val="accent1"/>
                </a:solidFill>
                <a:latin typeface="游ゴシック" panose="020B0400000000000000" pitchFamily="50" charset="-128"/>
                <a:ea typeface="游ゴシック" panose="020B0400000000000000" pitchFamily="50" charset="-128"/>
                <a:cs typeface="メイリオ" panose="020B0604030504040204" pitchFamily="50" charset="-128"/>
              </a:rPr>
              <a:t> </a:t>
            </a:r>
            <a:r>
              <a:rPr kumimoji="1" lang="en-US" altLang="ja-JP" sz="1400" b="1" dirty="0">
                <a:solidFill>
                  <a:schemeClr val="accent1"/>
                </a:solidFill>
                <a:latin typeface="游ゴシック" panose="020B0400000000000000" pitchFamily="50" charset="-128"/>
                <a:ea typeface="游ゴシック" panose="020B0400000000000000" pitchFamily="50" charset="-128"/>
                <a:cs typeface="メイリオ" panose="020B0604030504040204" pitchFamily="50" charset="-128"/>
              </a:rPr>
              <a:t>AKASHI</a:t>
            </a:r>
            <a:r>
              <a:rPr kumimoji="1" lang="ja-JP" altLang="en-US" sz="1400" b="1" dirty="0">
                <a:solidFill>
                  <a:schemeClr val="accent1"/>
                </a:solidFill>
                <a:latin typeface="游ゴシック" panose="020B0400000000000000" pitchFamily="50" charset="-128"/>
                <a:ea typeface="游ゴシック" panose="020B0400000000000000" pitchFamily="50" charset="-128"/>
                <a:cs typeface="メイリオ" panose="020B0604030504040204" pitchFamily="50" charset="-128"/>
              </a:rPr>
              <a:t>管理画面より拠点管理者の設定を完了する</a:t>
            </a:r>
          </a:p>
        </p:txBody>
      </p:sp>
      <p:sp>
        <p:nvSpPr>
          <p:cNvPr id="26" name="テキスト ボックス 25"/>
          <p:cNvSpPr txBox="1"/>
          <p:nvPr/>
        </p:nvSpPr>
        <p:spPr>
          <a:xfrm>
            <a:off x="464476" y="5822809"/>
            <a:ext cx="5956368" cy="307777"/>
          </a:xfrm>
          <a:prstGeom prst="rect">
            <a:avLst/>
          </a:prstGeom>
          <a:noFill/>
        </p:spPr>
        <p:txBody>
          <a:bodyPr wrap="square" rtlCol="0">
            <a:spAutoFit/>
          </a:bodyPr>
          <a:lstStyle/>
          <a:p>
            <a:r>
              <a:rPr kumimoji="1" lang="en-US" altLang="ja-JP" sz="1400" b="1" dirty="0">
                <a:solidFill>
                  <a:schemeClr val="accent1"/>
                </a:solidFill>
                <a:latin typeface="游ゴシック" panose="020B0400000000000000" pitchFamily="50" charset="-128"/>
                <a:ea typeface="游ゴシック" panose="020B0400000000000000" pitchFamily="50" charset="-128"/>
                <a:cs typeface="メイリオ" panose="020B0604030504040204" pitchFamily="50" charset="-128"/>
              </a:rPr>
              <a:t>2.</a:t>
            </a:r>
            <a:r>
              <a:rPr kumimoji="1" lang="ja-JP" altLang="en-US" sz="1400" b="1" dirty="0">
                <a:solidFill>
                  <a:schemeClr val="accent1"/>
                </a:solidFill>
                <a:latin typeface="游ゴシック" panose="020B0400000000000000" pitchFamily="50" charset="-128"/>
                <a:ea typeface="游ゴシック" panose="020B0400000000000000" pitchFamily="50" charset="-128"/>
                <a:cs typeface="メイリオ" panose="020B0604030504040204" pitchFamily="50" charset="-128"/>
              </a:rPr>
              <a:t> 本マニュアルを設定内容に合わせてカスタマイズする</a:t>
            </a:r>
          </a:p>
        </p:txBody>
      </p:sp>
      <p:pic>
        <p:nvPicPr>
          <p:cNvPr id="4" name="図 3"/>
          <p:cNvPicPr>
            <a:picLocks noChangeAspect="1"/>
          </p:cNvPicPr>
          <p:nvPr/>
        </p:nvPicPr>
        <p:blipFill>
          <a:blip r:embed="rId3"/>
          <a:stretch>
            <a:fillRect/>
          </a:stretch>
        </p:blipFill>
        <p:spPr>
          <a:xfrm>
            <a:off x="477483" y="6283969"/>
            <a:ext cx="1420733" cy="1897505"/>
          </a:xfrm>
          <a:prstGeom prst="rect">
            <a:avLst/>
          </a:prstGeom>
          <a:ln>
            <a:solidFill>
              <a:schemeClr val="accent1"/>
            </a:solidFill>
          </a:ln>
        </p:spPr>
      </p:pic>
      <p:pic>
        <p:nvPicPr>
          <p:cNvPr id="12" name="図 11"/>
          <p:cNvPicPr>
            <a:picLocks noChangeAspect="1"/>
          </p:cNvPicPr>
          <p:nvPr/>
        </p:nvPicPr>
        <p:blipFill>
          <a:blip r:embed="rId4"/>
          <a:stretch>
            <a:fillRect/>
          </a:stretch>
        </p:blipFill>
        <p:spPr>
          <a:xfrm>
            <a:off x="1577680" y="6806397"/>
            <a:ext cx="1432307" cy="1910548"/>
          </a:xfrm>
          <a:prstGeom prst="rect">
            <a:avLst/>
          </a:prstGeom>
          <a:ln>
            <a:solidFill>
              <a:schemeClr val="accent1"/>
            </a:solidFill>
          </a:ln>
        </p:spPr>
      </p:pic>
      <p:grpSp>
        <p:nvGrpSpPr>
          <p:cNvPr id="27" name="グループ化 26"/>
          <p:cNvGrpSpPr/>
          <p:nvPr/>
        </p:nvGrpSpPr>
        <p:grpSpPr>
          <a:xfrm>
            <a:off x="1985700" y="6261812"/>
            <a:ext cx="1405210" cy="554507"/>
            <a:chOff x="5559261" y="1215025"/>
            <a:chExt cx="1405210" cy="554507"/>
          </a:xfrm>
          <a:solidFill>
            <a:schemeClr val="accent3">
              <a:lumMod val="75000"/>
            </a:schemeClr>
          </a:solidFill>
        </p:grpSpPr>
        <p:sp>
          <p:nvSpPr>
            <p:cNvPr id="28" name="二等辺三角形 27"/>
            <p:cNvSpPr/>
            <p:nvPr/>
          </p:nvSpPr>
          <p:spPr>
            <a:xfrm flipV="1">
              <a:off x="6263011" y="1528175"/>
              <a:ext cx="175365" cy="24135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29" name="角丸四角形 28"/>
            <p:cNvSpPr/>
            <p:nvPr/>
          </p:nvSpPr>
          <p:spPr>
            <a:xfrm>
              <a:off x="5559261" y="1215025"/>
              <a:ext cx="1405210" cy="413359"/>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bg1"/>
                  </a:solidFill>
                </a:rPr>
                <a:t>カスタマイズ！</a:t>
              </a:r>
            </a:p>
          </p:txBody>
        </p:sp>
      </p:grpSp>
      <p:pic>
        <p:nvPicPr>
          <p:cNvPr id="7" name="図 6"/>
          <p:cNvPicPr>
            <a:picLocks noChangeAspect="1"/>
          </p:cNvPicPr>
          <p:nvPr/>
        </p:nvPicPr>
        <p:blipFill>
          <a:blip r:embed="rId5"/>
          <a:stretch>
            <a:fillRect/>
          </a:stretch>
        </p:blipFill>
        <p:spPr>
          <a:xfrm>
            <a:off x="1329337" y="3151112"/>
            <a:ext cx="3890643" cy="1523224"/>
          </a:xfrm>
          <a:prstGeom prst="rect">
            <a:avLst/>
          </a:prstGeom>
          <a:ln>
            <a:solidFill>
              <a:schemeClr val="accent1"/>
            </a:solidFill>
          </a:ln>
        </p:spPr>
      </p:pic>
    </p:spTree>
    <p:extLst>
      <p:ext uri="{BB962C8B-B14F-4D97-AF65-F5344CB8AC3E}">
        <p14:creationId xmlns:p14="http://schemas.microsoft.com/office/powerpoint/2010/main" val="34771029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19</a:t>
            </a:fld>
            <a:endParaRPr lang="ja-JP" altLang="en-US" dirty="0"/>
          </a:p>
        </p:txBody>
      </p:sp>
      <p:sp>
        <p:nvSpPr>
          <p:cNvPr id="5" name="タイトル 4"/>
          <p:cNvSpPr>
            <a:spLocks noGrp="1"/>
          </p:cNvSpPr>
          <p:nvPr>
            <p:ph type="title"/>
          </p:nvPr>
        </p:nvSpPr>
        <p:spPr/>
        <p:txBody>
          <a:bodyPr/>
          <a:lstStyle/>
          <a:p>
            <a:r>
              <a:rPr lang="ja-JP" altLang="en-US" dirty="0"/>
              <a:t>アラートについて</a:t>
            </a:r>
          </a:p>
        </p:txBody>
      </p:sp>
      <p:graphicFrame>
        <p:nvGraphicFramePr>
          <p:cNvPr id="8" name="表 7"/>
          <p:cNvGraphicFramePr>
            <a:graphicFrameLocks noGrp="1"/>
          </p:cNvGraphicFramePr>
          <p:nvPr>
            <p:extLst>
              <p:ext uri="{D42A27DB-BD31-4B8C-83A1-F6EECF244321}">
                <p14:modId xmlns:p14="http://schemas.microsoft.com/office/powerpoint/2010/main" val="110319372"/>
              </p:ext>
            </p:extLst>
          </p:nvPr>
        </p:nvGraphicFramePr>
        <p:xfrm>
          <a:off x="115747" y="1318922"/>
          <a:ext cx="6647283" cy="7757160"/>
        </p:xfrm>
        <a:graphic>
          <a:graphicData uri="http://schemas.openxmlformats.org/drawingml/2006/table">
            <a:tbl>
              <a:tblPr firstRow="1" bandRow="1">
                <a:tableStyleId>{21E4AEA4-8DFA-4A89-87EB-49C32662AFE0}</a:tableStyleId>
              </a:tblPr>
              <a:tblGrid>
                <a:gridCol w="991480">
                  <a:extLst>
                    <a:ext uri="{9D8B030D-6E8A-4147-A177-3AD203B41FA5}">
                      <a16:colId xmlns:a16="http://schemas.microsoft.com/office/drawing/2014/main" val="20000"/>
                    </a:ext>
                  </a:extLst>
                </a:gridCol>
                <a:gridCol w="1935590">
                  <a:extLst>
                    <a:ext uri="{9D8B030D-6E8A-4147-A177-3AD203B41FA5}">
                      <a16:colId xmlns:a16="http://schemas.microsoft.com/office/drawing/2014/main" val="20001"/>
                    </a:ext>
                  </a:extLst>
                </a:gridCol>
                <a:gridCol w="654672">
                  <a:extLst>
                    <a:ext uri="{9D8B030D-6E8A-4147-A177-3AD203B41FA5}">
                      <a16:colId xmlns:a16="http://schemas.microsoft.com/office/drawing/2014/main" val="20002"/>
                    </a:ext>
                  </a:extLst>
                </a:gridCol>
                <a:gridCol w="3065541">
                  <a:extLst>
                    <a:ext uri="{9D8B030D-6E8A-4147-A177-3AD203B41FA5}">
                      <a16:colId xmlns:a16="http://schemas.microsoft.com/office/drawing/2014/main" val="20003"/>
                    </a:ext>
                  </a:extLst>
                </a:gridCol>
              </a:tblGrid>
              <a:tr h="451652">
                <a:tc>
                  <a:txBody>
                    <a:bodyPr/>
                    <a:lstStyle/>
                    <a:p>
                      <a:pPr lvl="0" algn="ctr"/>
                      <a:r>
                        <a:rPr kumimoji="1" lang="ja-JP" altLang="en-US" sz="1200" dirty="0"/>
                        <a:t>アラート</a:t>
                      </a:r>
                      <a:endParaRPr kumimoji="1" lang="en-US" altLang="ja-JP" sz="1200" dirty="0"/>
                    </a:p>
                    <a:p>
                      <a:pPr lvl="0" algn="ctr"/>
                      <a:r>
                        <a:rPr kumimoji="1" lang="ja-JP" altLang="en-US" sz="1200" dirty="0"/>
                        <a:t>種別</a:t>
                      </a:r>
                    </a:p>
                  </a:txBody>
                  <a:tcPr anchor="ctr"/>
                </a:tc>
                <a:tc>
                  <a:txBody>
                    <a:bodyPr/>
                    <a:lstStyle/>
                    <a:p>
                      <a:pPr lvl="0" algn="ctr"/>
                      <a:r>
                        <a:rPr kumimoji="1" lang="ja-JP" altLang="en-US" sz="1200" dirty="0"/>
                        <a:t>アラート表示条件</a:t>
                      </a:r>
                    </a:p>
                  </a:txBody>
                  <a:tcPr anchor="ctr"/>
                </a:tc>
                <a:tc>
                  <a:txBody>
                    <a:bodyPr/>
                    <a:lstStyle/>
                    <a:p>
                      <a:pPr lvl="0" algn="ctr"/>
                      <a:r>
                        <a:rPr kumimoji="1" lang="ja-JP" altLang="en-US" sz="1200" dirty="0"/>
                        <a:t>勤怠</a:t>
                      </a:r>
                      <a:endParaRPr kumimoji="1" lang="en-US" altLang="ja-JP" sz="1200" dirty="0"/>
                    </a:p>
                    <a:p>
                      <a:pPr lvl="0" algn="ctr"/>
                      <a:r>
                        <a:rPr kumimoji="1" lang="ja-JP" altLang="en-US" sz="1200" dirty="0"/>
                        <a:t>締め</a:t>
                      </a:r>
                    </a:p>
                  </a:txBody>
                  <a:tcPr anchor="ctr"/>
                </a:tc>
                <a:tc>
                  <a:txBody>
                    <a:bodyPr/>
                    <a:lstStyle/>
                    <a:p>
                      <a:pPr lvl="0" algn="ctr"/>
                      <a:r>
                        <a:rPr kumimoji="1" lang="ja-JP" altLang="en-US" sz="1200" dirty="0"/>
                        <a:t>アラート解除方法</a:t>
                      </a:r>
                    </a:p>
                  </a:txBody>
                  <a:tcPr anchor="ctr"/>
                </a:tc>
                <a:extLst>
                  <a:ext uri="{0D108BD9-81ED-4DB2-BD59-A6C34878D82A}">
                    <a16:rowId xmlns:a16="http://schemas.microsoft.com/office/drawing/2014/main" val="10000"/>
                  </a:ext>
                </a:extLst>
              </a:tr>
              <a:tr h="752754">
                <a:tc>
                  <a:txBody>
                    <a:bodyPr/>
                    <a:lstStyle/>
                    <a:p>
                      <a:r>
                        <a:rPr kumimoji="1" lang="ja-JP" altLang="en-US" sz="1100" dirty="0">
                          <a:latin typeface="+mn-ea"/>
                          <a:ea typeface="+mn-ea"/>
                        </a:rPr>
                        <a:t>打刻忘れ</a:t>
                      </a:r>
                    </a:p>
                  </a:txBody>
                  <a:tcPr anchor="ctr"/>
                </a:tc>
                <a:tc>
                  <a:txBody>
                    <a:bodyPr/>
                    <a:lstStyle/>
                    <a:p>
                      <a:r>
                        <a:rPr kumimoji="1" lang="ja-JP" altLang="en-US" sz="1100" dirty="0">
                          <a:latin typeface="+mn-ea"/>
                          <a:ea typeface="+mn-ea"/>
                        </a:rPr>
                        <a:t>出勤</a:t>
                      </a:r>
                      <a:r>
                        <a:rPr kumimoji="1" lang="en-US" altLang="ja-JP" sz="1100" dirty="0">
                          <a:latin typeface="+mn-ea"/>
                          <a:ea typeface="+mn-ea"/>
                        </a:rPr>
                        <a:t>/</a:t>
                      </a:r>
                      <a:r>
                        <a:rPr kumimoji="1" lang="ja-JP" altLang="en-US" sz="1100" dirty="0">
                          <a:latin typeface="+mn-ea"/>
                          <a:ea typeface="+mn-ea"/>
                        </a:rPr>
                        <a:t>退勤、休憩入り</a:t>
                      </a:r>
                      <a:r>
                        <a:rPr kumimoji="1" lang="en-US" altLang="ja-JP" sz="1100" dirty="0">
                          <a:latin typeface="+mn-ea"/>
                          <a:ea typeface="+mn-ea"/>
                        </a:rPr>
                        <a:t>/</a:t>
                      </a:r>
                      <a:r>
                        <a:rPr kumimoji="1" lang="ja-JP" altLang="en-US" sz="1100" dirty="0">
                          <a:latin typeface="+mn-ea"/>
                          <a:ea typeface="+mn-ea"/>
                        </a:rPr>
                        <a:t>休憩戻りのように入り</a:t>
                      </a:r>
                      <a:r>
                        <a:rPr kumimoji="1" lang="en-US" altLang="ja-JP" sz="1100" dirty="0">
                          <a:latin typeface="+mn-ea"/>
                          <a:ea typeface="+mn-ea"/>
                        </a:rPr>
                        <a:t>/</a:t>
                      </a:r>
                      <a:r>
                        <a:rPr kumimoji="1" lang="ja-JP" altLang="en-US" sz="1100" dirty="0">
                          <a:latin typeface="+mn-ea"/>
                          <a:ea typeface="+mn-ea"/>
                        </a:rPr>
                        <a:t>戻りの打刻のどちらかの時刻が存在しない場合。</a:t>
                      </a:r>
                    </a:p>
                  </a:txBody>
                  <a:tcPr anchor="ctr"/>
                </a:tc>
                <a:tc>
                  <a:txBody>
                    <a:bodyPr/>
                    <a:lstStyle/>
                    <a:p>
                      <a:pPr algn="ctr"/>
                      <a:r>
                        <a:rPr kumimoji="1" lang="en-US" altLang="ja-JP" sz="1100" dirty="0">
                          <a:latin typeface="+mn-ea"/>
                          <a:ea typeface="+mn-ea"/>
                        </a:rPr>
                        <a:t>×</a:t>
                      </a:r>
                      <a:endParaRPr kumimoji="1" lang="ja-JP" altLang="en-US" sz="1100" dirty="0">
                        <a:latin typeface="+mn-ea"/>
                        <a:ea typeface="+mn-ea"/>
                      </a:endParaRPr>
                    </a:p>
                  </a:txBody>
                  <a:tcPr anchor="ctr"/>
                </a:tc>
                <a:tc>
                  <a:txBody>
                    <a:bodyPr/>
                    <a:lstStyle/>
                    <a:p>
                      <a:r>
                        <a:rPr kumimoji="1" lang="ja-JP" altLang="en-US" sz="1100" dirty="0">
                          <a:latin typeface="+mn-ea"/>
                          <a:ea typeface="+mn-ea"/>
                        </a:rPr>
                        <a:t>実績にて時刻を入力する。</a:t>
                      </a:r>
                    </a:p>
                  </a:txBody>
                  <a:tcPr anchor="ctr"/>
                </a:tc>
                <a:extLst>
                  <a:ext uri="{0D108BD9-81ED-4DB2-BD59-A6C34878D82A}">
                    <a16:rowId xmlns:a16="http://schemas.microsoft.com/office/drawing/2014/main" val="10001"/>
                  </a:ext>
                </a:extLst>
              </a:tr>
              <a:tr h="752754">
                <a:tc>
                  <a:txBody>
                    <a:bodyPr/>
                    <a:lstStyle/>
                    <a:p>
                      <a:r>
                        <a:rPr kumimoji="1" lang="ja-JP" altLang="en-US" sz="1100" dirty="0">
                          <a:latin typeface="+mn-ea"/>
                          <a:ea typeface="+mn-ea"/>
                        </a:rPr>
                        <a:t>欠勤疑い</a:t>
                      </a:r>
                    </a:p>
                  </a:txBody>
                  <a:tcPr anchor="ctr"/>
                </a:tc>
                <a:tc>
                  <a:txBody>
                    <a:bodyPr/>
                    <a:lstStyle/>
                    <a:p>
                      <a:r>
                        <a:rPr kumimoji="1" lang="ja-JP" altLang="en-US" sz="1100" dirty="0">
                          <a:latin typeface="+mn-ea"/>
                          <a:ea typeface="+mn-ea"/>
                        </a:rPr>
                        <a:t>労働日区分が「労働日」であり、かつ休暇ではない日に何も打刻が存在しなかった場合。</a:t>
                      </a:r>
                    </a:p>
                  </a:txBody>
                  <a:tcPr anchor="ctr"/>
                </a:tc>
                <a:tc>
                  <a:txBody>
                    <a:bodyPr/>
                    <a:lstStyle/>
                    <a:p>
                      <a:pPr algn="ctr"/>
                      <a:r>
                        <a:rPr kumimoji="1" lang="en-US" altLang="ja-JP" sz="1100" dirty="0">
                          <a:latin typeface="+mn-ea"/>
                          <a:ea typeface="+mn-ea"/>
                        </a:rPr>
                        <a:t>×</a:t>
                      </a:r>
                      <a:endParaRPr kumimoji="1" lang="ja-JP" altLang="en-US" sz="1100" dirty="0">
                        <a:latin typeface="+mn-ea"/>
                        <a:ea typeface="+mn-ea"/>
                      </a:endParaRPr>
                    </a:p>
                  </a:txBody>
                  <a:tcPr anchor="ctr"/>
                </a:tc>
                <a:tc>
                  <a:txBody>
                    <a:bodyPr/>
                    <a:lstStyle/>
                    <a:p>
                      <a:r>
                        <a:rPr kumimoji="1" lang="ja-JP" altLang="en-US" sz="1100" dirty="0">
                          <a:latin typeface="+mn-ea"/>
                          <a:ea typeface="+mn-ea"/>
                        </a:rPr>
                        <a:t>・出勤時刻と退勤時刻を入力</a:t>
                      </a:r>
                    </a:p>
                    <a:p>
                      <a:r>
                        <a:rPr kumimoji="1" lang="ja-JP" altLang="en-US" sz="1100" dirty="0">
                          <a:latin typeface="+mn-ea"/>
                          <a:ea typeface="+mn-ea"/>
                        </a:rPr>
                        <a:t>・勤務処理で「欠勤」を追加する</a:t>
                      </a:r>
                    </a:p>
                    <a:p>
                      <a:r>
                        <a:rPr kumimoji="1" lang="ja-JP" altLang="en-US" sz="1100" dirty="0">
                          <a:latin typeface="+mn-ea"/>
                          <a:ea typeface="+mn-ea"/>
                        </a:rPr>
                        <a:t>・休暇処理を追加する</a:t>
                      </a:r>
                    </a:p>
                    <a:p>
                      <a:r>
                        <a:rPr kumimoji="1" lang="ja-JP" altLang="en-US" sz="1100" dirty="0">
                          <a:latin typeface="+mn-ea"/>
                          <a:ea typeface="+mn-ea"/>
                        </a:rPr>
                        <a:t>・労働日区分を「労働日」以外にする</a:t>
                      </a:r>
                    </a:p>
                  </a:txBody>
                  <a:tcPr anchor="ctr"/>
                </a:tc>
                <a:extLst>
                  <a:ext uri="{0D108BD9-81ED-4DB2-BD59-A6C34878D82A}">
                    <a16:rowId xmlns:a16="http://schemas.microsoft.com/office/drawing/2014/main" val="10002"/>
                  </a:ext>
                </a:extLst>
              </a:tr>
              <a:tr h="587148">
                <a:tc>
                  <a:txBody>
                    <a:bodyPr/>
                    <a:lstStyle/>
                    <a:p>
                      <a:r>
                        <a:rPr kumimoji="1" lang="ja-JP" altLang="en-US" sz="1100" dirty="0">
                          <a:latin typeface="+mn-ea"/>
                          <a:ea typeface="+mn-ea"/>
                        </a:rPr>
                        <a:t>休日出勤</a:t>
                      </a:r>
                    </a:p>
                  </a:txBody>
                  <a:tcPr anchor="ctr"/>
                </a:tc>
                <a:tc>
                  <a:txBody>
                    <a:bodyPr/>
                    <a:lstStyle/>
                    <a:p>
                      <a:r>
                        <a:rPr kumimoji="1" lang="ja-JP" altLang="en-US" sz="1100" dirty="0">
                          <a:latin typeface="+mn-ea"/>
                          <a:ea typeface="+mn-ea"/>
                        </a:rPr>
                        <a:t>労働日区分が「法定休日」または「所定休日」に出勤打刻が行われた場合。</a:t>
                      </a:r>
                    </a:p>
                  </a:txBody>
                  <a:tcPr anchor="ctr"/>
                </a:tc>
                <a:tc>
                  <a:txBody>
                    <a:bodyPr/>
                    <a:lstStyle/>
                    <a:p>
                      <a:pPr algn="ctr"/>
                      <a:r>
                        <a:rPr kumimoji="1" lang="en-US" altLang="ja-JP" sz="1100" dirty="0">
                          <a:latin typeface="+mn-ea"/>
                          <a:ea typeface="+mn-ea"/>
                        </a:rPr>
                        <a:t>×</a:t>
                      </a:r>
                      <a:endParaRPr kumimoji="1" lang="ja-JP" altLang="en-US" sz="1100" dirty="0">
                        <a:latin typeface="+mn-ea"/>
                        <a:ea typeface="+mn-ea"/>
                      </a:endParaRPr>
                    </a:p>
                  </a:txBody>
                  <a:tcPr anchor="ctr"/>
                </a:tc>
                <a:tc>
                  <a:txBody>
                    <a:bodyPr/>
                    <a:lstStyle/>
                    <a:p>
                      <a:r>
                        <a:rPr kumimoji="1" lang="ja-JP" altLang="en-US" sz="1100" dirty="0">
                          <a:latin typeface="+mn-ea"/>
                          <a:ea typeface="+mn-ea"/>
                        </a:rPr>
                        <a:t>・勤務処理に「休出」を追加する</a:t>
                      </a:r>
                    </a:p>
                    <a:p>
                      <a:r>
                        <a:rPr kumimoji="1" lang="ja-JP" altLang="en-US" sz="1100" dirty="0">
                          <a:latin typeface="+mn-ea"/>
                          <a:ea typeface="+mn-ea"/>
                        </a:rPr>
                        <a:t>・労働日区分を「労働日」にする </a:t>
                      </a:r>
                    </a:p>
                  </a:txBody>
                  <a:tcPr anchor="ctr"/>
                </a:tc>
                <a:extLst>
                  <a:ext uri="{0D108BD9-81ED-4DB2-BD59-A6C34878D82A}">
                    <a16:rowId xmlns:a16="http://schemas.microsoft.com/office/drawing/2014/main" val="10003"/>
                  </a:ext>
                </a:extLst>
              </a:tr>
              <a:tr h="752754">
                <a:tc>
                  <a:txBody>
                    <a:bodyPr/>
                    <a:lstStyle/>
                    <a:p>
                      <a:r>
                        <a:rPr kumimoji="1" lang="zh-TW" altLang="en-US" sz="1100" dirty="0">
                          <a:latin typeface="+mn-ea"/>
                          <a:ea typeface="+mn-ea"/>
                        </a:rPr>
                        <a:t>休憩過小</a:t>
                      </a:r>
                      <a:r>
                        <a:rPr kumimoji="1" lang="en-US" altLang="zh-TW" sz="1100" dirty="0">
                          <a:latin typeface="+mn-ea"/>
                          <a:ea typeface="+mn-ea"/>
                        </a:rPr>
                        <a:t>/</a:t>
                      </a:r>
                      <a:r>
                        <a:rPr kumimoji="1" lang="zh-TW" altLang="en-US" sz="1100" dirty="0">
                          <a:latin typeface="+mn-ea"/>
                          <a:ea typeface="+mn-ea"/>
                        </a:rPr>
                        <a:t>超過</a:t>
                      </a:r>
                      <a:endParaRPr kumimoji="1" lang="ja-JP" altLang="en-US" sz="1100" dirty="0">
                        <a:latin typeface="+mn-ea"/>
                        <a:ea typeface="+mn-ea"/>
                      </a:endParaRPr>
                    </a:p>
                  </a:txBody>
                  <a:tcPr anchor="ctr"/>
                </a:tc>
                <a:tc>
                  <a:txBody>
                    <a:bodyPr/>
                    <a:lstStyle/>
                    <a:p>
                      <a:r>
                        <a:rPr kumimoji="1" lang="ja-JP" altLang="en-US" sz="1100" dirty="0">
                          <a:latin typeface="+mn-ea"/>
                          <a:ea typeface="+mn-ea"/>
                        </a:rPr>
                        <a:t>実際の休憩時間が基本就業設定の「アラート設定」にて指定した休憩時間に足りない、または超過する場合。</a:t>
                      </a:r>
                    </a:p>
                  </a:txBody>
                  <a:tcPr anchor="ctr"/>
                </a:tc>
                <a:tc>
                  <a:txBody>
                    <a:bodyPr/>
                    <a:lstStyle/>
                    <a:p>
                      <a:pPr algn="ctr"/>
                      <a:r>
                        <a:rPr kumimoji="1" lang="ja-JP" altLang="en-US" sz="1100" dirty="0">
                          <a:latin typeface="+mn-ea"/>
                          <a:ea typeface="+mn-ea"/>
                        </a:rPr>
                        <a:t>〇</a:t>
                      </a:r>
                    </a:p>
                  </a:txBody>
                  <a:tcPr anchor="ctr"/>
                </a:tc>
                <a:tc>
                  <a:txBody>
                    <a:bodyPr/>
                    <a:lstStyle/>
                    <a:p>
                      <a:r>
                        <a:rPr kumimoji="1" lang="ja-JP" altLang="en-US" sz="1100" dirty="0">
                          <a:latin typeface="+mn-ea"/>
                          <a:ea typeface="+mn-ea"/>
                        </a:rPr>
                        <a:t>実績の休憩時間を「アラート設定」にて設定した休憩時間内に変更する。</a:t>
                      </a:r>
                    </a:p>
                  </a:txBody>
                  <a:tcPr anchor="ctr"/>
                </a:tc>
                <a:extLst>
                  <a:ext uri="{0D108BD9-81ED-4DB2-BD59-A6C34878D82A}">
                    <a16:rowId xmlns:a16="http://schemas.microsoft.com/office/drawing/2014/main" val="10004"/>
                  </a:ext>
                </a:extLst>
              </a:tr>
              <a:tr h="752754">
                <a:tc>
                  <a:txBody>
                    <a:bodyPr/>
                    <a:lstStyle/>
                    <a:p>
                      <a:r>
                        <a:rPr kumimoji="1" lang="zh-TW" altLang="en-US" sz="1100" dirty="0">
                          <a:latin typeface="+mn-ea"/>
                          <a:ea typeface="+mn-ea"/>
                        </a:rPr>
                        <a:t>出勤打刻乖離</a:t>
                      </a:r>
                      <a:endParaRPr kumimoji="1" lang="ja-JP" altLang="en-US" sz="1100" dirty="0">
                        <a:latin typeface="+mn-ea"/>
                        <a:ea typeface="+mn-ea"/>
                      </a:endParaRPr>
                    </a:p>
                  </a:txBody>
                  <a:tcPr anchor="ctr"/>
                </a:tc>
                <a:tc>
                  <a:txBody>
                    <a:bodyPr/>
                    <a:lstStyle/>
                    <a:p>
                      <a:r>
                        <a:rPr kumimoji="1" lang="ja-JP" altLang="en-US" sz="1100" dirty="0">
                          <a:latin typeface="+mn-ea"/>
                          <a:ea typeface="+mn-ea"/>
                        </a:rPr>
                        <a:t>出勤打刻時刻が予定開始時刻より、基本就業設定の「アラート設定」にて指定した時間より早い場合。</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dirty="0">
                          <a:latin typeface="+mn-ea"/>
                          <a:ea typeface="+mn-ea"/>
                        </a:rPr>
                        <a:t>〇</a:t>
                      </a:r>
                    </a:p>
                  </a:txBody>
                  <a:tcPr anchor="ctr"/>
                </a:tc>
                <a:tc>
                  <a:txBody>
                    <a:bodyPr/>
                    <a:lstStyle/>
                    <a:p>
                      <a:r>
                        <a:rPr kumimoji="1" lang="ja-JP" altLang="en-US" sz="1100" dirty="0">
                          <a:latin typeface="+mn-ea"/>
                          <a:ea typeface="+mn-ea"/>
                        </a:rPr>
                        <a:t>実績の出勤時刻を基本就業設定の「アラート設定」にて指定した時間内に変更する。</a:t>
                      </a:r>
                    </a:p>
                  </a:txBody>
                  <a:tcPr anchor="ctr"/>
                </a:tc>
                <a:extLst>
                  <a:ext uri="{0D108BD9-81ED-4DB2-BD59-A6C34878D82A}">
                    <a16:rowId xmlns:a16="http://schemas.microsoft.com/office/drawing/2014/main" val="10005"/>
                  </a:ext>
                </a:extLst>
              </a:tr>
              <a:tr h="752754">
                <a:tc>
                  <a:txBody>
                    <a:bodyPr/>
                    <a:lstStyle/>
                    <a:p>
                      <a:r>
                        <a:rPr kumimoji="1" lang="zh-TW" altLang="en-US" sz="1100" dirty="0">
                          <a:latin typeface="+mn-ea"/>
                          <a:ea typeface="+mn-ea"/>
                        </a:rPr>
                        <a:t>退勤打刻乖離</a:t>
                      </a:r>
                      <a:endParaRPr kumimoji="1" lang="ja-JP" altLang="en-US" sz="1100" dirty="0">
                        <a:latin typeface="+mn-ea"/>
                        <a:ea typeface="+mn-ea"/>
                      </a:endParaRPr>
                    </a:p>
                  </a:txBody>
                  <a:tcPr anchor="ctr"/>
                </a:tc>
                <a:tc>
                  <a:txBody>
                    <a:bodyPr/>
                    <a:lstStyle/>
                    <a:p>
                      <a:r>
                        <a:rPr kumimoji="1" lang="ja-JP" altLang="en-US" sz="1100" dirty="0">
                          <a:latin typeface="+mn-ea"/>
                          <a:ea typeface="+mn-ea"/>
                        </a:rPr>
                        <a:t>退勤打刻時刻が予定終了時刻より、基本就業設定の「アラート設定」にて設定した時間より遅い場合。</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dirty="0">
                          <a:latin typeface="+mn-ea"/>
                          <a:ea typeface="+mn-ea"/>
                        </a:rPr>
                        <a:t>〇</a:t>
                      </a:r>
                    </a:p>
                  </a:txBody>
                  <a:tcPr anchor="ctr"/>
                </a:tc>
                <a:tc>
                  <a:txBody>
                    <a:bodyPr/>
                    <a:lstStyle/>
                    <a:p>
                      <a:r>
                        <a:rPr kumimoji="1" lang="ja-JP" altLang="en-US" sz="1100" dirty="0">
                          <a:latin typeface="+mn-ea"/>
                          <a:ea typeface="+mn-ea"/>
                        </a:rPr>
                        <a:t>実績の退勤時刻を基本就業設定の「アラート設定」にて指定した時間内に変更する。</a:t>
                      </a:r>
                    </a:p>
                  </a:txBody>
                  <a:tcPr anchor="ctr"/>
                </a:tc>
                <a:extLst>
                  <a:ext uri="{0D108BD9-81ED-4DB2-BD59-A6C34878D82A}">
                    <a16:rowId xmlns:a16="http://schemas.microsoft.com/office/drawing/2014/main" val="10006"/>
                  </a:ext>
                </a:extLst>
              </a:tr>
              <a:tr h="421542">
                <a:tc>
                  <a:txBody>
                    <a:bodyPr/>
                    <a:lstStyle/>
                    <a:p>
                      <a:r>
                        <a:rPr kumimoji="1" lang="ja-JP" altLang="en-US" sz="1100" dirty="0">
                          <a:latin typeface="+mn-ea"/>
                          <a:ea typeface="+mn-ea"/>
                        </a:rPr>
                        <a:t>無断出勤</a:t>
                      </a:r>
                    </a:p>
                  </a:txBody>
                  <a:tcPr anchor="ctr"/>
                </a:tc>
                <a:tc>
                  <a:txBody>
                    <a:bodyPr/>
                    <a:lstStyle/>
                    <a:p>
                      <a:r>
                        <a:rPr kumimoji="1" lang="ja-JP" altLang="en-US" sz="1100" dirty="0">
                          <a:latin typeface="+mn-ea"/>
                          <a:ea typeface="+mn-ea"/>
                        </a:rPr>
                        <a:t>休暇日に出勤が行われた場合。</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dirty="0">
                          <a:latin typeface="+mn-ea"/>
                          <a:ea typeface="+mn-ea"/>
                        </a:rPr>
                        <a:t>〇</a:t>
                      </a:r>
                    </a:p>
                  </a:txBody>
                  <a:tcPr anchor="ctr"/>
                </a:tc>
                <a:tc>
                  <a:txBody>
                    <a:bodyPr/>
                    <a:lstStyle/>
                    <a:p>
                      <a:r>
                        <a:rPr kumimoji="1" lang="ja-JP" altLang="en-US" sz="1100" dirty="0">
                          <a:latin typeface="+mn-ea"/>
                          <a:ea typeface="+mn-ea"/>
                        </a:rPr>
                        <a:t>・休暇処理を削除する</a:t>
                      </a:r>
                    </a:p>
                    <a:p>
                      <a:r>
                        <a:rPr kumimoji="1" lang="ja-JP" altLang="en-US" sz="1100" dirty="0">
                          <a:latin typeface="+mn-ea"/>
                          <a:ea typeface="+mn-ea"/>
                        </a:rPr>
                        <a:t>・出退勤時刻</a:t>
                      </a:r>
                      <a:r>
                        <a:rPr kumimoji="1" lang="en-US" altLang="ja-JP" sz="1100" dirty="0">
                          <a:latin typeface="+mn-ea"/>
                          <a:ea typeface="+mn-ea"/>
                        </a:rPr>
                        <a:t>(</a:t>
                      </a:r>
                      <a:r>
                        <a:rPr kumimoji="1" lang="ja-JP" altLang="en-US" sz="1100" dirty="0">
                          <a:latin typeface="+mn-ea"/>
                          <a:ea typeface="+mn-ea"/>
                        </a:rPr>
                        <a:t>休憩含め</a:t>
                      </a:r>
                      <a:r>
                        <a:rPr kumimoji="1" lang="en-US" altLang="ja-JP" sz="1100" dirty="0">
                          <a:latin typeface="+mn-ea"/>
                          <a:ea typeface="+mn-ea"/>
                        </a:rPr>
                        <a:t>)</a:t>
                      </a:r>
                      <a:r>
                        <a:rPr kumimoji="1" lang="ja-JP" altLang="en-US" sz="1100" dirty="0" err="1">
                          <a:latin typeface="+mn-ea"/>
                          <a:ea typeface="+mn-ea"/>
                        </a:rPr>
                        <a:t>を削</a:t>
                      </a:r>
                      <a:r>
                        <a:rPr kumimoji="1" lang="ja-JP" altLang="en-US" sz="1100" dirty="0">
                          <a:latin typeface="+mn-ea"/>
                          <a:ea typeface="+mn-ea"/>
                        </a:rPr>
                        <a:t>除する </a:t>
                      </a:r>
                    </a:p>
                  </a:txBody>
                  <a:tcPr anchor="ctr"/>
                </a:tc>
                <a:extLst>
                  <a:ext uri="{0D108BD9-81ED-4DB2-BD59-A6C34878D82A}">
                    <a16:rowId xmlns:a16="http://schemas.microsoft.com/office/drawing/2014/main" val="10007"/>
                  </a:ext>
                </a:extLst>
              </a:tr>
              <a:tr h="421542">
                <a:tc>
                  <a:txBody>
                    <a:bodyPr/>
                    <a:lstStyle/>
                    <a:p>
                      <a:r>
                        <a:rPr kumimoji="1" lang="ja-JP" altLang="en-US" sz="1100" dirty="0">
                          <a:latin typeface="+mn-ea"/>
                          <a:ea typeface="+mn-ea"/>
                        </a:rPr>
                        <a:t>遅刻</a:t>
                      </a:r>
                    </a:p>
                  </a:txBody>
                  <a:tcPr anchor="ctr"/>
                </a:tc>
                <a:tc>
                  <a:txBody>
                    <a:bodyPr/>
                    <a:lstStyle/>
                    <a:p>
                      <a:r>
                        <a:rPr kumimoji="1" lang="ja-JP" altLang="en-US" sz="1100" dirty="0">
                          <a:latin typeface="+mn-ea"/>
                          <a:ea typeface="+mn-ea"/>
                        </a:rPr>
                        <a:t>出勤打刻が予定開始時刻よりも遅い場合。</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dirty="0">
                          <a:latin typeface="+mn-ea"/>
                          <a:ea typeface="+mn-ea"/>
                        </a:rPr>
                        <a:t>〇</a:t>
                      </a:r>
                    </a:p>
                  </a:txBody>
                  <a:tcPr anchor="ctr"/>
                </a:tc>
                <a:tc>
                  <a:txBody>
                    <a:bodyPr/>
                    <a:lstStyle/>
                    <a:p>
                      <a:r>
                        <a:rPr kumimoji="1" lang="ja-JP" altLang="en-US" sz="1100" dirty="0">
                          <a:latin typeface="+mn-ea"/>
                          <a:ea typeface="+mn-ea"/>
                        </a:rPr>
                        <a:t>実績の出勤時刻を予定開始時刻以前に変更する。</a:t>
                      </a:r>
                    </a:p>
                  </a:txBody>
                  <a:tcPr anchor="ctr"/>
                </a:tc>
                <a:extLst>
                  <a:ext uri="{0D108BD9-81ED-4DB2-BD59-A6C34878D82A}">
                    <a16:rowId xmlns:a16="http://schemas.microsoft.com/office/drawing/2014/main" val="10008"/>
                  </a:ext>
                </a:extLst>
              </a:tr>
              <a:tr h="421542">
                <a:tc>
                  <a:txBody>
                    <a:bodyPr/>
                    <a:lstStyle/>
                    <a:p>
                      <a:r>
                        <a:rPr kumimoji="1" lang="ja-JP" altLang="en-US" sz="1100" dirty="0">
                          <a:latin typeface="+mn-ea"/>
                          <a:ea typeface="+mn-ea"/>
                        </a:rPr>
                        <a:t>早退</a:t>
                      </a:r>
                    </a:p>
                  </a:txBody>
                  <a:tcPr anchor="ctr"/>
                </a:tc>
                <a:tc>
                  <a:txBody>
                    <a:bodyPr/>
                    <a:lstStyle/>
                    <a:p>
                      <a:r>
                        <a:rPr kumimoji="1" lang="ja-JP" altLang="en-US" sz="1100" dirty="0">
                          <a:latin typeface="+mn-ea"/>
                          <a:ea typeface="+mn-ea"/>
                        </a:rPr>
                        <a:t>退勤打刻が予定終了時刻よりも早い場合。</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dirty="0">
                          <a:latin typeface="+mn-ea"/>
                          <a:ea typeface="+mn-ea"/>
                        </a:rPr>
                        <a:t>〇</a:t>
                      </a:r>
                    </a:p>
                  </a:txBody>
                  <a:tcPr anchor="ctr"/>
                </a:tc>
                <a:tc>
                  <a:txBody>
                    <a:bodyPr/>
                    <a:lstStyle/>
                    <a:p>
                      <a:r>
                        <a:rPr kumimoji="1" lang="ja-JP" altLang="en-US" sz="1100" dirty="0">
                          <a:latin typeface="+mn-ea"/>
                          <a:ea typeface="+mn-ea"/>
                        </a:rPr>
                        <a:t>実績の退勤時刻を予定開始時刻以後に変更する。</a:t>
                      </a:r>
                    </a:p>
                  </a:txBody>
                  <a:tcPr anchor="ctr"/>
                </a:tc>
                <a:extLst>
                  <a:ext uri="{0D108BD9-81ED-4DB2-BD59-A6C34878D82A}">
                    <a16:rowId xmlns:a16="http://schemas.microsoft.com/office/drawing/2014/main" val="10009"/>
                  </a:ext>
                </a:extLst>
              </a:tr>
              <a:tr h="421542">
                <a:tc>
                  <a:txBody>
                    <a:bodyPr/>
                    <a:lstStyle/>
                    <a:p>
                      <a:r>
                        <a:rPr kumimoji="1" lang="ja-JP" altLang="en-US" sz="1100" dirty="0">
                          <a:latin typeface="+mn-ea"/>
                          <a:ea typeface="+mn-ea"/>
                        </a:rPr>
                        <a:t>深夜労働</a:t>
                      </a:r>
                    </a:p>
                  </a:txBody>
                  <a:tcPr anchor="ctr"/>
                </a:tc>
                <a:tc>
                  <a:txBody>
                    <a:bodyPr/>
                    <a:lstStyle/>
                    <a:p>
                      <a:r>
                        <a:rPr kumimoji="1" lang="ja-JP" altLang="en-US" sz="1100" dirty="0">
                          <a:latin typeface="+mn-ea"/>
                          <a:ea typeface="+mn-ea"/>
                        </a:rPr>
                        <a:t>深夜労働時間が算出された場合。</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dirty="0">
                          <a:latin typeface="+mn-ea"/>
                          <a:ea typeface="+mn-ea"/>
                        </a:rPr>
                        <a:t>〇</a:t>
                      </a:r>
                    </a:p>
                  </a:txBody>
                  <a:tcPr anchor="ctr"/>
                </a:tc>
                <a:tc>
                  <a:txBody>
                    <a:bodyPr/>
                    <a:lstStyle/>
                    <a:p>
                      <a:r>
                        <a:rPr kumimoji="1" lang="ja-JP" altLang="en-US" sz="1100" dirty="0">
                          <a:latin typeface="+mn-ea"/>
                          <a:ea typeface="+mn-ea"/>
                        </a:rPr>
                        <a:t>実績の労働時間を深夜労働時間外に変更する。</a:t>
                      </a:r>
                    </a:p>
                  </a:txBody>
                  <a:tcPr anchor="ctr"/>
                </a:tc>
                <a:extLst>
                  <a:ext uri="{0D108BD9-81ED-4DB2-BD59-A6C34878D82A}">
                    <a16:rowId xmlns:a16="http://schemas.microsoft.com/office/drawing/2014/main" val="10010"/>
                  </a:ext>
                </a:extLst>
              </a:tr>
              <a:tr h="587148">
                <a:tc>
                  <a:txBody>
                    <a:bodyPr/>
                    <a:lstStyle/>
                    <a:p>
                      <a:r>
                        <a:rPr kumimoji="1" lang="ja-JP" altLang="en-US" sz="1100" dirty="0">
                          <a:latin typeface="+mn-ea"/>
                          <a:ea typeface="+mn-ea"/>
                        </a:rPr>
                        <a:t>週の実働時間閾値超え</a:t>
                      </a:r>
                    </a:p>
                  </a:txBody>
                  <a:tcPr anchor="ctr"/>
                </a:tc>
                <a:tc>
                  <a:txBody>
                    <a:bodyPr/>
                    <a:lstStyle/>
                    <a:p>
                      <a:r>
                        <a:rPr kumimoji="1" lang="ja-JP" altLang="en-US" sz="1100" dirty="0">
                          <a:latin typeface="+mn-ea"/>
                          <a:ea typeface="+mn-ea"/>
                        </a:rPr>
                        <a:t>週の累計実働時間が基本就業設定で指定される時間を超える場合。</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dirty="0">
                          <a:latin typeface="+mn-ea"/>
                          <a:ea typeface="+mn-ea"/>
                        </a:rPr>
                        <a:t>〇</a:t>
                      </a:r>
                    </a:p>
                  </a:txBody>
                  <a:tcPr anchor="ctr"/>
                </a:tc>
                <a:tc>
                  <a:txBody>
                    <a:bodyPr/>
                    <a:lstStyle/>
                    <a:p>
                      <a:r>
                        <a:rPr kumimoji="1" lang="ja-JP" altLang="en-US" sz="1100" dirty="0">
                          <a:latin typeface="+mn-ea"/>
                          <a:ea typeface="+mn-ea"/>
                        </a:rPr>
                        <a:t>週の累計実働時を設定時間より少なく変更する。</a:t>
                      </a:r>
                    </a:p>
                  </a:txBody>
                  <a:tcPr anchor="ctr"/>
                </a:tc>
                <a:extLst>
                  <a:ext uri="{0D108BD9-81ED-4DB2-BD59-A6C34878D82A}">
                    <a16:rowId xmlns:a16="http://schemas.microsoft.com/office/drawing/2014/main" val="10011"/>
                  </a:ext>
                </a:extLst>
              </a:tr>
              <a:tr h="587148">
                <a:tc>
                  <a:txBody>
                    <a:bodyPr/>
                    <a:lstStyle/>
                    <a:p>
                      <a:r>
                        <a:rPr kumimoji="1" lang="ja-JP" altLang="en-US" sz="1100" dirty="0">
                          <a:latin typeface="+mn-ea"/>
                          <a:ea typeface="+mn-ea"/>
                        </a:rPr>
                        <a:t>残業時間閾値超え</a:t>
                      </a:r>
                    </a:p>
                  </a:txBody>
                  <a:tcPr anchor="ctr"/>
                </a:tc>
                <a:tc>
                  <a:txBody>
                    <a:bodyPr/>
                    <a:lstStyle/>
                    <a:p>
                      <a:r>
                        <a:rPr kumimoji="1" lang="ja-JP" altLang="en-US" sz="1100" dirty="0">
                          <a:latin typeface="+mn-ea"/>
                          <a:ea typeface="+mn-ea"/>
                        </a:rPr>
                        <a:t>当月度の累計残業時間が基本就業設定で指定される残業時間を超えた場合。</a:t>
                      </a:r>
                    </a:p>
                  </a:txBody>
                  <a:tcPr anchor="ctr"/>
                </a:tc>
                <a:tc>
                  <a:txBody>
                    <a:bodyPr/>
                    <a:lstStyle/>
                    <a:p>
                      <a:pPr algn="ctr"/>
                      <a:r>
                        <a:rPr kumimoji="1" lang="en-US" altLang="ja-JP" sz="1100" dirty="0">
                          <a:latin typeface="+mn-ea"/>
                          <a:ea typeface="+mn-ea"/>
                        </a:rPr>
                        <a:t>-</a:t>
                      </a:r>
                    </a:p>
                  </a:txBody>
                  <a:tcPr anchor="ctr"/>
                </a:tc>
                <a:tc>
                  <a:txBody>
                    <a:bodyPr/>
                    <a:lstStyle/>
                    <a:p>
                      <a:pPr algn="ctr"/>
                      <a:r>
                        <a:rPr kumimoji="1" lang="en-US" altLang="ja-JP" sz="1100" dirty="0">
                          <a:latin typeface="+mn-ea"/>
                          <a:ea typeface="+mn-ea"/>
                        </a:rPr>
                        <a:t>-</a:t>
                      </a:r>
                      <a:endParaRPr kumimoji="1" lang="ja-JP" altLang="en-US" sz="1100" dirty="0">
                        <a:latin typeface="+mn-ea"/>
                        <a:ea typeface="+mn-ea"/>
                      </a:endParaRPr>
                    </a:p>
                  </a:txBody>
                  <a:tcPr anchor="ctr"/>
                </a:tc>
                <a:extLst>
                  <a:ext uri="{0D108BD9-81ED-4DB2-BD59-A6C34878D82A}">
                    <a16:rowId xmlns:a16="http://schemas.microsoft.com/office/drawing/2014/main" val="10012"/>
                  </a:ext>
                </a:extLst>
              </a:tr>
            </a:tbl>
          </a:graphicData>
        </a:graphic>
      </p:graphicFrame>
      <p:sp>
        <p:nvSpPr>
          <p:cNvPr id="6" name="テキスト ボックス 5"/>
          <p:cNvSpPr txBox="1"/>
          <p:nvPr/>
        </p:nvSpPr>
        <p:spPr>
          <a:xfrm>
            <a:off x="307816" y="862718"/>
            <a:ext cx="5955030" cy="338554"/>
          </a:xfrm>
          <a:prstGeom prst="rect">
            <a:avLst/>
          </a:prstGeom>
          <a:noFill/>
        </p:spPr>
        <p:txBody>
          <a:bodyPr wrap="square" rtlCol="0">
            <a:spAutoFit/>
          </a:bodyPr>
          <a:lstStyle/>
          <a:p>
            <a:pPr marL="342900" indent="-342900"/>
            <a:r>
              <a:rPr kumimoji="1" lang="ja-JP" altLang="en-US" sz="1600" dirty="0"/>
              <a:t>■アラートの種別と表示条件、解除方法</a:t>
            </a:r>
            <a:endParaRPr kumimoji="1" lang="en-US" altLang="ja-JP" sz="1600" dirty="0"/>
          </a:p>
        </p:txBody>
      </p:sp>
      <p:cxnSp>
        <p:nvCxnSpPr>
          <p:cNvPr id="7" name="直線コネクタ 6"/>
          <p:cNvCxnSpPr/>
          <p:nvPr/>
        </p:nvCxnSpPr>
        <p:spPr>
          <a:xfrm>
            <a:off x="307816" y="1182558"/>
            <a:ext cx="6240780" cy="222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08536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a:blip r:embed="rId3"/>
          <a:stretch>
            <a:fillRect/>
          </a:stretch>
        </p:blipFill>
        <p:spPr>
          <a:xfrm>
            <a:off x="756331" y="5882175"/>
            <a:ext cx="2599610" cy="2179471"/>
          </a:xfrm>
          <a:prstGeom prst="rect">
            <a:avLst/>
          </a:prstGeom>
          <a:ln>
            <a:solidFill>
              <a:schemeClr val="accent1"/>
            </a:solidFill>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20</a:t>
            </a:fld>
            <a:endParaRPr lang="ja-JP" altLang="en-US" dirty="0"/>
          </a:p>
        </p:txBody>
      </p:sp>
      <p:sp>
        <p:nvSpPr>
          <p:cNvPr id="5" name="タイトル 4"/>
          <p:cNvSpPr>
            <a:spLocks noGrp="1"/>
          </p:cNvSpPr>
          <p:nvPr>
            <p:ph type="title"/>
          </p:nvPr>
        </p:nvSpPr>
        <p:spPr/>
        <p:txBody>
          <a:bodyPr/>
          <a:lstStyle/>
          <a:p>
            <a:r>
              <a:rPr lang="ja-JP" altLang="en-US" dirty="0"/>
              <a:t>アラートについて</a:t>
            </a:r>
          </a:p>
        </p:txBody>
      </p:sp>
      <p:sp>
        <p:nvSpPr>
          <p:cNvPr id="4" name="テキスト ボックス 3"/>
          <p:cNvSpPr txBox="1"/>
          <p:nvPr/>
        </p:nvSpPr>
        <p:spPr>
          <a:xfrm>
            <a:off x="323560" y="1438984"/>
            <a:ext cx="6137837" cy="307777"/>
          </a:xfrm>
          <a:prstGeom prst="rect">
            <a:avLst/>
          </a:prstGeom>
          <a:noFill/>
        </p:spPr>
        <p:txBody>
          <a:bodyPr wrap="square" rtlCol="0">
            <a:spAutoFit/>
          </a:bodyPr>
          <a:lstStyle/>
          <a:p>
            <a:r>
              <a:rPr kumimoji="1" lang="ja-JP" altLang="en-US" sz="1400" dirty="0">
                <a:latin typeface="+mn-ea"/>
              </a:rPr>
              <a:t>従業員の勤怠に関し、アラートが表示されていないか確認します。</a:t>
            </a:r>
          </a:p>
        </p:txBody>
      </p:sp>
      <p:pic>
        <p:nvPicPr>
          <p:cNvPr id="18" name="図 17"/>
          <p:cNvPicPr>
            <a:picLocks noChangeAspect="1"/>
          </p:cNvPicPr>
          <p:nvPr/>
        </p:nvPicPr>
        <p:blipFill>
          <a:blip r:embed="rId4"/>
          <a:stretch>
            <a:fillRect/>
          </a:stretch>
        </p:blipFill>
        <p:spPr>
          <a:xfrm>
            <a:off x="387352" y="1802594"/>
            <a:ext cx="5956568" cy="3270179"/>
          </a:xfrm>
          <a:prstGeom prst="rect">
            <a:avLst/>
          </a:prstGeom>
          <a:ln>
            <a:solidFill>
              <a:schemeClr val="accent1"/>
            </a:solidFill>
          </a:ln>
        </p:spPr>
      </p:pic>
      <p:sp>
        <p:nvSpPr>
          <p:cNvPr id="7" name="テキスト ボックス 6"/>
          <p:cNvSpPr txBox="1"/>
          <p:nvPr/>
        </p:nvSpPr>
        <p:spPr>
          <a:xfrm>
            <a:off x="456406" y="5215864"/>
            <a:ext cx="5917659" cy="523220"/>
          </a:xfrm>
          <a:prstGeom prst="rect">
            <a:avLst/>
          </a:prstGeom>
          <a:noFill/>
        </p:spPr>
        <p:txBody>
          <a:bodyPr wrap="square" rtlCol="0">
            <a:spAutoFit/>
          </a:bodyPr>
          <a:lstStyle/>
          <a:p>
            <a:r>
              <a:rPr kumimoji="1" lang="ja-JP" altLang="en-US" sz="1400" dirty="0">
                <a:latin typeface="+mn-ea"/>
              </a:rPr>
              <a:t>ホームにある「アラート」の件数、またはメニューの「確認修正」＞「アラート一覧」をクリックします。</a:t>
            </a:r>
          </a:p>
        </p:txBody>
      </p:sp>
      <p:pic>
        <p:nvPicPr>
          <p:cNvPr id="3" name="図 2"/>
          <p:cNvPicPr>
            <a:picLocks noChangeAspect="1"/>
          </p:cNvPicPr>
          <p:nvPr/>
        </p:nvPicPr>
        <p:blipFill>
          <a:blip r:embed="rId5"/>
          <a:stretch>
            <a:fillRect/>
          </a:stretch>
        </p:blipFill>
        <p:spPr>
          <a:xfrm>
            <a:off x="4073671" y="5882175"/>
            <a:ext cx="1311336" cy="2628794"/>
          </a:xfrm>
          <a:prstGeom prst="rect">
            <a:avLst/>
          </a:prstGeom>
        </p:spPr>
      </p:pic>
      <p:sp>
        <p:nvSpPr>
          <p:cNvPr id="11" name="正方形/長方形 10"/>
          <p:cNvSpPr/>
          <p:nvPr/>
        </p:nvSpPr>
        <p:spPr>
          <a:xfrm>
            <a:off x="4073671" y="7150849"/>
            <a:ext cx="364902" cy="372496"/>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3" name="正方形/長方形 12"/>
          <p:cNvSpPr/>
          <p:nvPr/>
        </p:nvSpPr>
        <p:spPr>
          <a:xfrm>
            <a:off x="4499224" y="6762426"/>
            <a:ext cx="885783" cy="209484"/>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6" name="正方形/長方形 15"/>
          <p:cNvSpPr/>
          <p:nvPr/>
        </p:nvSpPr>
        <p:spPr>
          <a:xfrm>
            <a:off x="728587" y="6985045"/>
            <a:ext cx="2627354" cy="1076601"/>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2" name="テキスト ボックス 11"/>
          <p:cNvSpPr txBox="1"/>
          <p:nvPr/>
        </p:nvSpPr>
        <p:spPr>
          <a:xfrm>
            <a:off x="343569" y="924437"/>
            <a:ext cx="5955030" cy="338554"/>
          </a:xfrm>
          <a:prstGeom prst="rect">
            <a:avLst/>
          </a:prstGeom>
          <a:noFill/>
        </p:spPr>
        <p:txBody>
          <a:bodyPr wrap="square" rtlCol="0">
            <a:spAutoFit/>
          </a:bodyPr>
          <a:lstStyle/>
          <a:p>
            <a:pPr marL="342900" indent="-342900"/>
            <a:r>
              <a:rPr kumimoji="1" lang="ja-JP" altLang="en-US" sz="1600" dirty="0"/>
              <a:t>■アラートの確認</a:t>
            </a:r>
            <a:endParaRPr kumimoji="1" lang="en-US" altLang="ja-JP" sz="1600" dirty="0"/>
          </a:p>
        </p:txBody>
      </p:sp>
      <p:cxnSp>
        <p:nvCxnSpPr>
          <p:cNvPr id="14" name="直線コネクタ 13"/>
          <p:cNvCxnSpPr/>
          <p:nvPr/>
        </p:nvCxnSpPr>
        <p:spPr>
          <a:xfrm>
            <a:off x="260101" y="1318112"/>
            <a:ext cx="6240780" cy="222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85498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3"/>
          <a:stretch>
            <a:fillRect/>
          </a:stretch>
        </p:blipFill>
        <p:spPr>
          <a:xfrm>
            <a:off x="203200" y="1232906"/>
            <a:ext cx="6411971" cy="3504145"/>
          </a:xfrm>
          <a:prstGeom prst="rect">
            <a:avLst/>
          </a:prstGeom>
          <a:ln>
            <a:solidFill>
              <a:schemeClr val="accent1"/>
            </a:solidFill>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21</a:t>
            </a:fld>
            <a:endParaRPr lang="ja-JP" altLang="en-US" dirty="0"/>
          </a:p>
        </p:txBody>
      </p:sp>
      <p:sp>
        <p:nvSpPr>
          <p:cNvPr id="5" name="タイトル 4"/>
          <p:cNvSpPr>
            <a:spLocks noGrp="1"/>
          </p:cNvSpPr>
          <p:nvPr>
            <p:ph type="title"/>
          </p:nvPr>
        </p:nvSpPr>
        <p:spPr/>
        <p:txBody>
          <a:bodyPr/>
          <a:lstStyle/>
          <a:p>
            <a:r>
              <a:rPr lang="ja-JP" altLang="en-US" dirty="0"/>
              <a:t>アラートについて</a:t>
            </a:r>
          </a:p>
        </p:txBody>
      </p:sp>
      <p:sp>
        <p:nvSpPr>
          <p:cNvPr id="9" name="テキスト ボックス 8"/>
          <p:cNvSpPr txBox="1"/>
          <p:nvPr/>
        </p:nvSpPr>
        <p:spPr>
          <a:xfrm>
            <a:off x="326501" y="4898849"/>
            <a:ext cx="6040962" cy="954107"/>
          </a:xfrm>
          <a:prstGeom prst="rect">
            <a:avLst/>
          </a:prstGeom>
          <a:noFill/>
        </p:spPr>
        <p:txBody>
          <a:bodyPr wrap="square" rtlCol="0">
            <a:spAutoFit/>
          </a:bodyPr>
          <a:lstStyle/>
          <a:p>
            <a:r>
              <a:rPr kumimoji="1" lang="ja-JP" altLang="en-US" sz="1400" dirty="0">
                <a:latin typeface="+mn-ea"/>
              </a:rPr>
              <a:t>アラート一覧が表示されるので、アラート種別を確認し、前ページの「アラートの種類」ごとに対応をしてください。</a:t>
            </a:r>
            <a:endParaRPr kumimoji="1" lang="en-US" altLang="ja-JP" sz="1400" dirty="0">
              <a:latin typeface="+mn-ea"/>
            </a:endParaRPr>
          </a:p>
          <a:p>
            <a:r>
              <a:rPr kumimoji="1" lang="ja-JP" altLang="en-US" sz="1400" dirty="0">
                <a:latin typeface="+mn-ea"/>
              </a:rPr>
              <a:t>尚、アラート一覧画面からのアラート表示の削除も行えるようになっています。</a:t>
            </a:r>
          </a:p>
        </p:txBody>
      </p:sp>
      <p:sp>
        <p:nvSpPr>
          <p:cNvPr id="10" name="正方形/長方形 9"/>
          <p:cNvSpPr/>
          <p:nvPr/>
        </p:nvSpPr>
        <p:spPr>
          <a:xfrm>
            <a:off x="1809557" y="1942247"/>
            <a:ext cx="470655" cy="2794804"/>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pic>
        <p:nvPicPr>
          <p:cNvPr id="4" name="図 3"/>
          <p:cNvPicPr>
            <a:picLocks noChangeAspect="1"/>
          </p:cNvPicPr>
          <p:nvPr/>
        </p:nvPicPr>
        <p:blipFill>
          <a:blip r:embed="rId4"/>
          <a:stretch>
            <a:fillRect/>
          </a:stretch>
        </p:blipFill>
        <p:spPr>
          <a:xfrm>
            <a:off x="314162" y="6014755"/>
            <a:ext cx="6190046" cy="2583779"/>
          </a:xfrm>
          <a:prstGeom prst="rect">
            <a:avLst/>
          </a:prstGeom>
          <a:ln>
            <a:solidFill>
              <a:schemeClr val="accent1"/>
            </a:solidFill>
          </a:ln>
        </p:spPr>
      </p:pic>
      <p:sp>
        <p:nvSpPr>
          <p:cNvPr id="11" name="正方形/長方形 10"/>
          <p:cNvSpPr/>
          <p:nvPr/>
        </p:nvSpPr>
        <p:spPr>
          <a:xfrm>
            <a:off x="4984652" y="7187878"/>
            <a:ext cx="1485596" cy="982828"/>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Tree>
    <p:extLst>
      <p:ext uri="{BB962C8B-B14F-4D97-AF65-F5344CB8AC3E}">
        <p14:creationId xmlns:p14="http://schemas.microsoft.com/office/powerpoint/2010/main" val="29851708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22</a:t>
            </a:fld>
            <a:endParaRPr lang="ja-JP" altLang="en-US" dirty="0"/>
          </a:p>
        </p:txBody>
      </p:sp>
      <p:sp>
        <p:nvSpPr>
          <p:cNvPr id="5" name="タイトル 4"/>
          <p:cNvSpPr>
            <a:spLocks noGrp="1"/>
          </p:cNvSpPr>
          <p:nvPr>
            <p:ph type="title"/>
          </p:nvPr>
        </p:nvSpPr>
        <p:spPr/>
        <p:txBody>
          <a:bodyPr/>
          <a:lstStyle/>
          <a:p>
            <a:r>
              <a:rPr lang="ja-JP" altLang="en-US" dirty="0"/>
              <a:t>アラートについて</a:t>
            </a:r>
          </a:p>
        </p:txBody>
      </p:sp>
      <p:sp>
        <p:nvSpPr>
          <p:cNvPr id="9" name="テキスト ボックス 8"/>
          <p:cNvSpPr txBox="1"/>
          <p:nvPr/>
        </p:nvSpPr>
        <p:spPr>
          <a:xfrm>
            <a:off x="345469" y="893896"/>
            <a:ext cx="5917659" cy="738664"/>
          </a:xfrm>
          <a:prstGeom prst="rect">
            <a:avLst/>
          </a:prstGeom>
          <a:noFill/>
        </p:spPr>
        <p:txBody>
          <a:bodyPr wrap="square" rtlCol="0">
            <a:spAutoFit/>
          </a:bodyPr>
          <a:lstStyle/>
          <a:p>
            <a:r>
              <a:rPr kumimoji="1" lang="ja-JP" altLang="en-US" sz="1400" dirty="0">
                <a:latin typeface="+mn-ea"/>
              </a:rPr>
              <a:t>ただし、アラート一覧からの「削除」は表示の削除であってアラートの解除とは異なります。そのためアラートの種類によってはその後の「締め」「確定」は行われない状態のままとなります。</a:t>
            </a:r>
          </a:p>
        </p:txBody>
      </p:sp>
      <p:sp>
        <p:nvSpPr>
          <p:cNvPr id="14" name="正方形/長方形 13"/>
          <p:cNvSpPr/>
          <p:nvPr/>
        </p:nvSpPr>
        <p:spPr>
          <a:xfrm>
            <a:off x="345469" y="6736466"/>
            <a:ext cx="6288671" cy="1920702"/>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en-US" altLang="ja-JP" sz="1400" dirty="0">
              <a:solidFill>
                <a:schemeClr val="accent1">
                  <a:lumMod val="75000"/>
                </a:schemeClr>
              </a:solidFill>
              <a:latin typeface="+mn-ea"/>
            </a:endParaRPr>
          </a:p>
          <a:p>
            <a:endParaRPr kumimoji="1" lang="en-US" altLang="ja-JP" sz="1400" dirty="0">
              <a:solidFill>
                <a:schemeClr val="accent1">
                  <a:lumMod val="75000"/>
                </a:schemeClr>
              </a:solidFill>
              <a:latin typeface="+mn-ea"/>
            </a:endParaRPr>
          </a:p>
          <a:p>
            <a:r>
              <a:rPr kumimoji="1" lang="en-US" altLang="ja-JP" sz="1400" dirty="0">
                <a:solidFill>
                  <a:schemeClr val="accent1">
                    <a:lumMod val="75000"/>
                  </a:schemeClr>
                </a:solidFill>
                <a:latin typeface="+mn-ea"/>
              </a:rPr>
              <a:t>【</a:t>
            </a:r>
            <a:r>
              <a:rPr kumimoji="1" lang="ja-JP" altLang="en-US" sz="1400" dirty="0">
                <a:solidFill>
                  <a:schemeClr val="accent1">
                    <a:lumMod val="75000"/>
                  </a:schemeClr>
                </a:solidFill>
                <a:latin typeface="+mn-ea"/>
              </a:rPr>
              <a:t>ポイント</a:t>
            </a:r>
            <a:r>
              <a:rPr kumimoji="1" lang="en-US" altLang="ja-JP" sz="1400" dirty="0">
                <a:solidFill>
                  <a:schemeClr val="accent1">
                    <a:lumMod val="75000"/>
                  </a:schemeClr>
                </a:solidFill>
                <a:latin typeface="+mn-ea"/>
              </a:rPr>
              <a:t>】</a:t>
            </a:r>
          </a:p>
          <a:p>
            <a:r>
              <a:rPr kumimoji="1" lang="ja-JP" altLang="en-US" sz="1200" dirty="0">
                <a:solidFill>
                  <a:schemeClr val="accent1">
                    <a:lumMod val="75000"/>
                  </a:schemeClr>
                </a:solidFill>
                <a:latin typeface="+mn-ea"/>
              </a:rPr>
              <a:t>・アラート一覧画面からアラート表示の「削除」であってアラートの「解除」ではありません。</a:t>
            </a:r>
            <a:endParaRPr kumimoji="1" lang="en-US" altLang="ja-JP" sz="1200" dirty="0">
              <a:solidFill>
                <a:schemeClr val="accent1">
                  <a:lumMod val="75000"/>
                </a:schemeClr>
              </a:solidFill>
              <a:latin typeface="+mn-ea"/>
            </a:endParaRPr>
          </a:p>
          <a:p>
            <a:r>
              <a:rPr kumimoji="1" lang="ja-JP" altLang="en-US" sz="1200" dirty="0">
                <a:solidFill>
                  <a:schemeClr val="accent1">
                    <a:lumMod val="75000"/>
                  </a:schemeClr>
                </a:solidFill>
                <a:latin typeface="+mn-ea"/>
              </a:rPr>
              <a:t>・アラートの解除は</a:t>
            </a:r>
            <a:r>
              <a:rPr kumimoji="1" lang="ja-JP" altLang="en-US" sz="1200" b="1" dirty="0">
                <a:solidFill>
                  <a:schemeClr val="accent1">
                    <a:lumMod val="75000"/>
                  </a:schemeClr>
                </a:solidFill>
                <a:latin typeface="+mn-ea"/>
              </a:rPr>
              <a:t>「実績を事実通りに修正」</a:t>
            </a:r>
            <a:r>
              <a:rPr kumimoji="1" lang="ja-JP" altLang="en-US" sz="1200" dirty="0">
                <a:solidFill>
                  <a:schemeClr val="accent1">
                    <a:lumMod val="75000"/>
                  </a:schemeClr>
                </a:solidFill>
                <a:latin typeface="+mn-ea"/>
              </a:rPr>
              <a:t>し、その上で残ったアラートを</a:t>
            </a:r>
            <a:r>
              <a:rPr kumimoji="1" lang="ja-JP" altLang="en-US" sz="1200" b="1" dirty="0">
                <a:solidFill>
                  <a:schemeClr val="accent1">
                    <a:lumMod val="75000"/>
                  </a:schemeClr>
                </a:solidFill>
                <a:latin typeface="+mn-ea"/>
              </a:rPr>
              <a:t>「締め」</a:t>
            </a:r>
            <a:r>
              <a:rPr kumimoji="1" lang="ja-JP" altLang="en-US" sz="1200" dirty="0">
                <a:solidFill>
                  <a:schemeClr val="accent1">
                    <a:lumMod val="75000"/>
                  </a:schemeClr>
                </a:solidFill>
                <a:latin typeface="+mn-ea"/>
              </a:rPr>
              <a:t>により解除されます。</a:t>
            </a:r>
            <a:endParaRPr kumimoji="1" lang="en-US" altLang="ja-JP" sz="1200" dirty="0">
              <a:solidFill>
                <a:schemeClr val="accent1">
                  <a:lumMod val="75000"/>
                </a:schemeClr>
              </a:solidFill>
              <a:latin typeface="+mn-ea"/>
            </a:endParaRPr>
          </a:p>
          <a:p>
            <a:r>
              <a:rPr kumimoji="1" lang="ja-JP" altLang="en-US" sz="1200" dirty="0">
                <a:solidFill>
                  <a:schemeClr val="accent1">
                    <a:lumMod val="75000"/>
                  </a:schemeClr>
                </a:solidFill>
                <a:latin typeface="+mn-ea"/>
              </a:rPr>
              <a:t>・アラートは従業員にも表示されているため、</a:t>
            </a:r>
            <a:r>
              <a:rPr kumimoji="1" lang="ja-JP" altLang="en-US" sz="1200" b="1" dirty="0">
                <a:solidFill>
                  <a:schemeClr val="accent1">
                    <a:lumMod val="75000"/>
                  </a:schemeClr>
                </a:solidFill>
                <a:latin typeface="+mn-ea"/>
              </a:rPr>
              <a:t>アラートに関する申請がすでに提出されている可能性があります。</a:t>
            </a:r>
            <a:r>
              <a:rPr kumimoji="1" lang="ja-JP" altLang="en-US" sz="1200" dirty="0">
                <a:solidFill>
                  <a:schemeClr val="accent1">
                    <a:lumMod val="75000"/>
                  </a:schemeClr>
                </a:solidFill>
                <a:latin typeface="+mn-ea"/>
              </a:rPr>
              <a:t>まずは申請承認をすべて行なった後にアラートをチェックしてください。</a:t>
            </a:r>
            <a:endParaRPr kumimoji="1" lang="en-US" altLang="ja-JP" sz="1200" dirty="0">
              <a:solidFill>
                <a:schemeClr val="accent1">
                  <a:lumMod val="75000"/>
                </a:schemeClr>
              </a:solidFill>
              <a:latin typeface="+mn-ea"/>
            </a:endParaRPr>
          </a:p>
          <a:p>
            <a:endParaRPr kumimoji="1" lang="en-US" altLang="ja-JP" sz="1400" dirty="0">
              <a:solidFill>
                <a:schemeClr val="accent1">
                  <a:lumMod val="75000"/>
                </a:schemeClr>
              </a:solidFill>
              <a:latin typeface="+mn-ea"/>
            </a:endParaRPr>
          </a:p>
          <a:p>
            <a:endParaRPr kumimoji="1" lang="en-US" altLang="ja-JP" sz="1400" dirty="0">
              <a:solidFill>
                <a:schemeClr val="accent1">
                  <a:lumMod val="75000"/>
                </a:schemeClr>
              </a:solidFill>
              <a:latin typeface="+mn-ea"/>
            </a:endParaRPr>
          </a:p>
        </p:txBody>
      </p:sp>
      <p:pic>
        <p:nvPicPr>
          <p:cNvPr id="6" name="図 5"/>
          <p:cNvPicPr>
            <a:picLocks noChangeAspect="1"/>
          </p:cNvPicPr>
          <p:nvPr/>
        </p:nvPicPr>
        <p:blipFill>
          <a:blip r:embed="rId3"/>
          <a:stretch>
            <a:fillRect/>
          </a:stretch>
        </p:blipFill>
        <p:spPr>
          <a:xfrm>
            <a:off x="326501" y="1764551"/>
            <a:ext cx="6224770" cy="2667759"/>
          </a:xfrm>
          <a:prstGeom prst="rect">
            <a:avLst/>
          </a:prstGeom>
        </p:spPr>
      </p:pic>
      <p:sp>
        <p:nvSpPr>
          <p:cNvPr id="11" name="下矢印 10"/>
          <p:cNvSpPr/>
          <p:nvPr/>
        </p:nvSpPr>
        <p:spPr>
          <a:xfrm>
            <a:off x="3093929" y="4153115"/>
            <a:ext cx="366901" cy="654602"/>
          </a:xfrm>
          <a:prstGeom prst="down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2" name="図 11"/>
          <p:cNvPicPr>
            <a:picLocks noChangeAspect="1"/>
          </p:cNvPicPr>
          <p:nvPr/>
        </p:nvPicPr>
        <p:blipFill rotWithShape="1">
          <a:blip r:embed="rId4"/>
          <a:srcRect t="1799" r="491"/>
          <a:stretch/>
        </p:blipFill>
        <p:spPr>
          <a:xfrm>
            <a:off x="345469" y="4807717"/>
            <a:ext cx="6156220" cy="1710292"/>
          </a:xfrm>
          <a:prstGeom prst="rect">
            <a:avLst/>
          </a:prstGeom>
          <a:ln>
            <a:solidFill>
              <a:schemeClr val="tx1"/>
            </a:solidFill>
          </a:ln>
        </p:spPr>
      </p:pic>
    </p:spTree>
    <p:extLst>
      <p:ext uri="{BB962C8B-B14F-4D97-AF65-F5344CB8AC3E}">
        <p14:creationId xmlns:p14="http://schemas.microsoft.com/office/powerpoint/2010/main" val="41294338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5271322" y="8624523"/>
            <a:ext cx="1543050" cy="486833"/>
          </a:xfrm>
        </p:spPr>
        <p:txBody>
          <a:bodyPr/>
          <a:lstStyle/>
          <a:p>
            <a:fld id="{94E8D513-F815-49AF-AE30-01E47A21E05B}" type="slidenum">
              <a:rPr lang="ja-JP" altLang="en-US" smtClean="0"/>
              <a:pPr/>
              <a:t>23</a:t>
            </a:fld>
            <a:endParaRPr lang="ja-JP" altLang="en-US" dirty="0"/>
          </a:p>
        </p:txBody>
      </p:sp>
      <p:sp>
        <p:nvSpPr>
          <p:cNvPr id="5" name="タイトル 4"/>
          <p:cNvSpPr>
            <a:spLocks noGrp="1"/>
          </p:cNvSpPr>
          <p:nvPr>
            <p:ph type="title"/>
          </p:nvPr>
        </p:nvSpPr>
        <p:spPr/>
        <p:txBody>
          <a:bodyPr/>
          <a:lstStyle/>
          <a:p>
            <a:r>
              <a:rPr lang="ja-JP" altLang="en-US" dirty="0"/>
              <a:t>アラートについて</a:t>
            </a:r>
          </a:p>
        </p:txBody>
      </p:sp>
      <p:sp>
        <p:nvSpPr>
          <p:cNvPr id="12" name="テキスト ボックス 11"/>
          <p:cNvSpPr txBox="1"/>
          <p:nvPr/>
        </p:nvSpPr>
        <p:spPr>
          <a:xfrm>
            <a:off x="343569" y="924437"/>
            <a:ext cx="5955030" cy="338554"/>
          </a:xfrm>
          <a:prstGeom prst="rect">
            <a:avLst/>
          </a:prstGeom>
          <a:noFill/>
        </p:spPr>
        <p:txBody>
          <a:bodyPr wrap="square" rtlCol="0">
            <a:spAutoFit/>
          </a:bodyPr>
          <a:lstStyle/>
          <a:p>
            <a:pPr marL="342900" indent="-342900"/>
            <a:r>
              <a:rPr kumimoji="1" lang="ja-JP" altLang="en-US" sz="1600" dirty="0"/>
              <a:t>■「締め」によるアラートの解除</a:t>
            </a:r>
            <a:endParaRPr kumimoji="1" lang="en-US" altLang="ja-JP" sz="1600" dirty="0"/>
          </a:p>
        </p:txBody>
      </p:sp>
      <p:sp>
        <p:nvSpPr>
          <p:cNvPr id="13" name="テキスト ボックス 12"/>
          <p:cNvSpPr txBox="1"/>
          <p:nvPr/>
        </p:nvSpPr>
        <p:spPr>
          <a:xfrm>
            <a:off x="402337" y="1483551"/>
            <a:ext cx="5618603" cy="523220"/>
          </a:xfrm>
          <a:prstGeom prst="rect">
            <a:avLst/>
          </a:prstGeom>
          <a:noFill/>
        </p:spPr>
        <p:txBody>
          <a:bodyPr wrap="square" rtlCol="0">
            <a:spAutoFit/>
          </a:bodyPr>
          <a:lstStyle/>
          <a:p>
            <a:r>
              <a:rPr kumimoji="1" lang="ja-JP" altLang="en-US" sz="1400" dirty="0"/>
              <a:t>遅刻、早退などのアラートは事実の確認として、該当の実績を「締め」を行なうことにより解除されます。</a:t>
            </a:r>
            <a:endParaRPr kumimoji="1" lang="en-US" altLang="ja-JP" sz="1400" dirty="0"/>
          </a:p>
        </p:txBody>
      </p:sp>
      <p:sp>
        <p:nvSpPr>
          <p:cNvPr id="16" name="テキスト ボックス 15"/>
          <p:cNvSpPr txBox="1"/>
          <p:nvPr/>
        </p:nvSpPr>
        <p:spPr>
          <a:xfrm>
            <a:off x="402337" y="6973666"/>
            <a:ext cx="6011785" cy="1384995"/>
          </a:xfrm>
          <a:prstGeom prst="rect">
            <a:avLst/>
          </a:prstGeom>
          <a:noFill/>
        </p:spPr>
        <p:txBody>
          <a:bodyPr wrap="square" rtlCol="0">
            <a:spAutoFit/>
          </a:bodyPr>
          <a:lstStyle/>
          <a:p>
            <a:r>
              <a:rPr kumimoji="1" lang="ja-JP" altLang="en-US" sz="1400" dirty="0"/>
              <a:t>上記では、</a:t>
            </a:r>
            <a:r>
              <a:rPr kumimoji="1" lang="en-US" altLang="ja-JP" sz="1400" dirty="0"/>
              <a:t>9</a:t>
            </a:r>
            <a:r>
              <a:rPr kumimoji="1" lang="ja-JP" altLang="en-US" sz="1400" dirty="0"/>
              <a:t>：</a:t>
            </a:r>
            <a:r>
              <a:rPr kumimoji="1" lang="en-US" altLang="ja-JP" sz="1400" dirty="0"/>
              <a:t>00</a:t>
            </a:r>
            <a:r>
              <a:rPr kumimoji="1" lang="ja-JP" altLang="en-US" sz="1400" dirty="0"/>
              <a:t>～</a:t>
            </a:r>
            <a:r>
              <a:rPr kumimoji="1" lang="en-US" altLang="ja-JP" sz="1400" dirty="0"/>
              <a:t>18</a:t>
            </a:r>
            <a:r>
              <a:rPr kumimoji="1" lang="ja-JP" altLang="en-US" sz="1400" dirty="0"/>
              <a:t>：</a:t>
            </a:r>
            <a:r>
              <a:rPr kumimoji="1" lang="en-US" altLang="ja-JP" sz="1400" dirty="0"/>
              <a:t>00</a:t>
            </a:r>
            <a:r>
              <a:rPr kumimoji="1" lang="ja-JP" altLang="en-US" sz="1400" dirty="0"/>
              <a:t>で勤務する予定でしたが、当日</a:t>
            </a:r>
            <a:r>
              <a:rPr kumimoji="1" lang="en-US" altLang="ja-JP" sz="1400" dirty="0"/>
              <a:t>9</a:t>
            </a:r>
            <a:r>
              <a:rPr kumimoji="1" lang="ja-JP" altLang="en-US" sz="1400" dirty="0"/>
              <a:t>：</a:t>
            </a:r>
            <a:r>
              <a:rPr kumimoji="1" lang="en-US" altLang="ja-JP" sz="1400" dirty="0"/>
              <a:t>04</a:t>
            </a:r>
            <a:r>
              <a:rPr kumimoji="1" lang="ja-JP" altLang="en-US" sz="1400" dirty="0"/>
              <a:t>に出勤したことを従業員から確認をしています。</a:t>
            </a:r>
            <a:endParaRPr kumimoji="1" lang="en-US" altLang="ja-JP" sz="1400" dirty="0"/>
          </a:p>
          <a:p>
            <a:r>
              <a:rPr kumimoji="1" lang="ja-JP" altLang="en-US" sz="1400" dirty="0"/>
              <a:t>この場合、「締め」を行なうことにより、 「遅刻」という事実は残したまま、アラートのみ解除を行なうことが可能となります。</a:t>
            </a:r>
            <a:endParaRPr kumimoji="1" lang="en-US" altLang="ja-JP" sz="1400" dirty="0"/>
          </a:p>
          <a:p>
            <a:endParaRPr kumimoji="1" lang="en-US" altLang="ja-JP" sz="1400" dirty="0"/>
          </a:p>
          <a:p>
            <a:r>
              <a:rPr kumimoji="1" lang="ja-JP" altLang="en-US" sz="1400" dirty="0"/>
              <a:t>「締め」作業については、「実績の締め作業」を確認してください。</a:t>
            </a:r>
            <a:endParaRPr kumimoji="1" lang="en-US" altLang="ja-JP" sz="1400" dirty="0"/>
          </a:p>
        </p:txBody>
      </p:sp>
      <p:cxnSp>
        <p:nvCxnSpPr>
          <p:cNvPr id="19" name="直線コネクタ 18"/>
          <p:cNvCxnSpPr/>
          <p:nvPr/>
        </p:nvCxnSpPr>
        <p:spPr>
          <a:xfrm>
            <a:off x="260101" y="1318112"/>
            <a:ext cx="6240780" cy="2226"/>
          </a:xfrm>
          <a:prstGeom prst="line">
            <a:avLst/>
          </a:prstGeom>
        </p:spPr>
        <p:style>
          <a:lnRef idx="1">
            <a:schemeClr val="accent1"/>
          </a:lnRef>
          <a:fillRef idx="0">
            <a:schemeClr val="accent1"/>
          </a:fillRef>
          <a:effectRef idx="0">
            <a:schemeClr val="accent1"/>
          </a:effectRef>
          <a:fontRef idx="minor">
            <a:schemeClr val="tx1"/>
          </a:fontRef>
        </p:style>
      </p:cxnSp>
      <p:pic>
        <p:nvPicPr>
          <p:cNvPr id="6" name="図 5"/>
          <p:cNvPicPr>
            <a:picLocks noChangeAspect="1"/>
          </p:cNvPicPr>
          <p:nvPr/>
        </p:nvPicPr>
        <p:blipFill>
          <a:blip r:embed="rId3"/>
          <a:stretch>
            <a:fillRect/>
          </a:stretch>
        </p:blipFill>
        <p:spPr>
          <a:xfrm>
            <a:off x="838139" y="3100195"/>
            <a:ext cx="4965890" cy="3740540"/>
          </a:xfrm>
          <a:prstGeom prst="rect">
            <a:avLst/>
          </a:prstGeom>
          <a:ln>
            <a:solidFill>
              <a:schemeClr val="accent1"/>
            </a:solidFill>
          </a:ln>
        </p:spPr>
      </p:pic>
      <p:pic>
        <p:nvPicPr>
          <p:cNvPr id="7" name="図 6"/>
          <p:cNvPicPr>
            <a:picLocks noChangeAspect="1"/>
          </p:cNvPicPr>
          <p:nvPr/>
        </p:nvPicPr>
        <p:blipFill rotWithShape="1">
          <a:blip r:embed="rId4"/>
          <a:srcRect r="43901"/>
          <a:stretch/>
        </p:blipFill>
        <p:spPr>
          <a:xfrm>
            <a:off x="469077" y="2215345"/>
            <a:ext cx="5551863" cy="676275"/>
          </a:xfrm>
          <a:prstGeom prst="rect">
            <a:avLst/>
          </a:prstGeom>
          <a:ln>
            <a:solidFill>
              <a:schemeClr val="accent1"/>
            </a:solidFill>
          </a:ln>
        </p:spPr>
      </p:pic>
      <p:sp>
        <p:nvSpPr>
          <p:cNvPr id="14" name="正方形/長方形 13"/>
          <p:cNvSpPr/>
          <p:nvPr/>
        </p:nvSpPr>
        <p:spPr>
          <a:xfrm>
            <a:off x="2970010" y="2189896"/>
            <a:ext cx="664442" cy="701724"/>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Tree>
    <p:extLst>
      <p:ext uri="{BB962C8B-B14F-4D97-AF65-F5344CB8AC3E}">
        <p14:creationId xmlns:p14="http://schemas.microsoft.com/office/powerpoint/2010/main" val="16741687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5219980" y="8657168"/>
            <a:ext cx="1543050" cy="486833"/>
          </a:xfrm>
        </p:spPr>
        <p:txBody>
          <a:bodyPr/>
          <a:lstStyle/>
          <a:p>
            <a:fld id="{94E8D513-F815-49AF-AE30-01E47A21E05B}" type="slidenum">
              <a:rPr lang="ja-JP" altLang="en-US" smtClean="0"/>
              <a:pPr/>
              <a:t>24</a:t>
            </a:fld>
            <a:endParaRPr lang="ja-JP" altLang="en-US" dirty="0"/>
          </a:p>
        </p:txBody>
      </p:sp>
      <p:sp>
        <p:nvSpPr>
          <p:cNvPr id="5" name="タイトル 4"/>
          <p:cNvSpPr>
            <a:spLocks noGrp="1"/>
          </p:cNvSpPr>
          <p:nvPr>
            <p:ph type="title"/>
          </p:nvPr>
        </p:nvSpPr>
        <p:spPr/>
        <p:txBody>
          <a:bodyPr/>
          <a:lstStyle/>
          <a:p>
            <a:r>
              <a:rPr lang="ja-JP" altLang="en-US" dirty="0"/>
              <a:t>確認修正画面について</a:t>
            </a:r>
          </a:p>
        </p:txBody>
      </p:sp>
      <p:sp>
        <p:nvSpPr>
          <p:cNvPr id="8" name="テキスト ボックス 7">
            <a:extLst>
              <a:ext uri="{FF2B5EF4-FFF2-40B4-BE49-F238E27FC236}">
                <a16:creationId xmlns:a16="http://schemas.microsoft.com/office/drawing/2014/main" id="{211C9E46-1B7C-47E3-BB0F-7584820ABE4A}"/>
              </a:ext>
            </a:extLst>
          </p:cNvPr>
          <p:cNvSpPr txBox="1"/>
          <p:nvPr/>
        </p:nvSpPr>
        <p:spPr>
          <a:xfrm>
            <a:off x="355332" y="989759"/>
            <a:ext cx="6222629" cy="523220"/>
          </a:xfrm>
          <a:prstGeom prst="rect">
            <a:avLst/>
          </a:prstGeom>
          <a:noFill/>
        </p:spPr>
        <p:txBody>
          <a:bodyPr wrap="square" rtlCol="0">
            <a:spAutoFit/>
          </a:bodyPr>
          <a:lstStyle/>
          <a:p>
            <a:r>
              <a:rPr kumimoji="1" lang="ja-JP" altLang="en-US" sz="1400" dirty="0">
                <a:latin typeface="+mn-ea"/>
              </a:rPr>
              <a:t>確認修正のメニューは管理する従業員の実績が確認できます。</a:t>
            </a:r>
            <a:endParaRPr kumimoji="1" lang="en-US" altLang="ja-JP" sz="1400" dirty="0">
              <a:latin typeface="+mn-ea"/>
            </a:endParaRPr>
          </a:p>
          <a:p>
            <a:r>
              <a:rPr kumimoji="1" lang="ja-JP" altLang="en-US" sz="1400" dirty="0">
                <a:latin typeface="+mn-ea"/>
              </a:rPr>
              <a:t>また、「月次提出の確認」「締め」などが行なえます。</a:t>
            </a:r>
            <a:endParaRPr kumimoji="1" lang="en-US" altLang="ja-JP" sz="1400" dirty="0">
              <a:latin typeface="+mn-ea"/>
            </a:endParaRPr>
          </a:p>
        </p:txBody>
      </p:sp>
      <p:pic>
        <p:nvPicPr>
          <p:cNvPr id="9" name="図 8">
            <a:extLst>
              <a:ext uri="{FF2B5EF4-FFF2-40B4-BE49-F238E27FC236}">
                <a16:creationId xmlns:a16="http://schemas.microsoft.com/office/drawing/2014/main" id="{A54DB0AC-C0E7-4BE9-B4B4-7F046B6C9012}"/>
              </a:ext>
            </a:extLst>
          </p:cNvPr>
          <p:cNvPicPr>
            <a:picLocks noChangeAspect="1"/>
          </p:cNvPicPr>
          <p:nvPr/>
        </p:nvPicPr>
        <p:blipFill>
          <a:blip r:embed="rId3"/>
          <a:stretch>
            <a:fillRect/>
          </a:stretch>
        </p:blipFill>
        <p:spPr>
          <a:xfrm>
            <a:off x="342031" y="1668643"/>
            <a:ext cx="6222629" cy="3287903"/>
          </a:xfrm>
          <a:prstGeom prst="rect">
            <a:avLst/>
          </a:prstGeom>
          <a:ln>
            <a:solidFill>
              <a:schemeClr val="accent1"/>
            </a:solidFill>
          </a:ln>
        </p:spPr>
      </p:pic>
      <p:pic>
        <p:nvPicPr>
          <p:cNvPr id="23" name="図 22">
            <a:extLst>
              <a:ext uri="{FF2B5EF4-FFF2-40B4-BE49-F238E27FC236}">
                <a16:creationId xmlns:a16="http://schemas.microsoft.com/office/drawing/2014/main" id="{BCCC7BCF-44EE-4355-92F3-2A32A9710A46}"/>
              </a:ext>
            </a:extLst>
          </p:cNvPr>
          <p:cNvPicPr>
            <a:picLocks noChangeAspect="1"/>
          </p:cNvPicPr>
          <p:nvPr/>
        </p:nvPicPr>
        <p:blipFill>
          <a:blip r:embed="rId4"/>
          <a:stretch>
            <a:fillRect/>
          </a:stretch>
        </p:blipFill>
        <p:spPr>
          <a:xfrm>
            <a:off x="308804" y="5205355"/>
            <a:ext cx="1576283" cy="3180841"/>
          </a:xfrm>
          <a:prstGeom prst="rect">
            <a:avLst/>
          </a:prstGeom>
        </p:spPr>
      </p:pic>
      <p:sp>
        <p:nvSpPr>
          <p:cNvPr id="24" name="正方形/長方形 23">
            <a:extLst>
              <a:ext uri="{FF2B5EF4-FFF2-40B4-BE49-F238E27FC236}">
                <a16:creationId xmlns:a16="http://schemas.microsoft.com/office/drawing/2014/main" id="{DC3C6207-B887-4CB9-9B4B-95C8D0A87D28}"/>
              </a:ext>
            </a:extLst>
          </p:cNvPr>
          <p:cNvSpPr/>
          <p:nvPr/>
        </p:nvSpPr>
        <p:spPr>
          <a:xfrm>
            <a:off x="302071" y="6787186"/>
            <a:ext cx="405217" cy="394518"/>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5" name="正方形/長方形 24">
            <a:extLst>
              <a:ext uri="{FF2B5EF4-FFF2-40B4-BE49-F238E27FC236}">
                <a16:creationId xmlns:a16="http://schemas.microsoft.com/office/drawing/2014/main" id="{8A732716-67EC-43EA-9D4C-CDD281ACBED1}"/>
              </a:ext>
            </a:extLst>
          </p:cNvPr>
          <p:cNvSpPr/>
          <p:nvPr/>
        </p:nvSpPr>
        <p:spPr>
          <a:xfrm>
            <a:off x="707288" y="6863509"/>
            <a:ext cx="1177799" cy="1254721"/>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6" name="テキスト ボックス 25">
            <a:extLst>
              <a:ext uri="{FF2B5EF4-FFF2-40B4-BE49-F238E27FC236}">
                <a16:creationId xmlns:a16="http://schemas.microsoft.com/office/drawing/2014/main" id="{573FA7B5-BB9A-48B1-A5C2-4519A3948D7B}"/>
              </a:ext>
            </a:extLst>
          </p:cNvPr>
          <p:cNvSpPr txBox="1"/>
          <p:nvPr/>
        </p:nvSpPr>
        <p:spPr>
          <a:xfrm>
            <a:off x="2025023" y="5303373"/>
            <a:ext cx="4552938" cy="738664"/>
          </a:xfrm>
          <a:prstGeom prst="rect">
            <a:avLst/>
          </a:prstGeom>
          <a:noFill/>
        </p:spPr>
        <p:txBody>
          <a:bodyPr wrap="square" rtlCol="0">
            <a:spAutoFit/>
          </a:bodyPr>
          <a:lstStyle/>
          <a:p>
            <a:r>
              <a:rPr kumimoji="1" lang="en-US" altLang="ja-JP" sz="1400" dirty="0">
                <a:latin typeface="+mn-ea"/>
              </a:rPr>
              <a:t>【</a:t>
            </a:r>
            <a:r>
              <a:rPr kumimoji="1" lang="ja-JP" altLang="en-US" sz="1400" dirty="0">
                <a:latin typeface="+mn-ea"/>
              </a:rPr>
              <a:t>出勤簿</a:t>
            </a:r>
            <a:r>
              <a:rPr kumimoji="1" lang="en-US" altLang="ja-JP" sz="1400" dirty="0">
                <a:latin typeface="+mn-ea"/>
              </a:rPr>
              <a:t>】</a:t>
            </a:r>
          </a:p>
          <a:p>
            <a:r>
              <a:rPr kumimoji="1" lang="ja-JP" altLang="en-US" sz="1400" dirty="0">
                <a:latin typeface="+mn-ea"/>
              </a:rPr>
              <a:t>従業員ごと</a:t>
            </a:r>
            <a:r>
              <a:rPr kumimoji="1" lang="ja-JP" altLang="en-US" sz="1400">
                <a:latin typeface="+mn-ea"/>
              </a:rPr>
              <a:t>の出勤簿の確認</a:t>
            </a:r>
            <a:r>
              <a:rPr kumimoji="1" lang="ja-JP" altLang="en-US" sz="1400" dirty="0">
                <a:latin typeface="+mn-ea"/>
              </a:rPr>
              <a:t>が行えます。</a:t>
            </a:r>
            <a:endParaRPr kumimoji="1" lang="en-US" altLang="ja-JP" sz="1400" dirty="0">
              <a:latin typeface="+mn-ea"/>
            </a:endParaRPr>
          </a:p>
          <a:p>
            <a:r>
              <a:rPr kumimoji="1" lang="ja-JP" altLang="en-US" sz="1400" dirty="0">
                <a:latin typeface="+mn-ea"/>
              </a:rPr>
              <a:t>「月次提出の確認」「締め」も行なえます。</a:t>
            </a:r>
            <a:endParaRPr kumimoji="1" lang="en-US" altLang="ja-JP" sz="1400" dirty="0">
              <a:latin typeface="+mn-ea"/>
            </a:endParaRPr>
          </a:p>
        </p:txBody>
      </p:sp>
      <p:sp>
        <p:nvSpPr>
          <p:cNvPr id="27" name="正方形/長方形 26">
            <a:extLst>
              <a:ext uri="{FF2B5EF4-FFF2-40B4-BE49-F238E27FC236}">
                <a16:creationId xmlns:a16="http://schemas.microsoft.com/office/drawing/2014/main" id="{C8E353BA-C0FB-48E6-83C7-55C5E701FB15}"/>
              </a:ext>
            </a:extLst>
          </p:cNvPr>
          <p:cNvSpPr/>
          <p:nvPr/>
        </p:nvSpPr>
        <p:spPr>
          <a:xfrm>
            <a:off x="2025023" y="5205355"/>
            <a:ext cx="4530907" cy="933375"/>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31" name="テキスト ボックス 30">
            <a:extLst>
              <a:ext uri="{FF2B5EF4-FFF2-40B4-BE49-F238E27FC236}">
                <a16:creationId xmlns:a16="http://schemas.microsoft.com/office/drawing/2014/main" id="{1110888B-0A7C-43CB-8014-16A9FC82026A}"/>
              </a:ext>
            </a:extLst>
          </p:cNvPr>
          <p:cNvSpPr txBox="1"/>
          <p:nvPr/>
        </p:nvSpPr>
        <p:spPr>
          <a:xfrm>
            <a:off x="2025022" y="6333441"/>
            <a:ext cx="4451697" cy="738664"/>
          </a:xfrm>
          <a:prstGeom prst="rect">
            <a:avLst/>
          </a:prstGeom>
          <a:noFill/>
        </p:spPr>
        <p:txBody>
          <a:bodyPr wrap="square" rtlCol="0">
            <a:spAutoFit/>
          </a:bodyPr>
          <a:lstStyle/>
          <a:p>
            <a:r>
              <a:rPr kumimoji="1" lang="en-US" altLang="ja-JP" sz="1400" dirty="0">
                <a:latin typeface="+mn-ea"/>
              </a:rPr>
              <a:t>【</a:t>
            </a:r>
            <a:r>
              <a:rPr kumimoji="1" lang="ja-JP" altLang="en-US" sz="1400" dirty="0">
                <a:latin typeface="+mn-ea"/>
              </a:rPr>
              <a:t>日次勤務実績一覧</a:t>
            </a:r>
            <a:r>
              <a:rPr kumimoji="1" lang="en-US" altLang="ja-JP" sz="1400" dirty="0">
                <a:latin typeface="+mn-ea"/>
              </a:rPr>
              <a:t>】</a:t>
            </a:r>
          </a:p>
          <a:p>
            <a:r>
              <a:rPr kumimoji="1" lang="ja-JP" altLang="en-US" sz="1400" dirty="0">
                <a:latin typeface="+mn-ea"/>
              </a:rPr>
              <a:t>日ごとに複数従業員の実績確認が行えます。</a:t>
            </a:r>
            <a:endParaRPr kumimoji="1" lang="en-US" altLang="ja-JP" sz="1400" dirty="0">
              <a:latin typeface="+mn-ea"/>
            </a:endParaRPr>
          </a:p>
          <a:p>
            <a:r>
              <a:rPr kumimoji="1" lang="ja-JP" altLang="en-US" sz="1400" dirty="0">
                <a:latin typeface="+mn-ea"/>
              </a:rPr>
              <a:t>「月次提出の確認」「締め」も行なえます。</a:t>
            </a:r>
          </a:p>
        </p:txBody>
      </p:sp>
      <p:sp>
        <p:nvSpPr>
          <p:cNvPr id="32" name="テキスト ボックス 31">
            <a:extLst>
              <a:ext uri="{FF2B5EF4-FFF2-40B4-BE49-F238E27FC236}">
                <a16:creationId xmlns:a16="http://schemas.microsoft.com/office/drawing/2014/main" id="{5B58B560-25F5-4086-ACC7-5404C118CC20}"/>
              </a:ext>
            </a:extLst>
          </p:cNvPr>
          <p:cNvSpPr txBox="1"/>
          <p:nvPr/>
        </p:nvSpPr>
        <p:spPr>
          <a:xfrm>
            <a:off x="2025021" y="7379566"/>
            <a:ext cx="4451697" cy="738664"/>
          </a:xfrm>
          <a:prstGeom prst="rect">
            <a:avLst/>
          </a:prstGeom>
          <a:noFill/>
        </p:spPr>
        <p:txBody>
          <a:bodyPr wrap="square" rtlCol="0">
            <a:spAutoFit/>
          </a:bodyPr>
          <a:lstStyle/>
          <a:p>
            <a:r>
              <a:rPr kumimoji="1" lang="en-US" altLang="ja-JP" sz="1400" dirty="0">
                <a:latin typeface="+mn-ea"/>
              </a:rPr>
              <a:t>【</a:t>
            </a:r>
            <a:r>
              <a:rPr kumimoji="1" lang="ja-JP" altLang="en-US" sz="1400" dirty="0">
                <a:latin typeface="+mn-ea"/>
              </a:rPr>
              <a:t>月次勤務実績一覧</a:t>
            </a:r>
            <a:r>
              <a:rPr kumimoji="1" lang="en-US" altLang="ja-JP" sz="1400" dirty="0">
                <a:latin typeface="+mn-ea"/>
              </a:rPr>
              <a:t>】</a:t>
            </a:r>
          </a:p>
          <a:p>
            <a:r>
              <a:rPr kumimoji="1" lang="ja-JP" altLang="en-US" sz="1400" dirty="0">
                <a:latin typeface="+mn-ea"/>
              </a:rPr>
              <a:t>月ごとに複数従業員の実績確認が行えます。</a:t>
            </a:r>
            <a:endParaRPr kumimoji="1" lang="en-US" altLang="ja-JP" sz="1400" dirty="0">
              <a:latin typeface="+mn-ea"/>
            </a:endParaRPr>
          </a:p>
          <a:p>
            <a:r>
              <a:rPr kumimoji="1" lang="ja-JP" altLang="en-US" sz="1400" dirty="0">
                <a:latin typeface="+mn-ea"/>
              </a:rPr>
              <a:t>「月次提出の確認」「締め」も行なえます。</a:t>
            </a:r>
            <a:endParaRPr kumimoji="1" lang="en-US" altLang="ja-JP" sz="1400" dirty="0">
              <a:latin typeface="+mn-ea"/>
            </a:endParaRPr>
          </a:p>
        </p:txBody>
      </p:sp>
      <p:sp>
        <p:nvSpPr>
          <p:cNvPr id="39" name="正方形/長方形 38">
            <a:extLst>
              <a:ext uri="{FF2B5EF4-FFF2-40B4-BE49-F238E27FC236}">
                <a16:creationId xmlns:a16="http://schemas.microsoft.com/office/drawing/2014/main" id="{1A678073-4B42-4F11-B49E-877ACF973E2A}"/>
              </a:ext>
            </a:extLst>
          </p:cNvPr>
          <p:cNvSpPr/>
          <p:nvPr/>
        </p:nvSpPr>
        <p:spPr>
          <a:xfrm>
            <a:off x="2025022" y="6236748"/>
            <a:ext cx="4530907" cy="933375"/>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42" name="正方形/長方形 41">
            <a:extLst>
              <a:ext uri="{FF2B5EF4-FFF2-40B4-BE49-F238E27FC236}">
                <a16:creationId xmlns:a16="http://schemas.microsoft.com/office/drawing/2014/main" id="{B1A8AF44-B839-4CFB-BD32-F4683D3C07AA}"/>
              </a:ext>
            </a:extLst>
          </p:cNvPr>
          <p:cNvSpPr/>
          <p:nvPr/>
        </p:nvSpPr>
        <p:spPr>
          <a:xfrm>
            <a:off x="2025021" y="7295160"/>
            <a:ext cx="4530907" cy="933375"/>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Tree>
    <p:extLst>
      <p:ext uri="{BB962C8B-B14F-4D97-AF65-F5344CB8AC3E}">
        <p14:creationId xmlns:p14="http://schemas.microsoft.com/office/powerpoint/2010/main" val="42674326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25</a:t>
            </a:fld>
            <a:endParaRPr lang="ja-JP" altLang="en-US" dirty="0"/>
          </a:p>
        </p:txBody>
      </p:sp>
      <p:sp>
        <p:nvSpPr>
          <p:cNvPr id="5" name="タイトル 4"/>
          <p:cNvSpPr>
            <a:spLocks noGrp="1"/>
          </p:cNvSpPr>
          <p:nvPr>
            <p:ph type="title"/>
          </p:nvPr>
        </p:nvSpPr>
        <p:spPr/>
        <p:txBody>
          <a:bodyPr/>
          <a:lstStyle/>
          <a:p>
            <a:r>
              <a:rPr lang="ja-JP" altLang="en-US" dirty="0"/>
              <a:t>月次提出の確認</a:t>
            </a:r>
          </a:p>
        </p:txBody>
      </p:sp>
      <p:sp>
        <p:nvSpPr>
          <p:cNvPr id="16" name="テキスト ボックス 15">
            <a:extLst>
              <a:ext uri="{FF2B5EF4-FFF2-40B4-BE49-F238E27FC236}">
                <a16:creationId xmlns:a16="http://schemas.microsoft.com/office/drawing/2014/main" id="{C49E15B4-6FD1-4F99-8349-F9344EBB76C8}"/>
              </a:ext>
            </a:extLst>
          </p:cNvPr>
          <p:cNvSpPr txBox="1"/>
          <p:nvPr/>
        </p:nvSpPr>
        <p:spPr>
          <a:xfrm>
            <a:off x="412433" y="885405"/>
            <a:ext cx="5955030" cy="338554"/>
          </a:xfrm>
          <a:prstGeom prst="rect">
            <a:avLst/>
          </a:prstGeom>
          <a:noFill/>
        </p:spPr>
        <p:txBody>
          <a:bodyPr wrap="square" rtlCol="0">
            <a:spAutoFit/>
          </a:bodyPr>
          <a:lstStyle/>
          <a:p>
            <a:pPr marL="342900" indent="-342900"/>
            <a:r>
              <a:rPr kumimoji="1" lang="ja-JP" altLang="en-US" sz="1600" dirty="0"/>
              <a:t>■月次提出とは</a:t>
            </a:r>
            <a:endParaRPr kumimoji="1" lang="en-US" altLang="ja-JP" sz="1600" dirty="0"/>
          </a:p>
        </p:txBody>
      </p:sp>
      <p:cxnSp>
        <p:nvCxnSpPr>
          <p:cNvPr id="17" name="直線コネクタ 16">
            <a:extLst>
              <a:ext uri="{FF2B5EF4-FFF2-40B4-BE49-F238E27FC236}">
                <a16:creationId xmlns:a16="http://schemas.microsoft.com/office/drawing/2014/main" id="{AB319FB5-D771-41CC-A037-0661EAF57BB4}"/>
              </a:ext>
            </a:extLst>
          </p:cNvPr>
          <p:cNvCxnSpPr/>
          <p:nvPr/>
        </p:nvCxnSpPr>
        <p:spPr>
          <a:xfrm>
            <a:off x="279543" y="1257193"/>
            <a:ext cx="6240780" cy="2226"/>
          </a:xfrm>
          <a:prstGeom prst="line">
            <a:avLst/>
          </a:prstGeom>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EE94B93F-EF33-49A5-9395-BAC91C9848A4}"/>
              </a:ext>
            </a:extLst>
          </p:cNvPr>
          <p:cNvSpPr txBox="1"/>
          <p:nvPr/>
        </p:nvSpPr>
        <p:spPr>
          <a:xfrm>
            <a:off x="429657" y="1508566"/>
            <a:ext cx="5955030" cy="523220"/>
          </a:xfrm>
          <a:prstGeom prst="rect">
            <a:avLst/>
          </a:prstGeom>
          <a:noFill/>
        </p:spPr>
        <p:txBody>
          <a:bodyPr wrap="square" rtlCol="0">
            <a:spAutoFit/>
          </a:bodyPr>
          <a:lstStyle/>
          <a:p>
            <a:pPr marL="342900" indent="-342900"/>
            <a:endParaRPr kumimoji="1" lang="en-US" altLang="ja-JP" sz="1400" dirty="0"/>
          </a:p>
          <a:p>
            <a:pPr marL="342900" indent="-342900"/>
            <a:endParaRPr kumimoji="1" lang="en-US" altLang="ja-JP" sz="1400" dirty="0"/>
          </a:p>
        </p:txBody>
      </p:sp>
      <p:sp>
        <p:nvSpPr>
          <p:cNvPr id="8" name="テキスト ボックス 7">
            <a:extLst>
              <a:ext uri="{FF2B5EF4-FFF2-40B4-BE49-F238E27FC236}">
                <a16:creationId xmlns:a16="http://schemas.microsoft.com/office/drawing/2014/main" id="{211C9E46-1B7C-47E3-BB0F-7584820ABE4A}"/>
              </a:ext>
            </a:extLst>
          </p:cNvPr>
          <p:cNvSpPr txBox="1"/>
          <p:nvPr/>
        </p:nvSpPr>
        <p:spPr>
          <a:xfrm>
            <a:off x="355332" y="1373256"/>
            <a:ext cx="6222629" cy="1169551"/>
          </a:xfrm>
          <a:prstGeom prst="rect">
            <a:avLst/>
          </a:prstGeom>
          <a:noFill/>
        </p:spPr>
        <p:txBody>
          <a:bodyPr wrap="square" rtlCol="0">
            <a:spAutoFit/>
          </a:bodyPr>
          <a:lstStyle/>
          <a:p>
            <a:r>
              <a:rPr kumimoji="1" lang="ja-JP" altLang="en-US" sz="1400" dirty="0">
                <a:latin typeface="+mn-ea"/>
              </a:rPr>
              <a:t>従業員側が月度の出勤簿修正確認が終わった段階で行ないます。</a:t>
            </a:r>
            <a:endParaRPr kumimoji="1" lang="en-US" altLang="ja-JP" sz="1400" dirty="0">
              <a:latin typeface="+mn-ea"/>
            </a:endParaRPr>
          </a:p>
          <a:p>
            <a:r>
              <a:rPr kumimoji="1" lang="ja-JP" altLang="en-US" sz="1400" dirty="0">
                <a:latin typeface="+mn-ea"/>
              </a:rPr>
              <a:t>「提出済み」の表示を確認し、提出がされていない日に関しては該当の従業員に提出を依頼してください。</a:t>
            </a:r>
            <a:endParaRPr kumimoji="1" lang="en-US" altLang="ja-JP" sz="1400" dirty="0">
              <a:latin typeface="+mn-ea"/>
            </a:endParaRPr>
          </a:p>
          <a:p>
            <a:r>
              <a:rPr kumimoji="1" lang="en-US" altLang="ja-JP" sz="1400" dirty="0">
                <a:solidFill>
                  <a:schemeClr val="accent1">
                    <a:lumMod val="75000"/>
                  </a:schemeClr>
                </a:solidFill>
                <a:latin typeface="+mn-ea"/>
              </a:rPr>
              <a:t>※</a:t>
            </a:r>
            <a:r>
              <a:rPr kumimoji="1" lang="ja-JP" altLang="en-US" sz="1400" dirty="0">
                <a:solidFill>
                  <a:schemeClr val="accent1">
                    <a:lumMod val="75000"/>
                  </a:schemeClr>
                </a:solidFill>
                <a:latin typeface="+mn-ea"/>
              </a:rPr>
              <a:t>月次提出は</a:t>
            </a:r>
            <a:r>
              <a:rPr kumimoji="1" lang="en-US" altLang="ja-JP" sz="1400" dirty="0">
                <a:solidFill>
                  <a:schemeClr val="accent1">
                    <a:lumMod val="75000"/>
                  </a:schemeClr>
                </a:solidFill>
                <a:latin typeface="+mn-ea"/>
              </a:rPr>
              <a:t>PC</a:t>
            </a:r>
            <a:r>
              <a:rPr kumimoji="1" lang="ja-JP" altLang="en-US" sz="1400" dirty="0">
                <a:solidFill>
                  <a:schemeClr val="accent1">
                    <a:lumMod val="75000"/>
                  </a:schemeClr>
                </a:solidFill>
                <a:latin typeface="+mn-ea"/>
              </a:rPr>
              <a:t>のマイページから行う作業です。管理者画面からは行なえません。</a:t>
            </a:r>
          </a:p>
        </p:txBody>
      </p:sp>
      <p:pic>
        <p:nvPicPr>
          <p:cNvPr id="3" name="図 2">
            <a:extLst>
              <a:ext uri="{FF2B5EF4-FFF2-40B4-BE49-F238E27FC236}">
                <a16:creationId xmlns:a16="http://schemas.microsoft.com/office/drawing/2014/main" id="{53AA1C4E-7C5D-4018-A88A-EFB4112D866D}"/>
              </a:ext>
            </a:extLst>
          </p:cNvPr>
          <p:cNvPicPr>
            <a:picLocks noChangeAspect="1"/>
          </p:cNvPicPr>
          <p:nvPr/>
        </p:nvPicPr>
        <p:blipFill rotWithShape="1">
          <a:blip r:embed="rId3"/>
          <a:srcRect l="756"/>
          <a:stretch/>
        </p:blipFill>
        <p:spPr>
          <a:xfrm>
            <a:off x="363944" y="3934846"/>
            <a:ext cx="5937806" cy="3464873"/>
          </a:xfrm>
          <a:prstGeom prst="rect">
            <a:avLst/>
          </a:prstGeom>
          <a:ln>
            <a:solidFill>
              <a:schemeClr val="accent1"/>
            </a:solidFill>
          </a:ln>
        </p:spPr>
      </p:pic>
      <p:sp>
        <p:nvSpPr>
          <p:cNvPr id="20" name="テキスト ボックス 19">
            <a:extLst>
              <a:ext uri="{FF2B5EF4-FFF2-40B4-BE49-F238E27FC236}">
                <a16:creationId xmlns:a16="http://schemas.microsoft.com/office/drawing/2014/main" id="{7447F031-191F-4580-84C0-BC0DE008361C}"/>
              </a:ext>
            </a:extLst>
          </p:cNvPr>
          <p:cNvSpPr txBox="1"/>
          <p:nvPr/>
        </p:nvSpPr>
        <p:spPr>
          <a:xfrm>
            <a:off x="429657" y="7745604"/>
            <a:ext cx="4768495" cy="523220"/>
          </a:xfrm>
          <a:prstGeom prst="rect">
            <a:avLst/>
          </a:prstGeom>
          <a:noFill/>
        </p:spPr>
        <p:txBody>
          <a:bodyPr wrap="square" rtlCol="0">
            <a:spAutoFit/>
          </a:bodyPr>
          <a:lstStyle/>
          <a:p>
            <a:pPr marL="342900" indent="-342900"/>
            <a:r>
              <a:rPr kumimoji="1" lang="ja-JP" altLang="en-US" sz="1400" dirty="0"/>
              <a:t>提出が行われた日には「提出済み」のアイコンが</a:t>
            </a:r>
            <a:endParaRPr kumimoji="1" lang="en-US" altLang="ja-JP" sz="1400" dirty="0"/>
          </a:p>
          <a:p>
            <a:pPr marL="342900" indent="-342900"/>
            <a:r>
              <a:rPr kumimoji="1" lang="ja-JP" altLang="en-US" sz="1400" dirty="0"/>
              <a:t>表示されます。</a:t>
            </a:r>
          </a:p>
        </p:txBody>
      </p:sp>
      <p:pic>
        <p:nvPicPr>
          <p:cNvPr id="21" name="図 20">
            <a:extLst>
              <a:ext uri="{FF2B5EF4-FFF2-40B4-BE49-F238E27FC236}">
                <a16:creationId xmlns:a16="http://schemas.microsoft.com/office/drawing/2014/main" id="{AB9FC1F6-65A7-407C-B070-434C8C0ED420}"/>
              </a:ext>
            </a:extLst>
          </p:cNvPr>
          <p:cNvPicPr>
            <a:picLocks noChangeAspect="1"/>
          </p:cNvPicPr>
          <p:nvPr/>
        </p:nvPicPr>
        <p:blipFill>
          <a:blip r:embed="rId4"/>
          <a:stretch>
            <a:fillRect/>
          </a:stretch>
        </p:blipFill>
        <p:spPr>
          <a:xfrm>
            <a:off x="5483645" y="7747246"/>
            <a:ext cx="590853" cy="603983"/>
          </a:xfrm>
          <a:prstGeom prst="rect">
            <a:avLst/>
          </a:prstGeom>
        </p:spPr>
      </p:pic>
      <p:sp>
        <p:nvSpPr>
          <p:cNvPr id="22" name="正方形/長方形 21">
            <a:extLst>
              <a:ext uri="{FF2B5EF4-FFF2-40B4-BE49-F238E27FC236}">
                <a16:creationId xmlns:a16="http://schemas.microsoft.com/office/drawing/2014/main" id="{B62CAAC8-34C8-4A96-B59C-E4DE5AF7F3A8}"/>
              </a:ext>
            </a:extLst>
          </p:cNvPr>
          <p:cNvSpPr/>
          <p:nvPr/>
        </p:nvSpPr>
        <p:spPr>
          <a:xfrm>
            <a:off x="672029" y="5669204"/>
            <a:ext cx="407624" cy="1730515"/>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30" name="テキスト ボックス 29">
            <a:extLst>
              <a:ext uri="{FF2B5EF4-FFF2-40B4-BE49-F238E27FC236}">
                <a16:creationId xmlns:a16="http://schemas.microsoft.com/office/drawing/2014/main" id="{5D8FE690-D122-40CC-BD73-C68B135BB5AA}"/>
              </a:ext>
            </a:extLst>
          </p:cNvPr>
          <p:cNvSpPr txBox="1"/>
          <p:nvPr/>
        </p:nvSpPr>
        <p:spPr>
          <a:xfrm>
            <a:off x="355332" y="2678117"/>
            <a:ext cx="5955030" cy="338554"/>
          </a:xfrm>
          <a:prstGeom prst="rect">
            <a:avLst/>
          </a:prstGeom>
          <a:noFill/>
        </p:spPr>
        <p:txBody>
          <a:bodyPr wrap="square" rtlCol="0">
            <a:spAutoFit/>
          </a:bodyPr>
          <a:lstStyle/>
          <a:p>
            <a:pPr marL="342900" indent="-342900"/>
            <a:r>
              <a:rPr kumimoji="1" lang="ja-JP" altLang="en-US" sz="1600" dirty="0"/>
              <a:t>■出勤簿画面からの月次提出確認</a:t>
            </a:r>
            <a:endParaRPr kumimoji="1" lang="en-US" altLang="ja-JP" sz="1600" dirty="0"/>
          </a:p>
        </p:txBody>
      </p:sp>
      <p:cxnSp>
        <p:nvCxnSpPr>
          <p:cNvPr id="33" name="直線コネクタ 32">
            <a:extLst>
              <a:ext uri="{FF2B5EF4-FFF2-40B4-BE49-F238E27FC236}">
                <a16:creationId xmlns:a16="http://schemas.microsoft.com/office/drawing/2014/main" id="{29FFC279-ADD7-401D-95CE-0B00950BB9A9}"/>
              </a:ext>
            </a:extLst>
          </p:cNvPr>
          <p:cNvCxnSpPr/>
          <p:nvPr/>
        </p:nvCxnSpPr>
        <p:spPr>
          <a:xfrm>
            <a:off x="279542" y="3131762"/>
            <a:ext cx="6240780" cy="2226"/>
          </a:xfrm>
          <a:prstGeom prst="line">
            <a:avLst/>
          </a:prstGeom>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id="{98BB34B0-B647-4E45-B134-98A505D12D31}"/>
              </a:ext>
            </a:extLst>
          </p:cNvPr>
          <p:cNvSpPr txBox="1"/>
          <p:nvPr/>
        </p:nvSpPr>
        <p:spPr>
          <a:xfrm>
            <a:off x="385213" y="3281184"/>
            <a:ext cx="6222629" cy="307777"/>
          </a:xfrm>
          <a:prstGeom prst="rect">
            <a:avLst/>
          </a:prstGeom>
          <a:noFill/>
        </p:spPr>
        <p:txBody>
          <a:bodyPr wrap="square" rtlCol="0">
            <a:spAutoFit/>
          </a:bodyPr>
          <a:lstStyle/>
          <a:p>
            <a:r>
              <a:rPr kumimoji="1" lang="ja-JP" altLang="en-US" sz="1400" dirty="0">
                <a:latin typeface="+mn-ea"/>
              </a:rPr>
              <a:t>出勤簿上からアイコンにて確認が行なえます。</a:t>
            </a:r>
          </a:p>
        </p:txBody>
      </p:sp>
      <p:sp>
        <p:nvSpPr>
          <p:cNvPr id="15" name="正方形/長方形 14">
            <a:extLst>
              <a:ext uri="{FF2B5EF4-FFF2-40B4-BE49-F238E27FC236}">
                <a16:creationId xmlns:a16="http://schemas.microsoft.com/office/drawing/2014/main" id="{269EC436-2440-4AA2-846A-8A9912619A47}"/>
              </a:ext>
            </a:extLst>
          </p:cNvPr>
          <p:cNvSpPr/>
          <p:nvPr/>
        </p:nvSpPr>
        <p:spPr>
          <a:xfrm>
            <a:off x="352454" y="7611014"/>
            <a:ext cx="6094957" cy="864396"/>
          </a:xfrm>
          <a:prstGeom prst="rect">
            <a:avLst/>
          </a:prstGeom>
          <a:noFill/>
          <a:ln>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Tree>
    <p:extLst>
      <p:ext uri="{BB962C8B-B14F-4D97-AF65-F5344CB8AC3E}">
        <p14:creationId xmlns:p14="http://schemas.microsoft.com/office/powerpoint/2010/main" val="36332852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26</a:t>
            </a:fld>
            <a:endParaRPr lang="ja-JP" altLang="en-US" dirty="0"/>
          </a:p>
        </p:txBody>
      </p:sp>
      <p:sp>
        <p:nvSpPr>
          <p:cNvPr id="5" name="タイトル 4"/>
          <p:cNvSpPr>
            <a:spLocks noGrp="1"/>
          </p:cNvSpPr>
          <p:nvPr>
            <p:ph type="title"/>
          </p:nvPr>
        </p:nvSpPr>
        <p:spPr/>
        <p:txBody>
          <a:bodyPr/>
          <a:lstStyle/>
          <a:p>
            <a:r>
              <a:rPr lang="ja-JP" altLang="en-US" dirty="0"/>
              <a:t>月次提出の確認</a:t>
            </a:r>
          </a:p>
        </p:txBody>
      </p:sp>
      <p:sp>
        <p:nvSpPr>
          <p:cNvPr id="20" name="テキスト ボックス 19">
            <a:extLst>
              <a:ext uri="{FF2B5EF4-FFF2-40B4-BE49-F238E27FC236}">
                <a16:creationId xmlns:a16="http://schemas.microsoft.com/office/drawing/2014/main" id="{7447F031-191F-4580-84C0-BC0DE008361C}"/>
              </a:ext>
            </a:extLst>
          </p:cNvPr>
          <p:cNvSpPr txBox="1"/>
          <p:nvPr/>
        </p:nvSpPr>
        <p:spPr>
          <a:xfrm>
            <a:off x="384731" y="5844557"/>
            <a:ext cx="4768495" cy="1600438"/>
          </a:xfrm>
          <a:prstGeom prst="rect">
            <a:avLst/>
          </a:prstGeom>
          <a:noFill/>
        </p:spPr>
        <p:txBody>
          <a:bodyPr wrap="square" rtlCol="0">
            <a:spAutoFit/>
          </a:bodyPr>
          <a:lstStyle/>
          <a:p>
            <a:pPr marL="342900" indent="-342900"/>
            <a:r>
              <a:rPr kumimoji="1" lang="ja-JP" altLang="en-US" sz="1400" dirty="0"/>
              <a:t>提出が行われた日には「提出済み」のアイコンが</a:t>
            </a:r>
            <a:endParaRPr kumimoji="1" lang="en-US" altLang="ja-JP" sz="1400" dirty="0"/>
          </a:p>
          <a:p>
            <a:pPr marL="342900" indent="-342900"/>
            <a:r>
              <a:rPr kumimoji="1" lang="ja-JP" altLang="en-US" sz="1400" dirty="0"/>
              <a:t>表示されます。</a:t>
            </a:r>
            <a:endParaRPr kumimoji="1" lang="en-US" altLang="ja-JP" sz="1400" dirty="0"/>
          </a:p>
          <a:p>
            <a:pPr marL="342900" indent="-342900"/>
            <a:endParaRPr kumimoji="1" lang="en-US" altLang="ja-JP" sz="1400" dirty="0"/>
          </a:p>
          <a:p>
            <a:pPr marL="342900" indent="-342900"/>
            <a:endParaRPr kumimoji="1" lang="en-US" altLang="ja-JP" sz="1400" dirty="0"/>
          </a:p>
          <a:p>
            <a:pPr marL="342900" indent="-342900"/>
            <a:endParaRPr kumimoji="1" lang="en-US" altLang="ja-JP" sz="1400" dirty="0"/>
          </a:p>
          <a:p>
            <a:pPr marL="342900" indent="-342900"/>
            <a:r>
              <a:rPr kumimoji="1" lang="ja-JP" altLang="en-US" sz="1400" dirty="0"/>
              <a:t>また、月次提出をしていない従業員を</a:t>
            </a:r>
            <a:endParaRPr kumimoji="1" lang="en-US" altLang="ja-JP" sz="1400" dirty="0"/>
          </a:p>
          <a:p>
            <a:pPr marL="342900" indent="-342900"/>
            <a:r>
              <a:rPr kumimoji="1" lang="ja-JP" altLang="en-US" sz="1400" dirty="0"/>
              <a:t>フィルタして確認を行なえます。</a:t>
            </a:r>
          </a:p>
        </p:txBody>
      </p:sp>
      <p:sp>
        <p:nvSpPr>
          <p:cNvPr id="30" name="テキスト ボックス 29">
            <a:extLst>
              <a:ext uri="{FF2B5EF4-FFF2-40B4-BE49-F238E27FC236}">
                <a16:creationId xmlns:a16="http://schemas.microsoft.com/office/drawing/2014/main" id="{5D8FE690-D122-40CC-BD73-C68B135BB5AA}"/>
              </a:ext>
            </a:extLst>
          </p:cNvPr>
          <p:cNvSpPr txBox="1"/>
          <p:nvPr/>
        </p:nvSpPr>
        <p:spPr>
          <a:xfrm>
            <a:off x="278303" y="1037940"/>
            <a:ext cx="5955030" cy="338554"/>
          </a:xfrm>
          <a:prstGeom prst="rect">
            <a:avLst/>
          </a:prstGeom>
          <a:noFill/>
        </p:spPr>
        <p:txBody>
          <a:bodyPr wrap="square" rtlCol="0">
            <a:spAutoFit/>
          </a:bodyPr>
          <a:lstStyle/>
          <a:p>
            <a:pPr marL="342900" indent="-342900"/>
            <a:r>
              <a:rPr kumimoji="1" lang="ja-JP" altLang="en-US" sz="1600" dirty="0"/>
              <a:t>■月次勤務実績一覧画面からの月次提出確認</a:t>
            </a:r>
            <a:endParaRPr kumimoji="1" lang="en-US" altLang="ja-JP" sz="1600" dirty="0"/>
          </a:p>
        </p:txBody>
      </p:sp>
      <p:cxnSp>
        <p:nvCxnSpPr>
          <p:cNvPr id="33" name="直線コネクタ 32">
            <a:extLst>
              <a:ext uri="{FF2B5EF4-FFF2-40B4-BE49-F238E27FC236}">
                <a16:creationId xmlns:a16="http://schemas.microsoft.com/office/drawing/2014/main" id="{29FFC279-ADD7-401D-95CE-0B00950BB9A9}"/>
              </a:ext>
            </a:extLst>
          </p:cNvPr>
          <p:cNvCxnSpPr/>
          <p:nvPr/>
        </p:nvCxnSpPr>
        <p:spPr>
          <a:xfrm>
            <a:off x="330872" y="1467951"/>
            <a:ext cx="6240780" cy="2226"/>
          </a:xfrm>
          <a:prstGeom prst="line">
            <a:avLst/>
          </a:prstGeom>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id="{98BB34B0-B647-4E45-B134-98A505D12D31}"/>
              </a:ext>
            </a:extLst>
          </p:cNvPr>
          <p:cNvSpPr txBox="1"/>
          <p:nvPr/>
        </p:nvSpPr>
        <p:spPr>
          <a:xfrm>
            <a:off x="261566" y="1669366"/>
            <a:ext cx="6222629" cy="307777"/>
          </a:xfrm>
          <a:prstGeom prst="rect">
            <a:avLst/>
          </a:prstGeom>
          <a:noFill/>
        </p:spPr>
        <p:txBody>
          <a:bodyPr wrap="square" rtlCol="0">
            <a:spAutoFit/>
          </a:bodyPr>
          <a:lstStyle/>
          <a:p>
            <a:r>
              <a:rPr kumimoji="1" lang="ja-JP" altLang="en-US" sz="1400" dirty="0">
                <a:latin typeface="+mn-ea"/>
              </a:rPr>
              <a:t>出勤簿上からアイコンにて確認が行なえます。</a:t>
            </a:r>
          </a:p>
        </p:txBody>
      </p:sp>
      <p:pic>
        <p:nvPicPr>
          <p:cNvPr id="6" name="図 5">
            <a:extLst>
              <a:ext uri="{FF2B5EF4-FFF2-40B4-BE49-F238E27FC236}">
                <a16:creationId xmlns:a16="http://schemas.microsoft.com/office/drawing/2014/main" id="{1277C725-5B09-472B-B75B-364187E091EC}"/>
              </a:ext>
            </a:extLst>
          </p:cNvPr>
          <p:cNvPicPr>
            <a:picLocks noChangeAspect="1"/>
          </p:cNvPicPr>
          <p:nvPr/>
        </p:nvPicPr>
        <p:blipFill rotWithShape="1">
          <a:blip r:embed="rId3"/>
          <a:srcRect b="16672"/>
          <a:stretch/>
        </p:blipFill>
        <p:spPr>
          <a:xfrm>
            <a:off x="330872" y="2193059"/>
            <a:ext cx="6094957" cy="3315375"/>
          </a:xfrm>
          <a:prstGeom prst="rect">
            <a:avLst/>
          </a:prstGeom>
          <a:ln>
            <a:solidFill>
              <a:schemeClr val="accent1"/>
            </a:solidFill>
          </a:ln>
        </p:spPr>
      </p:pic>
      <p:pic>
        <p:nvPicPr>
          <p:cNvPr id="7" name="図 6">
            <a:extLst>
              <a:ext uri="{FF2B5EF4-FFF2-40B4-BE49-F238E27FC236}">
                <a16:creationId xmlns:a16="http://schemas.microsoft.com/office/drawing/2014/main" id="{8D94F305-7B5D-4DD9-97D5-DDD995E37371}"/>
              </a:ext>
            </a:extLst>
          </p:cNvPr>
          <p:cNvPicPr>
            <a:picLocks noChangeAspect="1"/>
          </p:cNvPicPr>
          <p:nvPr/>
        </p:nvPicPr>
        <p:blipFill>
          <a:blip r:embed="rId4"/>
          <a:stretch>
            <a:fillRect/>
          </a:stretch>
        </p:blipFill>
        <p:spPr>
          <a:xfrm>
            <a:off x="5219979" y="5789826"/>
            <a:ext cx="729129" cy="510390"/>
          </a:xfrm>
          <a:prstGeom prst="rect">
            <a:avLst/>
          </a:prstGeom>
        </p:spPr>
      </p:pic>
      <p:pic>
        <p:nvPicPr>
          <p:cNvPr id="10" name="図 9">
            <a:extLst>
              <a:ext uri="{FF2B5EF4-FFF2-40B4-BE49-F238E27FC236}">
                <a16:creationId xmlns:a16="http://schemas.microsoft.com/office/drawing/2014/main" id="{93DE94E0-7DBC-4119-9567-41FC0D2DC469}"/>
              </a:ext>
            </a:extLst>
          </p:cNvPr>
          <p:cNvPicPr>
            <a:picLocks noChangeAspect="1"/>
          </p:cNvPicPr>
          <p:nvPr/>
        </p:nvPicPr>
        <p:blipFill>
          <a:blip r:embed="rId5"/>
          <a:stretch>
            <a:fillRect/>
          </a:stretch>
        </p:blipFill>
        <p:spPr>
          <a:xfrm>
            <a:off x="4137789" y="6799116"/>
            <a:ext cx="2152650" cy="1162050"/>
          </a:xfrm>
          <a:prstGeom prst="rect">
            <a:avLst/>
          </a:prstGeom>
          <a:ln>
            <a:solidFill>
              <a:schemeClr val="accent1"/>
            </a:solidFill>
          </a:ln>
        </p:spPr>
      </p:pic>
      <p:sp>
        <p:nvSpPr>
          <p:cNvPr id="24" name="正方形/長方形 23">
            <a:extLst>
              <a:ext uri="{FF2B5EF4-FFF2-40B4-BE49-F238E27FC236}">
                <a16:creationId xmlns:a16="http://schemas.microsoft.com/office/drawing/2014/main" id="{E5CC7CA8-95A6-4975-AE9B-B29318DF3664}"/>
              </a:ext>
            </a:extLst>
          </p:cNvPr>
          <p:cNvSpPr/>
          <p:nvPr/>
        </p:nvSpPr>
        <p:spPr>
          <a:xfrm>
            <a:off x="5214114" y="5047218"/>
            <a:ext cx="777391" cy="461216"/>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3" name="正方形/長方形 2">
            <a:extLst>
              <a:ext uri="{FF2B5EF4-FFF2-40B4-BE49-F238E27FC236}">
                <a16:creationId xmlns:a16="http://schemas.microsoft.com/office/drawing/2014/main" id="{EBE734F9-695C-408A-A03E-99FC129C4253}"/>
              </a:ext>
            </a:extLst>
          </p:cNvPr>
          <p:cNvSpPr/>
          <p:nvPr/>
        </p:nvSpPr>
        <p:spPr>
          <a:xfrm>
            <a:off x="330872" y="5673687"/>
            <a:ext cx="6094957" cy="864396"/>
          </a:xfrm>
          <a:prstGeom prst="rect">
            <a:avLst/>
          </a:prstGeom>
          <a:noFill/>
          <a:ln>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3" name="正方形/長方形 12">
            <a:extLst>
              <a:ext uri="{FF2B5EF4-FFF2-40B4-BE49-F238E27FC236}">
                <a16:creationId xmlns:a16="http://schemas.microsoft.com/office/drawing/2014/main" id="{0F65BD66-5054-43F3-B5F2-54DFADCB7025}"/>
              </a:ext>
            </a:extLst>
          </p:cNvPr>
          <p:cNvSpPr/>
          <p:nvPr/>
        </p:nvSpPr>
        <p:spPr>
          <a:xfrm>
            <a:off x="325401" y="6654222"/>
            <a:ext cx="6094957" cy="1451838"/>
          </a:xfrm>
          <a:prstGeom prst="rect">
            <a:avLst/>
          </a:prstGeom>
          <a:noFill/>
          <a:ln>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Tree>
    <p:extLst>
      <p:ext uri="{BB962C8B-B14F-4D97-AF65-F5344CB8AC3E}">
        <p14:creationId xmlns:p14="http://schemas.microsoft.com/office/powerpoint/2010/main" val="3206287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27</a:t>
            </a:fld>
            <a:endParaRPr lang="ja-JP" altLang="en-US" dirty="0"/>
          </a:p>
        </p:txBody>
      </p:sp>
      <p:sp>
        <p:nvSpPr>
          <p:cNvPr id="5" name="タイトル 4"/>
          <p:cNvSpPr>
            <a:spLocks noGrp="1"/>
          </p:cNvSpPr>
          <p:nvPr>
            <p:ph type="title"/>
          </p:nvPr>
        </p:nvSpPr>
        <p:spPr/>
        <p:txBody>
          <a:bodyPr/>
          <a:lstStyle/>
          <a:p>
            <a:r>
              <a:rPr lang="ja-JP" altLang="en-US" dirty="0"/>
              <a:t>月次提出の確認</a:t>
            </a:r>
          </a:p>
        </p:txBody>
      </p:sp>
      <p:sp>
        <p:nvSpPr>
          <p:cNvPr id="20" name="テキスト ボックス 19">
            <a:extLst>
              <a:ext uri="{FF2B5EF4-FFF2-40B4-BE49-F238E27FC236}">
                <a16:creationId xmlns:a16="http://schemas.microsoft.com/office/drawing/2014/main" id="{7447F031-191F-4580-84C0-BC0DE008361C}"/>
              </a:ext>
            </a:extLst>
          </p:cNvPr>
          <p:cNvSpPr txBox="1"/>
          <p:nvPr/>
        </p:nvSpPr>
        <p:spPr>
          <a:xfrm>
            <a:off x="330872" y="5813236"/>
            <a:ext cx="4768495" cy="1384995"/>
          </a:xfrm>
          <a:prstGeom prst="rect">
            <a:avLst/>
          </a:prstGeom>
          <a:noFill/>
        </p:spPr>
        <p:txBody>
          <a:bodyPr wrap="square" rtlCol="0">
            <a:spAutoFit/>
          </a:bodyPr>
          <a:lstStyle/>
          <a:p>
            <a:pPr marL="342900" indent="-342900"/>
            <a:r>
              <a:rPr kumimoji="1" lang="ja-JP" altLang="en-US" sz="1400" dirty="0"/>
              <a:t>提出が行われた日には「提出済み」のアイコンが</a:t>
            </a:r>
            <a:endParaRPr kumimoji="1" lang="en-US" altLang="ja-JP" sz="1400" dirty="0"/>
          </a:p>
          <a:p>
            <a:pPr marL="342900" indent="-342900"/>
            <a:r>
              <a:rPr kumimoji="1" lang="ja-JP" altLang="en-US" sz="1400" dirty="0"/>
              <a:t>表示されます。</a:t>
            </a:r>
            <a:endParaRPr kumimoji="1" lang="en-US" altLang="ja-JP" sz="1400" dirty="0"/>
          </a:p>
          <a:p>
            <a:pPr marL="342900" indent="-342900"/>
            <a:endParaRPr kumimoji="1" lang="en-US" altLang="ja-JP" sz="1400" dirty="0"/>
          </a:p>
          <a:p>
            <a:pPr marL="342900" indent="-342900"/>
            <a:endParaRPr kumimoji="1" lang="en-US" altLang="ja-JP" sz="1400" dirty="0"/>
          </a:p>
          <a:p>
            <a:pPr marL="342900" indent="-342900"/>
            <a:r>
              <a:rPr kumimoji="1" lang="ja-JP" altLang="en-US" sz="1400" dirty="0"/>
              <a:t>また、月次提出をしていない従業員を</a:t>
            </a:r>
            <a:endParaRPr kumimoji="1" lang="en-US" altLang="ja-JP" sz="1400" dirty="0"/>
          </a:p>
          <a:p>
            <a:pPr marL="342900" indent="-342900"/>
            <a:r>
              <a:rPr kumimoji="1" lang="ja-JP" altLang="en-US" sz="1400" dirty="0"/>
              <a:t>フィルタして確認を行なえます。</a:t>
            </a:r>
          </a:p>
        </p:txBody>
      </p:sp>
      <p:sp>
        <p:nvSpPr>
          <p:cNvPr id="30" name="テキスト ボックス 29">
            <a:extLst>
              <a:ext uri="{FF2B5EF4-FFF2-40B4-BE49-F238E27FC236}">
                <a16:creationId xmlns:a16="http://schemas.microsoft.com/office/drawing/2014/main" id="{5D8FE690-D122-40CC-BD73-C68B135BB5AA}"/>
              </a:ext>
            </a:extLst>
          </p:cNvPr>
          <p:cNvSpPr txBox="1"/>
          <p:nvPr/>
        </p:nvSpPr>
        <p:spPr>
          <a:xfrm>
            <a:off x="278303" y="1037940"/>
            <a:ext cx="5955030" cy="338554"/>
          </a:xfrm>
          <a:prstGeom prst="rect">
            <a:avLst/>
          </a:prstGeom>
          <a:noFill/>
        </p:spPr>
        <p:txBody>
          <a:bodyPr wrap="square" rtlCol="0">
            <a:spAutoFit/>
          </a:bodyPr>
          <a:lstStyle/>
          <a:p>
            <a:pPr marL="342900" indent="-342900"/>
            <a:r>
              <a:rPr kumimoji="1" lang="ja-JP" altLang="en-US" sz="1600" dirty="0"/>
              <a:t>■日次勤務実績一覧画面からの月次提出確認</a:t>
            </a:r>
            <a:endParaRPr kumimoji="1" lang="en-US" altLang="ja-JP" sz="1600" dirty="0"/>
          </a:p>
        </p:txBody>
      </p:sp>
      <p:cxnSp>
        <p:nvCxnSpPr>
          <p:cNvPr id="33" name="直線コネクタ 32">
            <a:extLst>
              <a:ext uri="{FF2B5EF4-FFF2-40B4-BE49-F238E27FC236}">
                <a16:creationId xmlns:a16="http://schemas.microsoft.com/office/drawing/2014/main" id="{29FFC279-ADD7-401D-95CE-0B00950BB9A9}"/>
              </a:ext>
            </a:extLst>
          </p:cNvPr>
          <p:cNvCxnSpPr/>
          <p:nvPr/>
        </p:nvCxnSpPr>
        <p:spPr>
          <a:xfrm>
            <a:off x="330872" y="1467951"/>
            <a:ext cx="6240780" cy="2226"/>
          </a:xfrm>
          <a:prstGeom prst="line">
            <a:avLst/>
          </a:prstGeom>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id="{98BB34B0-B647-4E45-B134-98A505D12D31}"/>
              </a:ext>
            </a:extLst>
          </p:cNvPr>
          <p:cNvSpPr txBox="1"/>
          <p:nvPr/>
        </p:nvSpPr>
        <p:spPr>
          <a:xfrm>
            <a:off x="261566" y="1669366"/>
            <a:ext cx="6222629" cy="307777"/>
          </a:xfrm>
          <a:prstGeom prst="rect">
            <a:avLst/>
          </a:prstGeom>
          <a:noFill/>
        </p:spPr>
        <p:txBody>
          <a:bodyPr wrap="square" rtlCol="0">
            <a:spAutoFit/>
          </a:bodyPr>
          <a:lstStyle/>
          <a:p>
            <a:r>
              <a:rPr kumimoji="1" lang="ja-JP" altLang="en-US" sz="1400" dirty="0">
                <a:latin typeface="+mn-ea"/>
              </a:rPr>
              <a:t>出勤簿上からアイコンにて確認が行なえます。</a:t>
            </a:r>
          </a:p>
        </p:txBody>
      </p:sp>
      <p:pic>
        <p:nvPicPr>
          <p:cNvPr id="3" name="図 2">
            <a:extLst>
              <a:ext uri="{FF2B5EF4-FFF2-40B4-BE49-F238E27FC236}">
                <a16:creationId xmlns:a16="http://schemas.microsoft.com/office/drawing/2014/main" id="{A27FB69D-5467-401C-B95D-788435B6AA0C}"/>
              </a:ext>
            </a:extLst>
          </p:cNvPr>
          <p:cNvPicPr>
            <a:picLocks noChangeAspect="1"/>
          </p:cNvPicPr>
          <p:nvPr/>
        </p:nvPicPr>
        <p:blipFill>
          <a:blip r:embed="rId3"/>
          <a:stretch>
            <a:fillRect/>
          </a:stretch>
        </p:blipFill>
        <p:spPr>
          <a:xfrm>
            <a:off x="370138" y="2215436"/>
            <a:ext cx="6005484" cy="3338276"/>
          </a:xfrm>
          <a:prstGeom prst="rect">
            <a:avLst/>
          </a:prstGeom>
          <a:ln>
            <a:solidFill>
              <a:schemeClr val="accent1"/>
            </a:solidFill>
          </a:ln>
        </p:spPr>
      </p:pic>
      <p:pic>
        <p:nvPicPr>
          <p:cNvPr id="4" name="図 3">
            <a:extLst>
              <a:ext uri="{FF2B5EF4-FFF2-40B4-BE49-F238E27FC236}">
                <a16:creationId xmlns:a16="http://schemas.microsoft.com/office/drawing/2014/main" id="{564D226B-6FC0-4B47-80CD-816696FB6BE6}"/>
              </a:ext>
            </a:extLst>
          </p:cNvPr>
          <p:cNvPicPr>
            <a:picLocks noChangeAspect="1"/>
          </p:cNvPicPr>
          <p:nvPr/>
        </p:nvPicPr>
        <p:blipFill>
          <a:blip r:embed="rId4"/>
          <a:stretch>
            <a:fillRect/>
          </a:stretch>
        </p:blipFill>
        <p:spPr>
          <a:xfrm>
            <a:off x="5002327" y="5813236"/>
            <a:ext cx="1238250" cy="504825"/>
          </a:xfrm>
          <a:prstGeom prst="rect">
            <a:avLst/>
          </a:prstGeom>
          <a:ln>
            <a:solidFill>
              <a:schemeClr val="accent1"/>
            </a:solidFill>
          </a:ln>
        </p:spPr>
      </p:pic>
      <p:sp>
        <p:nvSpPr>
          <p:cNvPr id="13" name="テキスト ボックス 12">
            <a:extLst>
              <a:ext uri="{FF2B5EF4-FFF2-40B4-BE49-F238E27FC236}">
                <a16:creationId xmlns:a16="http://schemas.microsoft.com/office/drawing/2014/main" id="{1A7C862A-796C-4011-AF74-E85151CAAD43}"/>
              </a:ext>
            </a:extLst>
          </p:cNvPr>
          <p:cNvSpPr txBox="1"/>
          <p:nvPr/>
        </p:nvSpPr>
        <p:spPr>
          <a:xfrm>
            <a:off x="370138" y="8057883"/>
            <a:ext cx="5917659" cy="523220"/>
          </a:xfrm>
          <a:prstGeom prst="rect">
            <a:avLst/>
          </a:prstGeom>
          <a:noFill/>
        </p:spPr>
        <p:txBody>
          <a:bodyPr wrap="square" rtlCol="0">
            <a:spAutoFit/>
          </a:bodyPr>
          <a:lstStyle/>
          <a:p>
            <a:r>
              <a:rPr kumimoji="1" lang="ja-JP" altLang="en-US" sz="1400" dirty="0">
                <a:latin typeface="+mn-ea"/>
              </a:rPr>
              <a:t>前月度で「月次提出していない従業員」が表示がされなくなりましたら、</a:t>
            </a:r>
            <a:endParaRPr kumimoji="1" lang="en-US" altLang="ja-JP" sz="1400" dirty="0">
              <a:latin typeface="+mn-ea"/>
            </a:endParaRPr>
          </a:p>
          <a:p>
            <a:r>
              <a:rPr kumimoji="1" lang="ja-JP" altLang="en-US" sz="1400" dirty="0">
                <a:latin typeface="+mn-ea"/>
              </a:rPr>
              <a:t>締め作業を行なってください。</a:t>
            </a:r>
          </a:p>
        </p:txBody>
      </p:sp>
      <p:pic>
        <p:nvPicPr>
          <p:cNvPr id="8" name="図 7">
            <a:extLst>
              <a:ext uri="{FF2B5EF4-FFF2-40B4-BE49-F238E27FC236}">
                <a16:creationId xmlns:a16="http://schemas.microsoft.com/office/drawing/2014/main" id="{A81AD39C-1AF9-49FA-A007-24CFFC4BE6FF}"/>
              </a:ext>
            </a:extLst>
          </p:cNvPr>
          <p:cNvPicPr>
            <a:picLocks noChangeAspect="1"/>
          </p:cNvPicPr>
          <p:nvPr/>
        </p:nvPicPr>
        <p:blipFill>
          <a:blip r:embed="rId5"/>
          <a:stretch>
            <a:fillRect/>
          </a:stretch>
        </p:blipFill>
        <p:spPr>
          <a:xfrm>
            <a:off x="4138892" y="6674463"/>
            <a:ext cx="2162175" cy="1152525"/>
          </a:xfrm>
          <a:prstGeom prst="rect">
            <a:avLst/>
          </a:prstGeom>
          <a:ln>
            <a:solidFill>
              <a:schemeClr val="accent1"/>
            </a:solidFill>
          </a:ln>
        </p:spPr>
      </p:pic>
      <p:sp>
        <p:nvSpPr>
          <p:cNvPr id="15" name="正方形/長方形 14">
            <a:extLst>
              <a:ext uri="{FF2B5EF4-FFF2-40B4-BE49-F238E27FC236}">
                <a16:creationId xmlns:a16="http://schemas.microsoft.com/office/drawing/2014/main" id="{18A5FC31-E692-4253-B1C4-BEA5029CA64E}"/>
              </a:ext>
            </a:extLst>
          </p:cNvPr>
          <p:cNvSpPr/>
          <p:nvPr/>
        </p:nvSpPr>
        <p:spPr>
          <a:xfrm>
            <a:off x="5621452" y="5064132"/>
            <a:ext cx="777391" cy="461216"/>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4" name="正方形/長方形 13">
            <a:extLst>
              <a:ext uri="{FF2B5EF4-FFF2-40B4-BE49-F238E27FC236}">
                <a16:creationId xmlns:a16="http://schemas.microsoft.com/office/drawing/2014/main" id="{DA9E6A0B-C9A9-4A84-9945-71C86AF67711}"/>
              </a:ext>
            </a:extLst>
          </p:cNvPr>
          <p:cNvSpPr/>
          <p:nvPr/>
        </p:nvSpPr>
        <p:spPr>
          <a:xfrm>
            <a:off x="330872" y="5673687"/>
            <a:ext cx="6094957" cy="796488"/>
          </a:xfrm>
          <a:prstGeom prst="rect">
            <a:avLst/>
          </a:prstGeom>
          <a:noFill/>
          <a:ln>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6" name="正方形/長方形 15">
            <a:extLst>
              <a:ext uri="{FF2B5EF4-FFF2-40B4-BE49-F238E27FC236}">
                <a16:creationId xmlns:a16="http://schemas.microsoft.com/office/drawing/2014/main" id="{788A2623-03F7-459F-9B45-99191EF4FB20}"/>
              </a:ext>
            </a:extLst>
          </p:cNvPr>
          <p:cNvSpPr/>
          <p:nvPr/>
        </p:nvSpPr>
        <p:spPr>
          <a:xfrm>
            <a:off x="325401" y="6593787"/>
            <a:ext cx="6094957" cy="1338271"/>
          </a:xfrm>
          <a:prstGeom prst="rect">
            <a:avLst/>
          </a:prstGeom>
          <a:noFill/>
          <a:ln>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Tree>
    <p:extLst>
      <p:ext uri="{BB962C8B-B14F-4D97-AF65-F5344CB8AC3E}">
        <p14:creationId xmlns:p14="http://schemas.microsoft.com/office/powerpoint/2010/main" val="38874678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28</a:t>
            </a:fld>
            <a:endParaRPr lang="ja-JP" altLang="en-US" dirty="0"/>
          </a:p>
        </p:txBody>
      </p:sp>
      <p:sp>
        <p:nvSpPr>
          <p:cNvPr id="5" name="タイトル 4"/>
          <p:cNvSpPr>
            <a:spLocks noGrp="1"/>
          </p:cNvSpPr>
          <p:nvPr>
            <p:ph type="title"/>
          </p:nvPr>
        </p:nvSpPr>
        <p:spPr/>
        <p:txBody>
          <a:bodyPr/>
          <a:lstStyle/>
          <a:p>
            <a:r>
              <a:rPr lang="ja-JP" altLang="en-US" dirty="0"/>
              <a:t>実績の締め作業</a:t>
            </a:r>
          </a:p>
        </p:txBody>
      </p:sp>
      <p:sp>
        <p:nvSpPr>
          <p:cNvPr id="15" name="テキスト ボックス 14"/>
          <p:cNvSpPr txBox="1"/>
          <p:nvPr/>
        </p:nvSpPr>
        <p:spPr>
          <a:xfrm>
            <a:off x="308609" y="1446141"/>
            <a:ext cx="5917659" cy="738664"/>
          </a:xfrm>
          <a:prstGeom prst="rect">
            <a:avLst/>
          </a:prstGeom>
          <a:noFill/>
        </p:spPr>
        <p:txBody>
          <a:bodyPr wrap="square" rtlCol="0">
            <a:spAutoFit/>
          </a:bodyPr>
          <a:lstStyle/>
          <a:p>
            <a:r>
              <a:rPr kumimoji="1" lang="ja-JP" altLang="en-US" sz="1400" dirty="0">
                <a:latin typeface="+mn-ea"/>
              </a:rPr>
              <a:t>実績の確認が終わった段階で、「締め作業」を行ないます。</a:t>
            </a:r>
            <a:endParaRPr kumimoji="1" lang="en-US" altLang="ja-JP" sz="1400" dirty="0">
              <a:latin typeface="+mn-ea"/>
            </a:endParaRPr>
          </a:p>
          <a:p>
            <a:r>
              <a:rPr kumimoji="1" lang="ja-JP" altLang="en-US" sz="1400" dirty="0">
                <a:latin typeface="+mn-ea"/>
              </a:rPr>
              <a:t>これにより、従業員および企業管理者に該当の実績の確認が終わったことがわかるようになります。</a:t>
            </a:r>
          </a:p>
        </p:txBody>
      </p:sp>
      <p:sp>
        <p:nvSpPr>
          <p:cNvPr id="21" name="テキスト ボックス 20">
            <a:extLst>
              <a:ext uri="{FF2B5EF4-FFF2-40B4-BE49-F238E27FC236}">
                <a16:creationId xmlns:a16="http://schemas.microsoft.com/office/drawing/2014/main" id="{FCEB3931-309F-4478-B77F-5176DA545F7D}"/>
              </a:ext>
            </a:extLst>
          </p:cNvPr>
          <p:cNvSpPr txBox="1"/>
          <p:nvPr/>
        </p:nvSpPr>
        <p:spPr>
          <a:xfrm>
            <a:off x="363011" y="3006304"/>
            <a:ext cx="5917659" cy="523220"/>
          </a:xfrm>
          <a:prstGeom prst="rect">
            <a:avLst/>
          </a:prstGeom>
          <a:noFill/>
        </p:spPr>
        <p:txBody>
          <a:bodyPr wrap="square" rtlCol="0">
            <a:spAutoFit/>
          </a:bodyPr>
          <a:lstStyle/>
          <a:p>
            <a:r>
              <a:rPr kumimoji="1" lang="ja-JP" altLang="en-US" sz="1400" dirty="0">
                <a:latin typeface="+mn-ea"/>
              </a:rPr>
              <a:t>この日の実績は確認修正済みのため、締めを行ないます。</a:t>
            </a:r>
            <a:endParaRPr kumimoji="1" lang="en-US" altLang="ja-JP" sz="1400" dirty="0">
              <a:latin typeface="+mn-ea"/>
            </a:endParaRPr>
          </a:p>
          <a:p>
            <a:r>
              <a:rPr kumimoji="1" lang="ja-JP" altLang="en-US" sz="1400" dirty="0">
                <a:latin typeface="+mn-ea"/>
              </a:rPr>
              <a:t>「確認修正」＞「出勤簿」を表示します。</a:t>
            </a:r>
          </a:p>
        </p:txBody>
      </p:sp>
      <p:sp>
        <p:nvSpPr>
          <p:cNvPr id="22" name="テキスト ボックス 21">
            <a:extLst>
              <a:ext uri="{FF2B5EF4-FFF2-40B4-BE49-F238E27FC236}">
                <a16:creationId xmlns:a16="http://schemas.microsoft.com/office/drawing/2014/main" id="{C46DD7F6-2D97-440A-96FA-F4945E218EFB}"/>
              </a:ext>
            </a:extLst>
          </p:cNvPr>
          <p:cNvSpPr txBox="1"/>
          <p:nvPr/>
        </p:nvSpPr>
        <p:spPr>
          <a:xfrm>
            <a:off x="363011" y="2360245"/>
            <a:ext cx="5955030" cy="338554"/>
          </a:xfrm>
          <a:prstGeom prst="rect">
            <a:avLst/>
          </a:prstGeom>
          <a:noFill/>
        </p:spPr>
        <p:txBody>
          <a:bodyPr wrap="square" rtlCol="0">
            <a:spAutoFit/>
          </a:bodyPr>
          <a:lstStyle/>
          <a:p>
            <a:pPr marL="342900" indent="-342900"/>
            <a:r>
              <a:rPr kumimoji="1" lang="ja-JP" altLang="en-US" sz="1600" dirty="0"/>
              <a:t>■出勤簿からの締め作業</a:t>
            </a:r>
            <a:endParaRPr kumimoji="1" lang="en-US" altLang="ja-JP" sz="1600" dirty="0"/>
          </a:p>
        </p:txBody>
      </p:sp>
      <p:cxnSp>
        <p:nvCxnSpPr>
          <p:cNvPr id="23" name="直線コネクタ 22">
            <a:extLst>
              <a:ext uri="{FF2B5EF4-FFF2-40B4-BE49-F238E27FC236}">
                <a16:creationId xmlns:a16="http://schemas.microsoft.com/office/drawing/2014/main" id="{F120123F-F618-415D-A9D7-A9B09F7712C9}"/>
              </a:ext>
            </a:extLst>
          </p:cNvPr>
          <p:cNvCxnSpPr/>
          <p:nvPr/>
        </p:nvCxnSpPr>
        <p:spPr>
          <a:xfrm>
            <a:off x="279543" y="2753920"/>
            <a:ext cx="6240780" cy="2226"/>
          </a:xfrm>
          <a:prstGeom prst="line">
            <a:avLst/>
          </a:prstGeom>
        </p:spPr>
        <p:style>
          <a:lnRef idx="1">
            <a:schemeClr val="accent1"/>
          </a:lnRef>
          <a:fillRef idx="0">
            <a:schemeClr val="accent1"/>
          </a:fillRef>
          <a:effectRef idx="0">
            <a:schemeClr val="accent1"/>
          </a:effectRef>
          <a:fontRef idx="minor">
            <a:schemeClr val="tx1"/>
          </a:fontRef>
        </p:style>
      </p:cxnSp>
      <p:pic>
        <p:nvPicPr>
          <p:cNvPr id="6" name="図 5">
            <a:extLst>
              <a:ext uri="{FF2B5EF4-FFF2-40B4-BE49-F238E27FC236}">
                <a16:creationId xmlns:a16="http://schemas.microsoft.com/office/drawing/2014/main" id="{865BC782-8F8C-4649-B17C-10282F0467BE}"/>
              </a:ext>
            </a:extLst>
          </p:cNvPr>
          <p:cNvPicPr>
            <a:picLocks noChangeAspect="1"/>
          </p:cNvPicPr>
          <p:nvPr/>
        </p:nvPicPr>
        <p:blipFill>
          <a:blip r:embed="rId3"/>
          <a:stretch>
            <a:fillRect/>
          </a:stretch>
        </p:blipFill>
        <p:spPr>
          <a:xfrm>
            <a:off x="308610" y="3711176"/>
            <a:ext cx="6240780" cy="4333875"/>
          </a:xfrm>
          <a:prstGeom prst="rect">
            <a:avLst/>
          </a:prstGeom>
          <a:ln>
            <a:solidFill>
              <a:schemeClr val="accent1"/>
            </a:solidFill>
          </a:ln>
        </p:spPr>
      </p:pic>
      <p:sp>
        <p:nvSpPr>
          <p:cNvPr id="31" name="テキスト ボックス 30">
            <a:extLst>
              <a:ext uri="{FF2B5EF4-FFF2-40B4-BE49-F238E27FC236}">
                <a16:creationId xmlns:a16="http://schemas.microsoft.com/office/drawing/2014/main" id="{261B5739-2A6D-475D-9E66-755BDCEA1C14}"/>
              </a:ext>
            </a:extLst>
          </p:cNvPr>
          <p:cNvSpPr txBox="1"/>
          <p:nvPr/>
        </p:nvSpPr>
        <p:spPr>
          <a:xfrm>
            <a:off x="412433" y="885405"/>
            <a:ext cx="5955030" cy="338554"/>
          </a:xfrm>
          <a:prstGeom prst="rect">
            <a:avLst/>
          </a:prstGeom>
          <a:noFill/>
        </p:spPr>
        <p:txBody>
          <a:bodyPr wrap="square" rtlCol="0">
            <a:spAutoFit/>
          </a:bodyPr>
          <a:lstStyle/>
          <a:p>
            <a:pPr marL="342900" indent="-342900"/>
            <a:r>
              <a:rPr kumimoji="1" lang="ja-JP" altLang="en-US" sz="1600" dirty="0"/>
              <a:t>■締め作業とは</a:t>
            </a:r>
            <a:endParaRPr kumimoji="1" lang="en-US" altLang="ja-JP" sz="1600" dirty="0"/>
          </a:p>
        </p:txBody>
      </p:sp>
      <p:cxnSp>
        <p:nvCxnSpPr>
          <p:cNvPr id="32" name="直線コネクタ 31">
            <a:extLst>
              <a:ext uri="{FF2B5EF4-FFF2-40B4-BE49-F238E27FC236}">
                <a16:creationId xmlns:a16="http://schemas.microsoft.com/office/drawing/2014/main" id="{A80A3B33-C71B-4B38-B132-D30064594324}"/>
              </a:ext>
            </a:extLst>
          </p:cNvPr>
          <p:cNvCxnSpPr/>
          <p:nvPr/>
        </p:nvCxnSpPr>
        <p:spPr>
          <a:xfrm>
            <a:off x="279543" y="1257193"/>
            <a:ext cx="6240780" cy="2226"/>
          </a:xfrm>
          <a:prstGeom prst="line">
            <a:avLst/>
          </a:prstGeom>
        </p:spPr>
        <p:style>
          <a:lnRef idx="1">
            <a:schemeClr val="accent1"/>
          </a:lnRef>
          <a:fillRef idx="0">
            <a:schemeClr val="accent1"/>
          </a:fillRef>
          <a:effectRef idx="0">
            <a:schemeClr val="accent1"/>
          </a:effectRef>
          <a:fontRef idx="minor">
            <a:schemeClr val="tx1"/>
          </a:fontRef>
        </p:style>
      </p:cxnSp>
      <p:sp>
        <p:nvSpPr>
          <p:cNvPr id="33" name="正方形/長方形 32">
            <a:extLst>
              <a:ext uri="{FF2B5EF4-FFF2-40B4-BE49-F238E27FC236}">
                <a16:creationId xmlns:a16="http://schemas.microsoft.com/office/drawing/2014/main" id="{F7F39E5B-C4C6-4B38-A637-FDA9EA85A687}"/>
              </a:ext>
            </a:extLst>
          </p:cNvPr>
          <p:cNvSpPr/>
          <p:nvPr/>
        </p:nvSpPr>
        <p:spPr>
          <a:xfrm>
            <a:off x="5997034" y="6400842"/>
            <a:ext cx="405217" cy="29789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Tree>
    <p:extLst>
      <p:ext uri="{BB962C8B-B14F-4D97-AF65-F5344CB8AC3E}">
        <p14:creationId xmlns:p14="http://schemas.microsoft.com/office/powerpoint/2010/main" val="3921673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図 26"/>
          <p:cNvPicPr>
            <a:picLocks noChangeAspect="1"/>
          </p:cNvPicPr>
          <p:nvPr/>
        </p:nvPicPr>
        <p:blipFill>
          <a:blip r:embed="rId3"/>
          <a:stretch>
            <a:fillRect/>
          </a:stretch>
        </p:blipFill>
        <p:spPr>
          <a:xfrm>
            <a:off x="708521" y="5159739"/>
            <a:ext cx="3890643" cy="1523224"/>
          </a:xfrm>
          <a:prstGeom prst="rect">
            <a:avLst/>
          </a:prstGeom>
          <a:ln>
            <a:solidFill>
              <a:schemeClr val="accent1"/>
            </a:solidFill>
          </a:ln>
        </p:spPr>
      </p:pic>
      <p:pic>
        <p:nvPicPr>
          <p:cNvPr id="6146" name="Picture 2"/>
          <p:cNvPicPr>
            <a:picLocks noChangeAspect="1" noChangeArrowheads="1"/>
          </p:cNvPicPr>
          <p:nvPr/>
        </p:nvPicPr>
        <p:blipFill>
          <a:blip r:embed="rId4" cstate="print"/>
          <a:srcRect b="2954"/>
          <a:stretch>
            <a:fillRect/>
          </a:stretch>
        </p:blipFill>
        <p:spPr bwMode="auto">
          <a:xfrm>
            <a:off x="469886" y="1049479"/>
            <a:ext cx="1446739" cy="1899261"/>
          </a:xfrm>
          <a:prstGeom prst="rect">
            <a:avLst/>
          </a:prstGeom>
          <a:noFill/>
          <a:ln w="9525">
            <a:solidFill>
              <a:schemeClr val="accent1"/>
            </a:solidFill>
            <a:miter lim="800000"/>
            <a:headEnd/>
            <a:tailEnd/>
          </a:ln>
        </p:spPr>
      </p:pic>
      <p:pic>
        <p:nvPicPr>
          <p:cNvPr id="1027" name="Picture 3"/>
          <p:cNvPicPr>
            <a:picLocks noChangeAspect="1" noChangeArrowheads="1"/>
          </p:cNvPicPr>
          <p:nvPr/>
        </p:nvPicPr>
        <p:blipFill>
          <a:blip r:embed="rId5" cstate="print"/>
          <a:srcRect/>
          <a:stretch>
            <a:fillRect/>
          </a:stretch>
        </p:blipFill>
        <p:spPr bwMode="auto">
          <a:xfrm>
            <a:off x="3128217" y="6878426"/>
            <a:ext cx="1267513" cy="1316378"/>
          </a:xfrm>
          <a:prstGeom prst="rect">
            <a:avLst/>
          </a:prstGeom>
          <a:noFill/>
          <a:ln w="9525">
            <a:solidFill>
              <a:schemeClr val="accent1"/>
            </a:solidFill>
            <a:miter lim="800000"/>
            <a:headEnd/>
            <a:tailEnd/>
          </a:ln>
        </p:spPr>
      </p:pic>
      <p:pic>
        <p:nvPicPr>
          <p:cNvPr id="3" name="Picture 2"/>
          <p:cNvPicPr>
            <a:picLocks noChangeAspect="1" noChangeArrowheads="1"/>
          </p:cNvPicPr>
          <p:nvPr/>
        </p:nvPicPr>
        <p:blipFill>
          <a:blip r:embed="rId6" cstate="print"/>
          <a:srcRect/>
          <a:stretch>
            <a:fillRect/>
          </a:stretch>
        </p:blipFill>
        <p:spPr bwMode="auto">
          <a:xfrm>
            <a:off x="708521" y="6899772"/>
            <a:ext cx="2186450" cy="1318811"/>
          </a:xfrm>
          <a:prstGeom prst="rect">
            <a:avLst/>
          </a:prstGeom>
          <a:noFill/>
          <a:ln w="9525">
            <a:solidFill>
              <a:schemeClr val="accent1"/>
            </a:solidFill>
            <a:miter lim="800000"/>
            <a:headEnd/>
            <a:tailEnd/>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2</a:t>
            </a:fld>
            <a:endParaRPr lang="ja-JP" altLang="en-US" dirty="0"/>
          </a:p>
        </p:txBody>
      </p:sp>
      <p:sp>
        <p:nvSpPr>
          <p:cNvPr id="20" name="タイトル 19"/>
          <p:cNvSpPr>
            <a:spLocks noGrp="1"/>
          </p:cNvSpPr>
          <p:nvPr>
            <p:ph type="title"/>
          </p:nvPr>
        </p:nvSpPr>
        <p:spPr/>
        <p:txBody>
          <a:bodyPr/>
          <a:lstStyle/>
          <a:p>
            <a:r>
              <a:rPr lang="ja-JP" altLang="en-US" dirty="0"/>
              <a:t>企業管理者さまへ</a:t>
            </a:r>
          </a:p>
        </p:txBody>
      </p:sp>
      <p:sp>
        <p:nvSpPr>
          <p:cNvPr id="17" name="テキスト ボックス 16"/>
          <p:cNvSpPr txBox="1"/>
          <p:nvPr/>
        </p:nvSpPr>
        <p:spPr>
          <a:xfrm>
            <a:off x="3152155" y="1154479"/>
            <a:ext cx="2940036" cy="830997"/>
          </a:xfrm>
          <a:prstGeom prst="rect">
            <a:avLst/>
          </a:prstGeom>
          <a:noFill/>
        </p:spPr>
        <p:txBody>
          <a:bodyPr wrap="square" rtlCol="0">
            <a:spAutoFit/>
          </a:bodyPr>
          <a:lstStyle/>
          <a:p>
            <a:r>
              <a:rPr kumimoji="1" lang="ja-JP" altLang="en-US" sz="1200" dirty="0">
                <a:latin typeface="+mn-ea"/>
              </a:rPr>
              <a:t>もくじや最後の注意書きなども、貴社で必要な情報にあわせて追記、削除をしてください。</a:t>
            </a:r>
            <a:endParaRPr kumimoji="1" lang="en-US" altLang="ja-JP" sz="1200" dirty="0">
              <a:latin typeface="+mn-ea"/>
            </a:endParaRPr>
          </a:p>
          <a:p>
            <a:endParaRPr kumimoji="1" lang="en-US" altLang="ja-JP" sz="1200" dirty="0">
              <a:latin typeface="+mn-ea"/>
            </a:endParaRPr>
          </a:p>
        </p:txBody>
      </p:sp>
      <p:cxnSp>
        <p:nvCxnSpPr>
          <p:cNvPr id="21" name="直線コネクタ 20"/>
          <p:cNvCxnSpPr/>
          <p:nvPr/>
        </p:nvCxnSpPr>
        <p:spPr>
          <a:xfrm flipV="1">
            <a:off x="385201" y="3635565"/>
            <a:ext cx="5938481" cy="8657"/>
          </a:xfrm>
          <a:prstGeom prst="line">
            <a:avLst/>
          </a:prstGeom>
        </p:spPr>
        <p:style>
          <a:lnRef idx="1">
            <a:schemeClr val="accent1"/>
          </a:lnRef>
          <a:fillRef idx="0">
            <a:schemeClr val="accent1"/>
          </a:fillRef>
          <a:effectRef idx="0">
            <a:schemeClr val="accent1"/>
          </a:effectRef>
          <a:fontRef idx="minor">
            <a:schemeClr val="tx1"/>
          </a:fontRef>
        </p:style>
      </p:cxnSp>
      <p:sp>
        <p:nvSpPr>
          <p:cNvPr id="22" name="テキスト ボックス 21"/>
          <p:cNvSpPr txBox="1"/>
          <p:nvPr/>
        </p:nvSpPr>
        <p:spPr>
          <a:xfrm>
            <a:off x="409544" y="4820548"/>
            <a:ext cx="5956368" cy="307777"/>
          </a:xfrm>
          <a:prstGeom prst="rect">
            <a:avLst/>
          </a:prstGeom>
          <a:noFill/>
        </p:spPr>
        <p:txBody>
          <a:bodyPr wrap="square" rtlCol="0">
            <a:spAutoFit/>
          </a:bodyPr>
          <a:lstStyle/>
          <a:p>
            <a:r>
              <a:rPr kumimoji="1" lang="en-US" altLang="ja-JP" sz="1400" b="1" dirty="0">
                <a:solidFill>
                  <a:schemeClr val="accent1"/>
                </a:solidFill>
                <a:latin typeface="游ゴシック" panose="020B0400000000000000" pitchFamily="50" charset="-128"/>
                <a:ea typeface="游ゴシック" panose="020B0400000000000000" pitchFamily="50" charset="-128"/>
                <a:cs typeface="メイリオ" panose="020B0604030504040204" pitchFamily="50" charset="-128"/>
              </a:rPr>
              <a:t>4.</a:t>
            </a:r>
            <a:r>
              <a:rPr kumimoji="1" lang="ja-JP" altLang="en-US" sz="1400" b="1" dirty="0">
                <a:solidFill>
                  <a:schemeClr val="accent1"/>
                </a:solidFill>
                <a:latin typeface="游ゴシック" panose="020B0400000000000000" pitchFamily="50" charset="-128"/>
                <a:ea typeface="游ゴシック" panose="020B0400000000000000" pitchFamily="50" charset="-128"/>
                <a:cs typeface="メイリオ" panose="020B0604030504040204" pitchFamily="50" charset="-128"/>
              </a:rPr>
              <a:t> </a:t>
            </a:r>
            <a:r>
              <a:rPr kumimoji="1" lang="en-US" altLang="ja-JP" sz="1400" b="1" dirty="0">
                <a:solidFill>
                  <a:schemeClr val="accent1"/>
                </a:solidFill>
                <a:latin typeface="游ゴシック" panose="020B0400000000000000" pitchFamily="50" charset="-128"/>
                <a:ea typeface="游ゴシック" panose="020B0400000000000000" pitchFamily="50" charset="-128"/>
                <a:cs typeface="メイリオ" panose="020B0604030504040204" pitchFamily="50" charset="-128"/>
              </a:rPr>
              <a:t>URL</a:t>
            </a:r>
            <a:r>
              <a:rPr kumimoji="1" lang="ja-JP" altLang="en-US" sz="1400" b="1" dirty="0">
                <a:solidFill>
                  <a:schemeClr val="accent1"/>
                </a:solidFill>
                <a:latin typeface="游ゴシック" panose="020B0400000000000000" pitchFamily="50" charset="-128"/>
                <a:ea typeface="游ゴシック" panose="020B0400000000000000" pitchFamily="50" charset="-128"/>
                <a:cs typeface="メイリオ" panose="020B0604030504040204" pitchFamily="50" charset="-128"/>
              </a:rPr>
              <a:t>一括送信を行なう。</a:t>
            </a:r>
          </a:p>
        </p:txBody>
      </p:sp>
      <p:sp>
        <p:nvSpPr>
          <p:cNvPr id="25" name="下矢印 24"/>
          <p:cNvSpPr/>
          <p:nvPr/>
        </p:nvSpPr>
        <p:spPr>
          <a:xfrm>
            <a:off x="1564395" y="6577072"/>
            <a:ext cx="231355" cy="484742"/>
          </a:xfrm>
          <a:prstGeom prst="downArrow">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6" name="下矢印 25"/>
          <p:cNvSpPr/>
          <p:nvPr/>
        </p:nvSpPr>
        <p:spPr>
          <a:xfrm rot="16200000">
            <a:off x="2710155" y="7348255"/>
            <a:ext cx="295620" cy="493921"/>
          </a:xfrm>
          <a:prstGeom prst="downArrow">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8" name="テキスト ボックス 27"/>
          <p:cNvSpPr txBox="1"/>
          <p:nvPr/>
        </p:nvSpPr>
        <p:spPr>
          <a:xfrm>
            <a:off x="605419" y="8302588"/>
            <a:ext cx="5475891" cy="461665"/>
          </a:xfrm>
          <a:prstGeom prst="rect">
            <a:avLst/>
          </a:prstGeom>
          <a:noFill/>
        </p:spPr>
        <p:txBody>
          <a:bodyPr wrap="square" rtlCol="0">
            <a:spAutoFit/>
          </a:bodyPr>
          <a:lstStyle/>
          <a:p>
            <a:r>
              <a:rPr kumimoji="1" lang="ja-JP" altLang="en-US" sz="1200" dirty="0">
                <a:latin typeface="+mn-ea"/>
              </a:rPr>
              <a:t>管理画面の従業員設定より、拠点の管理者の</a:t>
            </a:r>
            <a:r>
              <a:rPr kumimoji="1" lang="ja-JP" altLang="en-US" sz="1200" b="1" dirty="0">
                <a:latin typeface="+mn-ea"/>
              </a:rPr>
              <a:t>「マイページ</a:t>
            </a:r>
            <a:r>
              <a:rPr kumimoji="1" lang="en-US" altLang="ja-JP" sz="1200" b="1" dirty="0">
                <a:latin typeface="+mn-ea"/>
              </a:rPr>
              <a:t>URL</a:t>
            </a:r>
            <a:r>
              <a:rPr kumimoji="1" lang="ja-JP" altLang="en-US" sz="1200" b="1" dirty="0">
                <a:latin typeface="+mn-ea"/>
              </a:rPr>
              <a:t>」一括送信</a:t>
            </a:r>
            <a:r>
              <a:rPr kumimoji="1" lang="ja-JP" altLang="en-US" sz="1200" dirty="0">
                <a:latin typeface="+mn-ea"/>
              </a:rPr>
              <a:t>を行なってください。</a:t>
            </a:r>
            <a:endParaRPr kumimoji="1" lang="en-US" altLang="ja-JP" sz="1200" dirty="0">
              <a:latin typeface="+mn-ea"/>
            </a:endParaRPr>
          </a:p>
        </p:txBody>
      </p:sp>
      <p:sp>
        <p:nvSpPr>
          <p:cNvPr id="29" name="テキスト ボックス 28"/>
          <p:cNvSpPr txBox="1"/>
          <p:nvPr/>
        </p:nvSpPr>
        <p:spPr>
          <a:xfrm>
            <a:off x="407708" y="3761093"/>
            <a:ext cx="5956368" cy="307777"/>
          </a:xfrm>
          <a:prstGeom prst="rect">
            <a:avLst/>
          </a:prstGeom>
          <a:noFill/>
        </p:spPr>
        <p:txBody>
          <a:bodyPr wrap="square" rtlCol="0">
            <a:spAutoFit/>
          </a:bodyPr>
          <a:lstStyle/>
          <a:p>
            <a:r>
              <a:rPr kumimoji="1" lang="en-US" altLang="ja-JP" sz="1400" b="1" dirty="0">
                <a:solidFill>
                  <a:schemeClr val="accent1"/>
                </a:solidFill>
                <a:latin typeface="游ゴシック" panose="020B0400000000000000" pitchFamily="50" charset="-128"/>
                <a:ea typeface="游ゴシック" panose="020B0400000000000000" pitchFamily="50" charset="-128"/>
                <a:cs typeface="メイリオ" panose="020B0604030504040204" pitchFamily="50" charset="-128"/>
              </a:rPr>
              <a:t>3.</a:t>
            </a:r>
            <a:r>
              <a:rPr kumimoji="1" lang="ja-JP" altLang="en-US" sz="1400" b="1" dirty="0">
                <a:solidFill>
                  <a:schemeClr val="accent1"/>
                </a:solidFill>
                <a:latin typeface="游ゴシック" panose="020B0400000000000000" pitchFamily="50" charset="-128"/>
                <a:ea typeface="游ゴシック" panose="020B0400000000000000" pitchFamily="50" charset="-128"/>
                <a:cs typeface="メイリオ" panose="020B0604030504040204" pitchFamily="50" charset="-128"/>
              </a:rPr>
              <a:t> 拠点管理者へ本マニュアルの配布を行なう</a:t>
            </a:r>
          </a:p>
        </p:txBody>
      </p:sp>
      <p:sp>
        <p:nvSpPr>
          <p:cNvPr id="30" name="テキスト ボックス 29"/>
          <p:cNvSpPr txBox="1"/>
          <p:nvPr/>
        </p:nvSpPr>
        <p:spPr>
          <a:xfrm>
            <a:off x="506268" y="4226347"/>
            <a:ext cx="5586059" cy="276999"/>
          </a:xfrm>
          <a:prstGeom prst="rect">
            <a:avLst/>
          </a:prstGeom>
          <a:noFill/>
        </p:spPr>
        <p:txBody>
          <a:bodyPr wrap="square" rtlCol="0">
            <a:spAutoFit/>
          </a:bodyPr>
          <a:lstStyle/>
          <a:p>
            <a:r>
              <a:rPr kumimoji="1" lang="ja-JP" altLang="en-US" sz="1200" b="1" dirty="0">
                <a:latin typeface="+mn-ea"/>
              </a:rPr>
              <a:t>「管理者さまへ」（本ページ）は削除して配布を行なってください。</a:t>
            </a:r>
            <a:endParaRPr kumimoji="1" lang="en-US" altLang="ja-JP" sz="1200" b="1" dirty="0">
              <a:latin typeface="+mn-ea"/>
            </a:endParaRPr>
          </a:p>
        </p:txBody>
      </p:sp>
      <p:cxnSp>
        <p:nvCxnSpPr>
          <p:cNvPr id="34" name="直線コネクタ 33"/>
          <p:cNvCxnSpPr/>
          <p:nvPr/>
        </p:nvCxnSpPr>
        <p:spPr>
          <a:xfrm flipV="1">
            <a:off x="405398" y="4735415"/>
            <a:ext cx="5938481" cy="8657"/>
          </a:xfrm>
          <a:prstGeom prst="line">
            <a:avLst/>
          </a:prstGeom>
        </p:spPr>
        <p:style>
          <a:lnRef idx="1">
            <a:schemeClr val="accent1"/>
          </a:lnRef>
          <a:fillRef idx="0">
            <a:schemeClr val="accent1"/>
          </a:fillRef>
          <a:effectRef idx="0">
            <a:schemeClr val="accent1"/>
          </a:effectRef>
          <a:fontRef idx="minor">
            <a:schemeClr val="tx1"/>
          </a:fontRef>
        </p:style>
      </p:cxnSp>
      <p:grpSp>
        <p:nvGrpSpPr>
          <p:cNvPr id="39" name="グループ化 38"/>
          <p:cNvGrpSpPr/>
          <p:nvPr/>
        </p:nvGrpSpPr>
        <p:grpSpPr>
          <a:xfrm>
            <a:off x="1484887" y="830201"/>
            <a:ext cx="1405210" cy="554507"/>
            <a:chOff x="5559261" y="1215025"/>
            <a:chExt cx="1405210" cy="554507"/>
          </a:xfrm>
          <a:solidFill>
            <a:schemeClr val="accent3">
              <a:lumMod val="75000"/>
            </a:schemeClr>
          </a:solidFill>
        </p:grpSpPr>
        <p:sp>
          <p:nvSpPr>
            <p:cNvPr id="40" name="二等辺三角形 39"/>
            <p:cNvSpPr/>
            <p:nvPr/>
          </p:nvSpPr>
          <p:spPr>
            <a:xfrm flipV="1">
              <a:off x="6263011" y="1528175"/>
              <a:ext cx="175365" cy="24135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41" name="角丸四角形 40"/>
            <p:cNvSpPr/>
            <p:nvPr/>
          </p:nvSpPr>
          <p:spPr>
            <a:xfrm>
              <a:off x="5559261" y="1215025"/>
              <a:ext cx="1405210" cy="413359"/>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bg1"/>
                  </a:solidFill>
                </a:rPr>
                <a:t>カスタマイズ！</a:t>
              </a:r>
            </a:p>
          </p:txBody>
        </p:sp>
      </p:grpSp>
      <p:sp>
        <p:nvSpPr>
          <p:cNvPr id="24" name="正方形/長方形 23"/>
          <p:cNvSpPr/>
          <p:nvPr/>
        </p:nvSpPr>
        <p:spPr>
          <a:xfrm>
            <a:off x="3167557" y="7899093"/>
            <a:ext cx="1162072" cy="319489"/>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pic>
        <p:nvPicPr>
          <p:cNvPr id="4" name="図 3"/>
          <p:cNvPicPr>
            <a:picLocks noChangeAspect="1"/>
          </p:cNvPicPr>
          <p:nvPr/>
        </p:nvPicPr>
        <p:blipFill>
          <a:blip r:embed="rId7"/>
          <a:stretch>
            <a:fillRect/>
          </a:stretch>
        </p:blipFill>
        <p:spPr>
          <a:xfrm>
            <a:off x="1345965" y="1496746"/>
            <a:ext cx="1525401" cy="1995949"/>
          </a:xfrm>
          <a:prstGeom prst="rect">
            <a:avLst/>
          </a:prstGeom>
          <a:ln>
            <a:solidFill>
              <a:schemeClr val="accent1"/>
            </a:solidFill>
          </a:ln>
        </p:spPr>
      </p:pic>
    </p:spTree>
    <p:extLst>
      <p:ext uri="{BB962C8B-B14F-4D97-AF65-F5344CB8AC3E}">
        <p14:creationId xmlns:p14="http://schemas.microsoft.com/office/powerpoint/2010/main" val="34771029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29</a:t>
            </a:fld>
            <a:endParaRPr lang="ja-JP" altLang="en-US" dirty="0"/>
          </a:p>
        </p:txBody>
      </p:sp>
      <p:sp>
        <p:nvSpPr>
          <p:cNvPr id="5" name="タイトル 4"/>
          <p:cNvSpPr>
            <a:spLocks noGrp="1"/>
          </p:cNvSpPr>
          <p:nvPr>
            <p:ph type="title"/>
          </p:nvPr>
        </p:nvSpPr>
        <p:spPr/>
        <p:txBody>
          <a:bodyPr/>
          <a:lstStyle/>
          <a:p>
            <a:r>
              <a:rPr lang="ja-JP" altLang="en-US" dirty="0"/>
              <a:t>実績の締め作業</a:t>
            </a:r>
          </a:p>
        </p:txBody>
      </p:sp>
      <p:pic>
        <p:nvPicPr>
          <p:cNvPr id="24" name="図 23">
            <a:extLst>
              <a:ext uri="{FF2B5EF4-FFF2-40B4-BE49-F238E27FC236}">
                <a16:creationId xmlns:a16="http://schemas.microsoft.com/office/drawing/2014/main" id="{23C2EB65-A559-4775-8016-6CE96A4E67B5}"/>
              </a:ext>
            </a:extLst>
          </p:cNvPr>
          <p:cNvPicPr>
            <a:picLocks noChangeAspect="1"/>
          </p:cNvPicPr>
          <p:nvPr/>
        </p:nvPicPr>
        <p:blipFill>
          <a:blip r:embed="rId3"/>
          <a:stretch>
            <a:fillRect/>
          </a:stretch>
        </p:blipFill>
        <p:spPr>
          <a:xfrm>
            <a:off x="3762655" y="1809423"/>
            <a:ext cx="2036155" cy="1374840"/>
          </a:xfrm>
          <a:prstGeom prst="rect">
            <a:avLst/>
          </a:prstGeom>
          <a:ln>
            <a:solidFill>
              <a:schemeClr val="accent1"/>
            </a:solidFill>
          </a:ln>
        </p:spPr>
      </p:pic>
      <p:pic>
        <p:nvPicPr>
          <p:cNvPr id="25" name="図 24">
            <a:extLst>
              <a:ext uri="{FF2B5EF4-FFF2-40B4-BE49-F238E27FC236}">
                <a16:creationId xmlns:a16="http://schemas.microsoft.com/office/drawing/2014/main" id="{85FF686F-8D1E-40D5-AEAF-7A4B81BEAC35}"/>
              </a:ext>
            </a:extLst>
          </p:cNvPr>
          <p:cNvPicPr>
            <a:picLocks noChangeAspect="1"/>
          </p:cNvPicPr>
          <p:nvPr/>
        </p:nvPicPr>
        <p:blipFill>
          <a:blip r:embed="rId3"/>
          <a:stretch>
            <a:fillRect/>
          </a:stretch>
        </p:blipFill>
        <p:spPr>
          <a:xfrm>
            <a:off x="533123" y="1807604"/>
            <a:ext cx="2036156" cy="1374840"/>
          </a:xfrm>
          <a:prstGeom prst="rect">
            <a:avLst/>
          </a:prstGeom>
          <a:ln>
            <a:solidFill>
              <a:schemeClr val="accent1"/>
            </a:solidFill>
          </a:ln>
        </p:spPr>
      </p:pic>
      <p:sp>
        <p:nvSpPr>
          <p:cNvPr id="26" name="正方形/長方形 25">
            <a:extLst>
              <a:ext uri="{FF2B5EF4-FFF2-40B4-BE49-F238E27FC236}">
                <a16:creationId xmlns:a16="http://schemas.microsoft.com/office/drawing/2014/main" id="{C71B6D18-678F-498F-96B9-E62BF6890BBC}"/>
              </a:ext>
            </a:extLst>
          </p:cNvPr>
          <p:cNvSpPr/>
          <p:nvPr/>
        </p:nvSpPr>
        <p:spPr>
          <a:xfrm>
            <a:off x="535165" y="1807605"/>
            <a:ext cx="930078" cy="330056"/>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7" name="正方形/長方形 26">
            <a:extLst>
              <a:ext uri="{FF2B5EF4-FFF2-40B4-BE49-F238E27FC236}">
                <a16:creationId xmlns:a16="http://schemas.microsoft.com/office/drawing/2014/main" id="{1E208F75-BA28-4767-9BF9-1201BC32C1AE}"/>
              </a:ext>
            </a:extLst>
          </p:cNvPr>
          <p:cNvSpPr/>
          <p:nvPr/>
        </p:nvSpPr>
        <p:spPr>
          <a:xfrm>
            <a:off x="3875275" y="2353553"/>
            <a:ext cx="850961" cy="282419"/>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8" name="右矢印 23">
            <a:extLst>
              <a:ext uri="{FF2B5EF4-FFF2-40B4-BE49-F238E27FC236}">
                <a16:creationId xmlns:a16="http://schemas.microsoft.com/office/drawing/2014/main" id="{B7D81AEA-5BD3-455F-86C6-15B8EB547597}"/>
              </a:ext>
            </a:extLst>
          </p:cNvPr>
          <p:cNvSpPr/>
          <p:nvPr/>
        </p:nvSpPr>
        <p:spPr>
          <a:xfrm>
            <a:off x="2959766" y="2335030"/>
            <a:ext cx="543377" cy="300942"/>
          </a:xfrm>
          <a:prstGeom prst="rightArrow">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4" name="テキスト ボックス 13">
            <a:extLst>
              <a:ext uri="{FF2B5EF4-FFF2-40B4-BE49-F238E27FC236}">
                <a16:creationId xmlns:a16="http://schemas.microsoft.com/office/drawing/2014/main" id="{6244A748-ECFE-46D9-B9A0-59CDBB92E65A}"/>
              </a:ext>
            </a:extLst>
          </p:cNvPr>
          <p:cNvSpPr txBox="1"/>
          <p:nvPr/>
        </p:nvSpPr>
        <p:spPr>
          <a:xfrm>
            <a:off x="326501" y="967784"/>
            <a:ext cx="5917659" cy="738664"/>
          </a:xfrm>
          <a:prstGeom prst="rect">
            <a:avLst/>
          </a:prstGeom>
          <a:noFill/>
        </p:spPr>
        <p:txBody>
          <a:bodyPr wrap="square" rtlCol="0">
            <a:spAutoFit/>
          </a:bodyPr>
          <a:lstStyle/>
          <a:p>
            <a:r>
              <a:rPr kumimoji="1" lang="ja-JP" altLang="en-US" sz="1400" dirty="0">
                <a:latin typeface="+mn-ea"/>
              </a:rPr>
              <a:t>右側にある項目「処理」のプルダウンをクリックすると、以下のようなメニューが表示されるので、「全て選択」にチェックを入れ、「締め」をクリックします。</a:t>
            </a:r>
          </a:p>
        </p:txBody>
      </p:sp>
      <p:pic>
        <p:nvPicPr>
          <p:cNvPr id="3" name="図 2">
            <a:extLst>
              <a:ext uri="{FF2B5EF4-FFF2-40B4-BE49-F238E27FC236}">
                <a16:creationId xmlns:a16="http://schemas.microsoft.com/office/drawing/2014/main" id="{F620E78C-1D1C-402B-B592-09754B2423DC}"/>
              </a:ext>
            </a:extLst>
          </p:cNvPr>
          <p:cNvPicPr>
            <a:picLocks noChangeAspect="1"/>
          </p:cNvPicPr>
          <p:nvPr/>
        </p:nvPicPr>
        <p:blipFill>
          <a:blip r:embed="rId4"/>
          <a:stretch>
            <a:fillRect/>
          </a:stretch>
        </p:blipFill>
        <p:spPr>
          <a:xfrm>
            <a:off x="510868" y="3393947"/>
            <a:ext cx="5520099" cy="3847182"/>
          </a:xfrm>
          <a:prstGeom prst="rect">
            <a:avLst/>
          </a:prstGeom>
          <a:ln>
            <a:solidFill>
              <a:schemeClr val="accent1"/>
            </a:solidFill>
          </a:ln>
        </p:spPr>
      </p:pic>
      <p:sp>
        <p:nvSpPr>
          <p:cNvPr id="16" name="テキスト ボックス 15">
            <a:extLst>
              <a:ext uri="{FF2B5EF4-FFF2-40B4-BE49-F238E27FC236}">
                <a16:creationId xmlns:a16="http://schemas.microsoft.com/office/drawing/2014/main" id="{3C2E914F-8198-4410-B1B1-64E9FBC26DAE}"/>
              </a:ext>
            </a:extLst>
          </p:cNvPr>
          <p:cNvSpPr txBox="1"/>
          <p:nvPr/>
        </p:nvSpPr>
        <p:spPr>
          <a:xfrm>
            <a:off x="510868" y="7546253"/>
            <a:ext cx="4768495" cy="523220"/>
          </a:xfrm>
          <a:prstGeom prst="rect">
            <a:avLst/>
          </a:prstGeom>
          <a:noFill/>
        </p:spPr>
        <p:txBody>
          <a:bodyPr wrap="square" rtlCol="0">
            <a:spAutoFit/>
          </a:bodyPr>
          <a:lstStyle/>
          <a:p>
            <a:pPr marL="342900" indent="-342900"/>
            <a:r>
              <a:rPr kumimoji="1" lang="ja-JP" altLang="en-US" sz="1400" dirty="0"/>
              <a:t>締めが行われた日には「締め」のアイコンが</a:t>
            </a:r>
            <a:endParaRPr kumimoji="1" lang="en-US" altLang="ja-JP" sz="1400" dirty="0"/>
          </a:p>
          <a:p>
            <a:pPr marL="342900" indent="-342900"/>
            <a:r>
              <a:rPr kumimoji="1" lang="ja-JP" altLang="en-US" sz="1400" dirty="0"/>
              <a:t>表示されます。</a:t>
            </a:r>
          </a:p>
        </p:txBody>
      </p:sp>
      <p:pic>
        <p:nvPicPr>
          <p:cNvPr id="6" name="図 5">
            <a:extLst>
              <a:ext uri="{FF2B5EF4-FFF2-40B4-BE49-F238E27FC236}">
                <a16:creationId xmlns:a16="http://schemas.microsoft.com/office/drawing/2014/main" id="{E8101A25-4397-4E70-81C8-EE1DD7939043}"/>
              </a:ext>
            </a:extLst>
          </p:cNvPr>
          <p:cNvPicPr>
            <a:picLocks noChangeAspect="1"/>
          </p:cNvPicPr>
          <p:nvPr/>
        </p:nvPicPr>
        <p:blipFill>
          <a:blip r:embed="rId5"/>
          <a:stretch>
            <a:fillRect/>
          </a:stretch>
        </p:blipFill>
        <p:spPr>
          <a:xfrm>
            <a:off x="5459297" y="7546253"/>
            <a:ext cx="679025" cy="679025"/>
          </a:xfrm>
          <a:prstGeom prst="rect">
            <a:avLst/>
          </a:prstGeom>
        </p:spPr>
      </p:pic>
      <p:sp>
        <p:nvSpPr>
          <p:cNvPr id="19" name="正方形/長方形 18">
            <a:extLst>
              <a:ext uri="{FF2B5EF4-FFF2-40B4-BE49-F238E27FC236}">
                <a16:creationId xmlns:a16="http://schemas.microsoft.com/office/drawing/2014/main" id="{E0BEE487-F1F6-4259-AE8C-E4C5A9413AD4}"/>
              </a:ext>
            </a:extLst>
          </p:cNvPr>
          <p:cNvSpPr/>
          <p:nvPr/>
        </p:nvSpPr>
        <p:spPr>
          <a:xfrm>
            <a:off x="896665" y="6140249"/>
            <a:ext cx="392087" cy="1100879"/>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5" name="正方形/長方形 14">
            <a:extLst>
              <a:ext uri="{FF2B5EF4-FFF2-40B4-BE49-F238E27FC236}">
                <a16:creationId xmlns:a16="http://schemas.microsoft.com/office/drawing/2014/main" id="{5F52D814-7FFB-4BC8-A96B-10BFAD95852E}"/>
              </a:ext>
            </a:extLst>
          </p:cNvPr>
          <p:cNvSpPr/>
          <p:nvPr/>
        </p:nvSpPr>
        <p:spPr>
          <a:xfrm>
            <a:off x="381521" y="7443278"/>
            <a:ext cx="6094957" cy="864396"/>
          </a:xfrm>
          <a:prstGeom prst="rect">
            <a:avLst/>
          </a:prstGeom>
          <a:noFill/>
          <a:ln>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Tree>
    <p:extLst>
      <p:ext uri="{BB962C8B-B14F-4D97-AF65-F5344CB8AC3E}">
        <p14:creationId xmlns:p14="http://schemas.microsoft.com/office/powerpoint/2010/main" val="12111899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CBB3AEC6-117F-453E-AAA0-C0C5DF6747A1}"/>
              </a:ext>
            </a:extLst>
          </p:cNvPr>
          <p:cNvPicPr>
            <a:picLocks noChangeAspect="1"/>
          </p:cNvPicPr>
          <p:nvPr/>
        </p:nvPicPr>
        <p:blipFill rotWithShape="1">
          <a:blip r:embed="rId3"/>
          <a:srcRect r="704"/>
          <a:stretch/>
        </p:blipFill>
        <p:spPr>
          <a:xfrm>
            <a:off x="535547" y="2227711"/>
            <a:ext cx="5786905" cy="3347489"/>
          </a:xfrm>
          <a:prstGeom prst="rect">
            <a:avLst/>
          </a:prstGeom>
          <a:ln>
            <a:solidFill>
              <a:schemeClr val="accent1"/>
            </a:solidFill>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30</a:t>
            </a:fld>
            <a:endParaRPr lang="ja-JP" altLang="en-US" dirty="0"/>
          </a:p>
        </p:txBody>
      </p:sp>
      <p:sp>
        <p:nvSpPr>
          <p:cNvPr id="5" name="タイトル 4"/>
          <p:cNvSpPr>
            <a:spLocks noGrp="1"/>
          </p:cNvSpPr>
          <p:nvPr>
            <p:ph type="title"/>
          </p:nvPr>
        </p:nvSpPr>
        <p:spPr/>
        <p:txBody>
          <a:bodyPr/>
          <a:lstStyle/>
          <a:p>
            <a:r>
              <a:rPr lang="ja-JP" altLang="en-US" dirty="0"/>
              <a:t>実績の締め作業</a:t>
            </a:r>
          </a:p>
        </p:txBody>
      </p:sp>
      <p:sp>
        <p:nvSpPr>
          <p:cNvPr id="12" name="テキスト ボックス 11"/>
          <p:cNvSpPr txBox="1"/>
          <p:nvPr/>
        </p:nvSpPr>
        <p:spPr>
          <a:xfrm>
            <a:off x="449803" y="1560072"/>
            <a:ext cx="5917659" cy="523220"/>
          </a:xfrm>
          <a:prstGeom prst="rect">
            <a:avLst/>
          </a:prstGeom>
          <a:noFill/>
        </p:spPr>
        <p:txBody>
          <a:bodyPr wrap="square" rtlCol="0">
            <a:spAutoFit/>
          </a:bodyPr>
          <a:lstStyle/>
          <a:p>
            <a:r>
              <a:rPr kumimoji="1" lang="ja-JP" altLang="en-US" sz="1400" dirty="0">
                <a:latin typeface="+mn-ea"/>
              </a:rPr>
              <a:t>この日の実績は確認修正済みのため、締めを行ないます。</a:t>
            </a:r>
            <a:endParaRPr kumimoji="1" lang="en-US" altLang="ja-JP" sz="1400" dirty="0">
              <a:latin typeface="+mn-ea"/>
            </a:endParaRPr>
          </a:p>
          <a:p>
            <a:r>
              <a:rPr kumimoji="1" lang="ja-JP" altLang="en-US" sz="1400" dirty="0">
                <a:latin typeface="+mn-ea"/>
              </a:rPr>
              <a:t>「確認修正」＞「日次勤務実績一覧」を表示します。</a:t>
            </a:r>
          </a:p>
        </p:txBody>
      </p:sp>
      <p:sp>
        <p:nvSpPr>
          <p:cNvPr id="13" name="正方形/長方形 12"/>
          <p:cNvSpPr/>
          <p:nvPr/>
        </p:nvSpPr>
        <p:spPr>
          <a:xfrm>
            <a:off x="5893382" y="4065266"/>
            <a:ext cx="405217" cy="29789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6" name="テキスト ボックス 15"/>
          <p:cNvSpPr txBox="1"/>
          <p:nvPr/>
        </p:nvSpPr>
        <p:spPr>
          <a:xfrm>
            <a:off x="428505" y="5787585"/>
            <a:ext cx="5917659" cy="738664"/>
          </a:xfrm>
          <a:prstGeom prst="rect">
            <a:avLst/>
          </a:prstGeom>
          <a:noFill/>
        </p:spPr>
        <p:txBody>
          <a:bodyPr wrap="square" rtlCol="0">
            <a:spAutoFit/>
          </a:bodyPr>
          <a:lstStyle/>
          <a:p>
            <a:r>
              <a:rPr kumimoji="1" lang="ja-JP" altLang="en-US" sz="1400" dirty="0">
                <a:latin typeface="+mn-ea"/>
              </a:rPr>
              <a:t>右側にある項目「処理」のプルダウンをクリックすると、以下のようなメニューが表示されるので、「全て選択」にチェックを入れ、「締め」をクリックします。</a:t>
            </a:r>
          </a:p>
        </p:txBody>
      </p:sp>
      <p:sp>
        <p:nvSpPr>
          <p:cNvPr id="14" name="テキスト ボックス 13"/>
          <p:cNvSpPr txBox="1"/>
          <p:nvPr/>
        </p:nvSpPr>
        <p:spPr>
          <a:xfrm>
            <a:off x="343569" y="924437"/>
            <a:ext cx="5955030" cy="338554"/>
          </a:xfrm>
          <a:prstGeom prst="rect">
            <a:avLst/>
          </a:prstGeom>
          <a:noFill/>
        </p:spPr>
        <p:txBody>
          <a:bodyPr wrap="square" rtlCol="0">
            <a:spAutoFit/>
          </a:bodyPr>
          <a:lstStyle/>
          <a:p>
            <a:pPr marL="342900" indent="-342900"/>
            <a:r>
              <a:rPr kumimoji="1" lang="ja-JP" altLang="en-US" sz="1600" dirty="0"/>
              <a:t>■日次勤務実績一覧からの締め作業</a:t>
            </a:r>
            <a:endParaRPr kumimoji="1" lang="en-US" altLang="ja-JP" sz="1600" dirty="0"/>
          </a:p>
        </p:txBody>
      </p:sp>
      <p:cxnSp>
        <p:nvCxnSpPr>
          <p:cNvPr id="19" name="直線コネクタ 18"/>
          <p:cNvCxnSpPr/>
          <p:nvPr/>
        </p:nvCxnSpPr>
        <p:spPr>
          <a:xfrm>
            <a:off x="260101" y="1318112"/>
            <a:ext cx="6240780" cy="2226"/>
          </a:xfrm>
          <a:prstGeom prst="line">
            <a:avLst/>
          </a:prstGeom>
        </p:spPr>
        <p:style>
          <a:lnRef idx="1">
            <a:schemeClr val="accent1"/>
          </a:lnRef>
          <a:fillRef idx="0">
            <a:schemeClr val="accent1"/>
          </a:fillRef>
          <a:effectRef idx="0">
            <a:schemeClr val="accent1"/>
          </a:effectRef>
          <a:fontRef idx="minor">
            <a:schemeClr val="tx1"/>
          </a:fontRef>
        </p:style>
      </p:cxnSp>
      <p:pic>
        <p:nvPicPr>
          <p:cNvPr id="20" name="図 19"/>
          <p:cNvPicPr>
            <a:picLocks noChangeAspect="1"/>
          </p:cNvPicPr>
          <p:nvPr/>
        </p:nvPicPr>
        <p:blipFill>
          <a:blip r:embed="rId4"/>
          <a:stretch>
            <a:fillRect/>
          </a:stretch>
        </p:blipFill>
        <p:spPr>
          <a:xfrm>
            <a:off x="3696759" y="6809812"/>
            <a:ext cx="2228850" cy="1504950"/>
          </a:xfrm>
          <a:prstGeom prst="rect">
            <a:avLst/>
          </a:prstGeom>
          <a:ln>
            <a:solidFill>
              <a:schemeClr val="accent1"/>
            </a:solidFill>
          </a:ln>
        </p:spPr>
      </p:pic>
      <p:pic>
        <p:nvPicPr>
          <p:cNvPr id="21" name="図 20"/>
          <p:cNvPicPr>
            <a:picLocks noChangeAspect="1"/>
          </p:cNvPicPr>
          <p:nvPr/>
        </p:nvPicPr>
        <p:blipFill>
          <a:blip r:embed="rId4"/>
          <a:stretch>
            <a:fillRect/>
          </a:stretch>
        </p:blipFill>
        <p:spPr>
          <a:xfrm>
            <a:off x="467227" y="6807993"/>
            <a:ext cx="2228850" cy="1504950"/>
          </a:xfrm>
          <a:prstGeom prst="rect">
            <a:avLst/>
          </a:prstGeom>
          <a:ln>
            <a:solidFill>
              <a:schemeClr val="accent1"/>
            </a:solidFill>
          </a:ln>
        </p:spPr>
      </p:pic>
      <p:sp>
        <p:nvSpPr>
          <p:cNvPr id="22" name="正方形/長方形 21"/>
          <p:cNvSpPr/>
          <p:nvPr/>
        </p:nvSpPr>
        <p:spPr>
          <a:xfrm>
            <a:off x="469269" y="6807993"/>
            <a:ext cx="1216950" cy="568853"/>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3" name="正方形/長方形 22"/>
          <p:cNvSpPr/>
          <p:nvPr/>
        </p:nvSpPr>
        <p:spPr>
          <a:xfrm>
            <a:off x="3743866" y="7353942"/>
            <a:ext cx="1052976" cy="432631"/>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4" name="右矢印 23"/>
          <p:cNvSpPr/>
          <p:nvPr/>
        </p:nvSpPr>
        <p:spPr>
          <a:xfrm>
            <a:off x="2985749" y="7490969"/>
            <a:ext cx="543377" cy="300942"/>
          </a:xfrm>
          <a:prstGeom prst="rightArrow">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Tree>
    <p:extLst>
      <p:ext uri="{BB962C8B-B14F-4D97-AF65-F5344CB8AC3E}">
        <p14:creationId xmlns:p14="http://schemas.microsoft.com/office/powerpoint/2010/main" val="39331867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6CF4E40A-68B9-44C9-9E5C-9056C27F39CA}"/>
              </a:ext>
            </a:extLst>
          </p:cNvPr>
          <p:cNvPicPr>
            <a:picLocks noChangeAspect="1"/>
          </p:cNvPicPr>
          <p:nvPr/>
        </p:nvPicPr>
        <p:blipFill>
          <a:blip r:embed="rId3"/>
          <a:stretch>
            <a:fillRect/>
          </a:stretch>
        </p:blipFill>
        <p:spPr>
          <a:xfrm>
            <a:off x="214854" y="1219154"/>
            <a:ext cx="6155363" cy="3033840"/>
          </a:xfrm>
          <a:prstGeom prst="rect">
            <a:avLst/>
          </a:prstGeom>
          <a:ln>
            <a:solidFill>
              <a:schemeClr val="accent1"/>
            </a:solidFill>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31</a:t>
            </a:fld>
            <a:endParaRPr lang="ja-JP" altLang="en-US" dirty="0"/>
          </a:p>
        </p:txBody>
      </p:sp>
      <p:sp>
        <p:nvSpPr>
          <p:cNvPr id="5" name="タイトル 4"/>
          <p:cNvSpPr>
            <a:spLocks noGrp="1"/>
          </p:cNvSpPr>
          <p:nvPr>
            <p:ph type="title"/>
          </p:nvPr>
        </p:nvSpPr>
        <p:spPr/>
        <p:txBody>
          <a:bodyPr/>
          <a:lstStyle/>
          <a:p>
            <a:r>
              <a:rPr lang="ja-JP" altLang="en-US" dirty="0"/>
              <a:t>実績の締め作業</a:t>
            </a:r>
          </a:p>
        </p:txBody>
      </p:sp>
      <p:sp>
        <p:nvSpPr>
          <p:cNvPr id="20" name="テキスト ボックス 19">
            <a:extLst>
              <a:ext uri="{FF2B5EF4-FFF2-40B4-BE49-F238E27FC236}">
                <a16:creationId xmlns:a16="http://schemas.microsoft.com/office/drawing/2014/main" id="{7447F031-191F-4580-84C0-BC0DE008361C}"/>
              </a:ext>
            </a:extLst>
          </p:cNvPr>
          <p:cNvSpPr txBox="1"/>
          <p:nvPr/>
        </p:nvSpPr>
        <p:spPr>
          <a:xfrm>
            <a:off x="291972" y="4689738"/>
            <a:ext cx="4768495" cy="1384995"/>
          </a:xfrm>
          <a:prstGeom prst="rect">
            <a:avLst/>
          </a:prstGeom>
          <a:noFill/>
        </p:spPr>
        <p:txBody>
          <a:bodyPr wrap="square" rtlCol="0">
            <a:spAutoFit/>
          </a:bodyPr>
          <a:lstStyle/>
          <a:p>
            <a:pPr marL="342900" indent="-342900"/>
            <a:r>
              <a:rPr kumimoji="1" lang="ja-JP" altLang="en-US" sz="1400" dirty="0"/>
              <a:t>締めが行われた日には「締め」の文字が表示されます。</a:t>
            </a:r>
            <a:endParaRPr kumimoji="1" lang="en-US" altLang="ja-JP" sz="1400" dirty="0"/>
          </a:p>
          <a:p>
            <a:pPr marL="342900" indent="-342900"/>
            <a:endParaRPr kumimoji="1" lang="en-US" altLang="ja-JP" sz="1400" dirty="0"/>
          </a:p>
          <a:p>
            <a:pPr marL="342900" indent="-342900"/>
            <a:endParaRPr kumimoji="1" lang="en-US" altLang="ja-JP" sz="1400" dirty="0"/>
          </a:p>
          <a:p>
            <a:pPr marL="342900" indent="-342900"/>
            <a:endParaRPr kumimoji="1" lang="en-US" altLang="ja-JP" sz="1400" dirty="0"/>
          </a:p>
          <a:p>
            <a:pPr marL="342900" indent="-342900"/>
            <a:r>
              <a:rPr kumimoji="1" lang="ja-JP" altLang="en-US" sz="1400" dirty="0"/>
              <a:t>また、「締めていない従業員」を</a:t>
            </a:r>
            <a:endParaRPr kumimoji="1" lang="en-US" altLang="ja-JP" sz="1400" dirty="0"/>
          </a:p>
          <a:p>
            <a:pPr marL="342900" indent="-342900"/>
            <a:r>
              <a:rPr kumimoji="1" lang="ja-JP" altLang="en-US" sz="1400" dirty="0"/>
              <a:t>フィルタして確認を行なえます。</a:t>
            </a:r>
          </a:p>
        </p:txBody>
      </p:sp>
      <p:pic>
        <p:nvPicPr>
          <p:cNvPr id="7" name="図 6">
            <a:extLst>
              <a:ext uri="{FF2B5EF4-FFF2-40B4-BE49-F238E27FC236}">
                <a16:creationId xmlns:a16="http://schemas.microsoft.com/office/drawing/2014/main" id="{057601A8-FBE5-4583-B32B-13F7E92FEC35}"/>
              </a:ext>
            </a:extLst>
          </p:cNvPr>
          <p:cNvPicPr>
            <a:picLocks noChangeAspect="1"/>
          </p:cNvPicPr>
          <p:nvPr/>
        </p:nvPicPr>
        <p:blipFill>
          <a:blip r:embed="rId4"/>
          <a:stretch>
            <a:fillRect/>
          </a:stretch>
        </p:blipFill>
        <p:spPr>
          <a:xfrm>
            <a:off x="4875387" y="4621404"/>
            <a:ext cx="1354004" cy="539205"/>
          </a:xfrm>
          <a:prstGeom prst="rect">
            <a:avLst/>
          </a:prstGeom>
          <a:ln>
            <a:solidFill>
              <a:schemeClr val="accent1"/>
            </a:solidFill>
          </a:ln>
        </p:spPr>
      </p:pic>
      <p:pic>
        <p:nvPicPr>
          <p:cNvPr id="8" name="図 7">
            <a:extLst>
              <a:ext uri="{FF2B5EF4-FFF2-40B4-BE49-F238E27FC236}">
                <a16:creationId xmlns:a16="http://schemas.microsoft.com/office/drawing/2014/main" id="{11319E57-1949-48CE-BFC9-7CBE892C9577}"/>
              </a:ext>
            </a:extLst>
          </p:cNvPr>
          <p:cNvPicPr>
            <a:picLocks noChangeAspect="1"/>
          </p:cNvPicPr>
          <p:nvPr/>
        </p:nvPicPr>
        <p:blipFill>
          <a:blip r:embed="rId5"/>
          <a:stretch>
            <a:fillRect/>
          </a:stretch>
        </p:blipFill>
        <p:spPr>
          <a:xfrm>
            <a:off x="3871980" y="5629991"/>
            <a:ext cx="2376974" cy="1220040"/>
          </a:xfrm>
          <a:prstGeom prst="rect">
            <a:avLst/>
          </a:prstGeom>
          <a:ln>
            <a:solidFill>
              <a:schemeClr val="accent1"/>
            </a:solidFill>
          </a:ln>
        </p:spPr>
      </p:pic>
      <p:sp>
        <p:nvSpPr>
          <p:cNvPr id="14" name="正方形/長方形 13">
            <a:extLst>
              <a:ext uri="{FF2B5EF4-FFF2-40B4-BE49-F238E27FC236}">
                <a16:creationId xmlns:a16="http://schemas.microsoft.com/office/drawing/2014/main" id="{9FDB5F24-D07A-41E1-98E2-F7CD3BCCC6C4}"/>
              </a:ext>
            </a:extLst>
          </p:cNvPr>
          <p:cNvSpPr/>
          <p:nvPr/>
        </p:nvSpPr>
        <p:spPr>
          <a:xfrm>
            <a:off x="5731622" y="3498089"/>
            <a:ext cx="635842" cy="324764"/>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9" name="正方形/長方形 8">
            <a:extLst>
              <a:ext uri="{FF2B5EF4-FFF2-40B4-BE49-F238E27FC236}">
                <a16:creationId xmlns:a16="http://schemas.microsoft.com/office/drawing/2014/main" id="{846BA107-FAC6-4E33-B578-299D7EF87A8C}"/>
              </a:ext>
            </a:extLst>
          </p:cNvPr>
          <p:cNvSpPr/>
          <p:nvPr/>
        </p:nvSpPr>
        <p:spPr>
          <a:xfrm>
            <a:off x="245056" y="4458809"/>
            <a:ext cx="6094957" cy="864396"/>
          </a:xfrm>
          <a:prstGeom prst="rect">
            <a:avLst/>
          </a:prstGeom>
          <a:noFill/>
          <a:ln>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0" name="正方形/長方形 9">
            <a:extLst>
              <a:ext uri="{FF2B5EF4-FFF2-40B4-BE49-F238E27FC236}">
                <a16:creationId xmlns:a16="http://schemas.microsoft.com/office/drawing/2014/main" id="{747626C4-4F63-4624-AC49-4F1884953C2E}"/>
              </a:ext>
            </a:extLst>
          </p:cNvPr>
          <p:cNvSpPr/>
          <p:nvPr/>
        </p:nvSpPr>
        <p:spPr>
          <a:xfrm>
            <a:off x="237852" y="5465790"/>
            <a:ext cx="6094957" cy="1524396"/>
          </a:xfrm>
          <a:prstGeom prst="rect">
            <a:avLst/>
          </a:prstGeom>
          <a:noFill/>
          <a:ln>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Tree>
    <p:extLst>
      <p:ext uri="{BB962C8B-B14F-4D97-AF65-F5344CB8AC3E}">
        <p14:creationId xmlns:p14="http://schemas.microsoft.com/office/powerpoint/2010/main" val="150901109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図 21">
            <a:extLst>
              <a:ext uri="{FF2B5EF4-FFF2-40B4-BE49-F238E27FC236}">
                <a16:creationId xmlns:a16="http://schemas.microsoft.com/office/drawing/2014/main" id="{C13DDE5D-EBC5-40E5-87CC-960EE9ED1C29}"/>
              </a:ext>
            </a:extLst>
          </p:cNvPr>
          <p:cNvPicPr>
            <a:picLocks noChangeAspect="1"/>
          </p:cNvPicPr>
          <p:nvPr/>
        </p:nvPicPr>
        <p:blipFill rotWithShape="1">
          <a:blip r:embed="rId3"/>
          <a:srcRect l="1" r="2092"/>
          <a:stretch/>
        </p:blipFill>
        <p:spPr>
          <a:xfrm>
            <a:off x="4032280" y="6560660"/>
            <a:ext cx="2228850" cy="1028700"/>
          </a:xfrm>
          <a:prstGeom prst="rect">
            <a:avLst/>
          </a:prstGeom>
          <a:ln>
            <a:solidFill>
              <a:schemeClr val="accent1"/>
            </a:solidFill>
          </a:ln>
        </p:spPr>
      </p:pic>
      <p:pic>
        <p:nvPicPr>
          <p:cNvPr id="3" name="図 2">
            <a:extLst>
              <a:ext uri="{FF2B5EF4-FFF2-40B4-BE49-F238E27FC236}">
                <a16:creationId xmlns:a16="http://schemas.microsoft.com/office/drawing/2014/main" id="{599FCD9A-98AE-4DD2-B3D1-CEB9E06E2B8C}"/>
              </a:ext>
            </a:extLst>
          </p:cNvPr>
          <p:cNvPicPr>
            <a:picLocks noChangeAspect="1"/>
          </p:cNvPicPr>
          <p:nvPr/>
        </p:nvPicPr>
        <p:blipFill rotWithShape="1">
          <a:blip r:embed="rId3"/>
          <a:srcRect l="1" r="2092"/>
          <a:stretch/>
        </p:blipFill>
        <p:spPr>
          <a:xfrm>
            <a:off x="421361" y="6577542"/>
            <a:ext cx="2228850" cy="1028700"/>
          </a:xfrm>
          <a:prstGeom prst="rect">
            <a:avLst/>
          </a:prstGeom>
          <a:ln>
            <a:solidFill>
              <a:schemeClr val="accent1"/>
            </a:solidFill>
          </a:ln>
        </p:spPr>
      </p:pic>
      <p:pic>
        <p:nvPicPr>
          <p:cNvPr id="7" name="図 6"/>
          <p:cNvPicPr>
            <a:picLocks noChangeAspect="1"/>
          </p:cNvPicPr>
          <p:nvPr/>
        </p:nvPicPr>
        <p:blipFill>
          <a:blip r:embed="rId4"/>
          <a:stretch>
            <a:fillRect/>
          </a:stretch>
        </p:blipFill>
        <p:spPr>
          <a:xfrm>
            <a:off x="421361" y="2282990"/>
            <a:ext cx="5877238" cy="3137944"/>
          </a:xfrm>
          <a:prstGeom prst="rect">
            <a:avLst/>
          </a:prstGeom>
          <a:ln>
            <a:solidFill>
              <a:schemeClr val="accent1"/>
            </a:solidFill>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32</a:t>
            </a:fld>
            <a:endParaRPr lang="ja-JP" altLang="en-US" dirty="0"/>
          </a:p>
        </p:txBody>
      </p:sp>
      <p:sp>
        <p:nvSpPr>
          <p:cNvPr id="5" name="タイトル 4"/>
          <p:cNvSpPr>
            <a:spLocks noGrp="1"/>
          </p:cNvSpPr>
          <p:nvPr>
            <p:ph type="title"/>
          </p:nvPr>
        </p:nvSpPr>
        <p:spPr/>
        <p:txBody>
          <a:bodyPr/>
          <a:lstStyle/>
          <a:p>
            <a:r>
              <a:rPr lang="ja-JP" altLang="en-US" dirty="0"/>
              <a:t>実績の締め作業</a:t>
            </a:r>
          </a:p>
        </p:txBody>
      </p:sp>
      <p:sp>
        <p:nvSpPr>
          <p:cNvPr id="12" name="テキスト ボックス 11"/>
          <p:cNvSpPr txBox="1"/>
          <p:nvPr/>
        </p:nvSpPr>
        <p:spPr>
          <a:xfrm>
            <a:off x="449804" y="1539784"/>
            <a:ext cx="5917659" cy="523220"/>
          </a:xfrm>
          <a:prstGeom prst="rect">
            <a:avLst/>
          </a:prstGeom>
          <a:noFill/>
        </p:spPr>
        <p:txBody>
          <a:bodyPr wrap="square" rtlCol="0">
            <a:spAutoFit/>
          </a:bodyPr>
          <a:lstStyle/>
          <a:p>
            <a:r>
              <a:rPr kumimoji="1" lang="ja-JP" altLang="en-US" sz="1400" dirty="0">
                <a:latin typeface="+mn-ea"/>
              </a:rPr>
              <a:t>月度をまとめて締め作業が行えます。</a:t>
            </a:r>
            <a:endParaRPr kumimoji="1" lang="en-US" altLang="ja-JP" sz="1400" dirty="0">
              <a:latin typeface="+mn-ea"/>
            </a:endParaRPr>
          </a:p>
          <a:p>
            <a:r>
              <a:rPr kumimoji="1" lang="ja-JP" altLang="en-US" sz="1400" dirty="0">
                <a:latin typeface="+mn-ea"/>
              </a:rPr>
              <a:t>「確認修正」＞「月次勤務実績一覧」を表示します。</a:t>
            </a:r>
          </a:p>
        </p:txBody>
      </p:sp>
      <p:sp>
        <p:nvSpPr>
          <p:cNvPr id="13" name="正方形/長方形 12"/>
          <p:cNvSpPr/>
          <p:nvPr/>
        </p:nvSpPr>
        <p:spPr>
          <a:xfrm>
            <a:off x="5859533" y="4454387"/>
            <a:ext cx="405217" cy="29789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5" name="正方形/長方形 14"/>
          <p:cNvSpPr/>
          <p:nvPr/>
        </p:nvSpPr>
        <p:spPr>
          <a:xfrm>
            <a:off x="420394" y="6560660"/>
            <a:ext cx="1217849" cy="461881"/>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6" name="テキスト ボックス 15"/>
          <p:cNvSpPr txBox="1"/>
          <p:nvPr/>
        </p:nvSpPr>
        <p:spPr>
          <a:xfrm>
            <a:off x="401151" y="5629906"/>
            <a:ext cx="5917659" cy="738664"/>
          </a:xfrm>
          <a:prstGeom prst="rect">
            <a:avLst/>
          </a:prstGeom>
          <a:noFill/>
        </p:spPr>
        <p:txBody>
          <a:bodyPr wrap="square" rtlCol="0">
            <a:spAutoFit/>
          </a:bodyPr>
          <a:lstStyle/>
          <a:p>
            <a:r>
              <a:rPr kumimoji="1" lang="ja-JP" altLang="en-US" sz="1400" dirty="0">
                <a:latin typeface="+mn-ea"/>
              </a:rPr>
              <a:t>右側にある項目「処理」のプルダウンをクリックすると、以下のようなメニューが表示されるので、「全て選択」にチェックを入れ、「締め」をクリックします。</a:t>
            </a:r>
          </a:p>
        </p:txBody>
      </p:sp>
      <p:sp>
        <p:nvSpPr>
          <p:cNvPr id="17" name="正方形/長方形 16"/>
          <p:cNvSpPr/>
          <p:nvPr/>
        </p:nvSpPr>
        <p:spPr>
          <a:xfrm>
            <a:off x="4050754" y="7068301"/>
            <a:ext cx="1095951" cy="432631"/>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6" name="右矢印 5"/>
          <p:cNvSpPr/>
          <p:nvPr/>
        </p:nvSpPr>
        <p:spPr>
          <a:xfrm>
            <a:off x="3069557" y="6926428"/>
            <a:ext cx="543377" cy="300942"/>
          </a:xfrm>
          <a:prstGeom prst="rightArrow">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4" name="テキスト ボックス 13"/>
          <p:cNvSpPr txBox="1"/>
          <p:nvPr/>
        </p:nvSpPr>
        <p:spPr>
          <a:xfrm>
            <a:off x="343569" y="924437"/>
            <a:ext cx="5955030" cy="338554"/>
          </a:xfrm>
          <a:prstGeom prst="rect">
            <a:avLst/>
          </a:prstGeom>
          <a:noFill/>
        </p:spPr>
        <p:txBody>
          <a:bodyPr wrap="square" rtlCol="0">
            <a:spAutoFit/>
          </a:bodyPr>
          <a:lstStyle/>
          <a:p>
            <a:pPr marL="342900" indent="-342900"/>
            <a:r>
              <a:rPr kumimoji="1" lang="ja-JP" altLang="en-US" sz="1600" dirty="0"/>
              <a:t>■月次勤務実績一覧からの締め作業</a:t>
            </a:r>
            <a:endParaRPr kumimoji="1" lang="en-US" altLang="ja-JP" sz="1600" dirty="0"/>
          </a:p>
        </p:txBody>
      </p:sp>
      <p:cxnSp>
        <p:nvCxnSpPr>
          <p:cNvPr id="19" name="直線コネクタ 18"/>
          <p:cNvCxnSpPr/>
          <p:nvPr/>
        </p:nvCxnSpPr>
        <p:spPr>
          <a:xfrm>
            <a:off x="260101" y="1318112"/>
            <a:ext cx="6240780" cy="222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9430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33</a:t>
            </a:fld>
            <a:endParaRPr lang="ja-JP" altLang="en-US" dirty="0"/>
          </a:p>
        </p:txBody>
      </p:sp>
      <p:sp>
        <p:nvSpPr>
          <p:cNvPr id="5" name="タイトル 4"/>
          <p:cNvSpPr>
            <a:spLocks noGrp="1"/>
          </p:cNvSpPr>
          <p:nvPr>
            <p:ph type="title"/>
          </p:nvPr>
        </p:nvSpPr>
        <p:spPr/>
        <p:txBody>
          <a:bodyPr/>
          <a:lstStyle/>
          <a:p>
            <a:r>
              <a:rPr lang="ja-JP" altLang="en-US" dirty="0"/>
              <a:t>実績の締め作業</a:t>
            </a:r>
          </a:p>
        </p:txBody>
      </p:sp>
      <p:sp>
        <p:nvSpPr>
          <p:cNvPr id="13" name="テキスト ボックス 12">
            <a:extLst>
              <a:ext uri="{FF2B5EF4-FFF2-40B4-BE49-F238E27FC236}">
                <a16:creationId xmlns:a16="http://schemas.microsoft.com/office/drawing/2014/main" id="{8392D5AB-4EF0-4EE3-921D-897BDB9B9F99}"/>
              </a:ext>
            </a:extLst>
          </p:cNvPr>
          <p:cNvSpPr txBox="1"/>
          <p:nvPr/>
        </p:nvSpPr>
        <p:spPr>
          <a:xfrm>
            <a:off x="340790" y="4956499"/>
            <a:ext cx="4768495" cy="1600438"/>
          </a:xfrm>
          <a:prstGeom prst="rect">
            <a:avLst/>
          </a:prstGeom>
          <a:noFill/>
        </p:spPr>
        <p:txBody>
          <a:bodyPr wrap="square" rtlCol="0">
            <a:spAutoFit/>
          </a:bodyPr>
          <a:lstStyle/>
          <a:p>
            <a:pPr marL="342900" indent="-342900"/>
            <a:r>
              <a:rPr kumimoji="1" lang="ja-JP" altLang="en-US" sz="1400" dirty="0"/>
              <a:t>月度のすべての日に締めが行われた従業員には</a:t>
            </a:r>
            <a:endParaRPr kumimoji="1" lang="en-US" altLang="ja-JP" sz="1400" dirty="0"/>
          </a:p>
          <a:p>
            <a:pPr marL="342900" indent="-342900"/>
            <a:r>
              <a:rPr kumimoji="1" lang="ja-JP" altLang="en-US" sz="1400" dirty="0"/>
              <a:t>「全締め完了」のアイコンが表示されます。</a:t>
            </a:r>
            <a:endParaRPr kumimoji="1" lang="en-US" altLang="ja-JP" sz="1400" dirty="0"/>
          </a:p>
          <a:p>
            <a:pPr marL="342900" indent="-342900"/>
            <a:endParaRPr kumimoji="1" lang="en-US" altLang="ja-JP" sz="1400" dirty="0"/>
          </a:p>
          <a:p>
            <a:pPr marL="342900" indent="-342900"/>
            <a:endParaRPr kumimoji="1" lang="en-US" altLang="ja-JP" sz="1400" dirty="0"/>
          </a:p>
          <a:p>
            <a:pPr marL="342900" indent="-342900"/>
            <a:endParaRPr kumimoji="1" lang="en-US" altLang="ja-JP" sz="1400" dirty="0"/>
          </a:p>
          <a:p>
            <a:pPr marL="342900" indent="-342900"/>
            <a:r>
              <a:rPr kumimoji="1" lang="ja-JP" altLang="en-US" sz="1400" dirty="0"/>
              <a:t>また、「締めていない従業員」をフィルタ</a:t>
            </a:r>
            <a:endParaRPr kumimoji="1" lang="en-US" altLang="ja-JP" sz="1400" dirty="0"/>
          </a:p>
          <a:p>
            <a:pPr marL="342900" indent="-342900"/>
            <a:r>
              <a:rPr kumimoji="1" lang="ja-JP" altLang="en-US" sz="1400" dirty="0"/>
              <a:t>して確認を行なえます。</a:t>
            </a:r>
          </a:p>
        </p:txBody>
      </p:sp>
      <p:pic>
        <p:nvPicPr>
          <p:cNvPr id="4" name="図 3">
            <a:extLst>
              <a:ext uri="{FF2B5EF4-FFF2-40B4-BE49-F238E27FC236}">
                <a16:creationId xmlns:a16="http://schemas.microsoft.com/office/drawing/2014/main" id="{16CD49A1-06EB-45FE-84AC-96085A08202C}"/>
              </a:ext>
            </a:extLst>
          </p:cNvPr>
          <p:cNvPicPr>
            <a:picLocks noChangeAspect="1"/>
          </p:cNvPicPr>
          <p:nvPr/>
        </p:nvPicPr>
        <p:blipFill>
          <a:blip r:embed="rId3"/>
          <a:stretch>
            <a:fillRect/>
          </a:stretch>
        </p:blipFill>
        <p:spPr>
          <a:xfrm>
            <a:off x="409075" y="1321970"/>
            <a:ext cx="5958388" cy="3250030"/>
          </a:xfrm>
          <a:prstGeom prst="rect">
            <a:avLst/>
          </a:prstGeom>
          <a:ln>
            <a:solidFill>
              <a:schemeClr val="accent1"/>
            </a:solidFill>
          </a:ln>
        </p:spPr>
      </p:pic>
      <p:pic>
        <p:nvPicPr>
          <p:cNvPr id="7" name="図 6">
            <a:extLst>
              <a:ext uri="{FF2B5EF4-FFF2-40B4-BE49-F238E27FC236}">
                <a16:creationId xmlns:a16="http://schemas.microsoft.com/office/drawing/2014/main" id="{E164A8CF-2F45-4334-89A2-94B873E6DEE3}"/>
              </a:ext>
            </a:extLst>
          </p:cNvPr>
          <p:cNvPicPr>
            <a:picLocks noChangeAspect="1"/>
          </p:cNvPicPr>
          <p:nvPr/>
        </p:nvPicPr>
        <p:blipFill>
          <a:blip r:embed="rId4"/>
          <a:stretch>
            <a:fillRect/>
          </a:stretch>
        </p:blipFill>
        <p:spPr>
          <a:xfrm>
            <a:off x="5245855" y="4915001"/>
            <a:ext cx="783763" cy="671797"/>
          </a:xfrm>
          <a:prstGeom prst="rect">
            <a:avLst/>
          </a:prstGeom>
        </p:spPr>
      </p:pic>
      <p:pic>
        <p:nvPicPr>
          <p:cNvPr id="8" name="図 7">
            <a:extLst>
              <a:ext uri="{FF2B5EF4-FFF2-40B4-BE49-F238E27FC236}">
                <a16:creationId xmlns:a16="http://schemas.microsoft.com/office/drawing/2014/main" id="{A0D04FE0-64BF-459C-92D6-8F50D9BB03B7}"/>
              </a:ext>
            </a:extLst>
          </p:cNvPr>
          <p:cNvPicPr>
            <a:picLocks noChangeAspect="1"/>
          </p:cNvPicPr>
          <p:nvPr/>
        </p:nvPicPr>
        <p:blipFill>
          <a:blip r:embed="rId5"/>
          <a:stretch>
            <a:fillRect/>
          </a:stretch>
        </p:blipFill>
        <p:spPr>
          <a:xfrm>
            <a:off x="4086957" y="6030601"/>
            <a:ext cx="2181225" cy="1171575"/>
          </a:xfrm>
          <a:prstGeom prst="rect">
            <a:avLst/>
          </a:prstGeom>
          <a:ln>
            <a:solidFill>
              <a:schemeClr val="accent1"/>
            </a:solidFill>
          </a:ln>
        </p:spPr>
      </p:pic>
      <p:sp>
        <p:nvSpPr>
          <p:cNvPr id="20" name="テキスト ボックス 19">
            <a:extLst>
              <a:ext uri="{FF2B5EF4-FFF2-40B4-BE49-F238E27FC236}">
                <a16:creationId xmlns:a16="http://schemas.microsoft.com/office/drawing/2014/main" id="{D2AB3F31-8EBC-49AF-9522-CD71B75A8939}"/>
              </a:ext>
            </a:extLst>
          </p:cNvPr>
          <p:cNvSpPr txBox="1"/>
          <p:nvPr/>
        </p:nvSpPr>
        <p:spPr>
          <a:xfrm>
            <a:off x="449804" y="7527301"/>
            <a:ext cx="5917659" cy="523220"/>
          </a:xfrm>
          <a:prstGeom prst="rect">
            <a:avLst/>
          </a:prstGeom>
          <a:noFill/>
        </p:spPr>
        <p:txBody>
          <a:bodyPr wrap="square" rtlCol="0">
            <a:spAutoFit/>
          </a:bodyPr>
          <a:lstStyle/>
          <a:p>
            <a:r>
              <a:rPr kumimoji="1" lang="ja-JP" altLang="en-US" sz="1400" dirty="0">
                <a:latin typeface="+mn-ea"/>
              </a:rPr>
              <a:t>前月度で「締めていない従業員」が表示がされなくなりましたら、</a:t>
            </a:r>
            <a:endParaRPr kumimoji="1" lang="en-US" altLang="ja-JP" sz="1400" dirty="0">
              <a:latin typeface="+mn-ea"/>
            </a:endParaRPr>
          </a:p>
          <a:p>
            <a:r>
              <a:rPr kumimoji="1" lang="ja-JP" altLang="en-US" sz="1400" dirty="0">
                <a:latin typeface="+mn-ea"/>
              </a:rPr>
              <a:t>締め作業は完了となります。</a:t>
            </a:r>
          </a:p>
        </p:txBody>
      </p:sp>
      <p:sp>
        <p:nvSpPr>
          <p:cNvPr id="9" name="正方形/長方形 8">
            <a:extLst>
              <a:ext uri="{FF2B5EF4-FFF2-40B4-BE49-F238E27FC236}">
                <a16:creationId xmlns:a16="http://schemas.microsoft.com/office/drawing/2014/main" id="{312BFEEC-AA21-49A5-8255-0AB46DAE508A}"/>
              </a:ext>
            </a:extLst>
          </p:cNvPr>
          <p:cNvSpPr/>
          <p:nvPr/>
        </p:nvSpPr>
        <p:spPr>
          <a:xfrm>
            <a:off x="340790" y="4813003"/>
            <a:ext cx="6094957" cy="864396"/>
          </a:xfrm>
          <a:prstGeom prst="rect">
            <a:avLst/>
          </a:prstGeom>
          <a:noFill/>
          <a:ln>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0" name="正方形/長方形 9">
            <a:extLst>
              <a:ext uri="{FF2B5EF4-FFF2-40B4-BE49-F238E27FC236}">
                <a16:creationId xmlns:a16="http://schemas.microsoft.com/office/drawing/2014/main" id="{AC98571E-2C6A-4A61-86A9-EF8E2D841309}"/>
              </a:ext>
            </a:extLst>
          </p:cNvPr>
          <p:cNvSpPr/>
          <p:nvPr/>
        </p:nvSpPr>
        <p:spPr>
          <a:xfrm>
            <a:off x="322581" y="5877870"/>
            <a:ext cx="6094957" cy="1437329"/>
          </a:xfrm>
          <a:prstGeom prst="rect">
            <a:avLst/>
          </a:prstGeom>
          <a:noFill/>
          <a:ln>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Tree>
    <p:extLst>
      <p:ext uri="{BB962C8B-B14F-4D97-AF65-F5344CB8AC3E}">
        <p14:creationId xmlns:p14="http://schemas.microsoft.com/office/powerpoint/2010/main" val="21267712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34</a:t>
            </a:fld>
            <a:endParaRPr lang="ja-JP" altLang="en-US" dirty="0"/>
          </a:p>
        </p:txBody>
      </p:sp>
      <p:sp>
        <p:nvSpPr>
          <p:cNvPr id="5" name="タイトル 4"/>
          <p:cNvSpPr>
            <a:spLocks noGrp="1"/>
          </p:cNvSpPr>
          <p:nvPr>
            <p:ph type="title"/>
          </p:nvPr>
        </p:nvSpPr>
        <p:spPr/>
        <p:txBody>
          <a:bodyPr/>
          <a:lstStyle/>
          <a:p>
            <a:r>
              <a:rPr lang="ja-JP" altLang="en-US" dirty="0"/>
              <a:t>実績の締め作業</a:t>
            </a:r>
          </a:p>
        </p:txBody>
      </p:sp>
      <p:sp>
        <p:nvSpPr>
          <p:cNvPr id="24" name="正方形/長方形 23"/>
          <p:cNvSpPr/>
          <p:nvPr/>
        </p:nvSpPr>
        <p:spPr>
          <a:xfrm>
            <a:off x="203200" y="1297162"/>
            <a:ext cx="6288671" cy="207204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en-US" altLang="ja-JP" sz="1400" dirty="0">
              <a:solidFill>
                <a:schemeClr val="accent1">
                  <a:lumMod val="75000"/>
                </a:schemeClr>
              </a:solidFill>
              <a:latin typeface="+mn-ea"/>
            </a:endParaRPr>
          </a:p>
          <a:p>
            <a:r>
              <a:rPr kumimoji="1" lang="en-US" altLang="ja-JP" sz="1400" dirty="0">
                <a:solidFill>
                  <a:schemeClr val="accent1">
                    <a:lumMod val="75000"/>
                  </a:schemeClr>
                </a:solidFill>
                <a:latin typeface="+mn-ea"/>
              </a:rPr>
              <a:t>【</a:t>
            </a:r>
            <a:r>
              <a:rPr kumimoji="1" lang="ja-JP" altLang="en-US" sz="1400" dirty="0">
                <a:solidFill>
                  <a:schemeClr val="accent1">
                    <a:lumMod val="75000"/>
                  </a:schemeClr>
                </a:solidFill>
                <a:latin typeface="+mn-ea"/>
              </a:rPr>
              <a:t>締めのポイント</a:t>
            </a:r>
            <a:r>
              <a:rPr kumimoji="1" lang="en-US" altLang="ja-JP" sz="1400" dirty="0">
                <a:solidFill>
                  <a:schemeClr val="accent1">
                    <a:lumMod val="75000"/>
                  </a:schemeClr>
                </a:solidFill>
                <a:latin typeface="+mn-ea"/>
              </a:rPr>
              <a:t>】</a:t>
            </a:r>
          </a:p>
          <a:p>
            <a:r>
              <a:rPr kumimoji="1" lang="ja-JP" altLang="en-US" sz="1400" dirty="0">
                <a:solidFill>
                  <a:schemeClr val="accent1">
                    <a:lumMod val="75000"/>
                  </a:schemeClr>
                </a:solidFill>
                <a:latin typeface="+mn-ea"/>
              </a:rPr>
              <a:t>・締めが行なわれたことは、従業員の出勤簿や企業管理者の管理画面でも</a:t>
            </a:r>
            <a:endParaRPr kumimoji="1" lang="en-US" altLang="ja-JP" sz="1400" dirty="0">
              <a:solidFill>
                <a:schemeClr val="accent1">
                  <a:lumMod val="75000"/>
                </a:schemeClr>
              </a:solidFill>
              <a:latin typeface="+mn-ea"/>
            </a:endParaRPr>
          </a:p>
          <a:p>
            <a:r>
              <a:rPr kumimoji="1" lang="ja-JP" altLang="en-US" sz="1400" dirty="0">
                <a:solidFill>
                  <a:schemeClr val="accent1">
                    <a:lumMod val="75000"/>
                  </a:schemeClr>
                </a:solidFill>
                <a:latin typeface="+mn-ea"/>
              </a:rPr>
              <a:t>　確認ができます。</a:t>
            </a:r>
            <a:endParaRPr kumimoji="1" lang="en-US" altLang="ja-JP" sz="1400" dirty="0">
              <a:solidFill>
                <a:schemeClr val="accent1">
                  <a:lumMod val="75000"/>
                </a:schemeClr>
              </a:solidFill>
              <a:latin typeface="+mn-ea"/>
            </a:endParaRPr>
          </a:p>
          <a:p>
            <a:r>
              <a:rPr kumimoji="1" lang="ja-JP" altLang="en-US" sz="1400" dirty="0">
                <a:solidFill>
                  <a:schemeClr val="accent1">
                    <a:lumMod val="75000"/>
                  </a:schemeClr>
                </a:solidFill>
                <a:latin typeface="+mn-ea"/>
              </a:rPr>
              <a:t>・締めが行なわれている日の実績に対し申請一覧画面から「承認」をしよう</a:t>
            </a:r>
            <a:endParaRPr kumimoji="1" lang="en-US" altLang="ja-JP" sz="1400" dirty="0">
              <a:solidFill>
                <a:schemeClr val="accent1">
                  <a:lumMod val="75000"/>
                </a:schemeClr>
              </a:solidFill>
              <a:latin typeface="+mn-ea"/>
            </a:endParaRPr>
          </a:p>
          <a:p>
            <a:r>
              <a:rPr kumimoji="1" lang="ja-JP" altLang="en-US" sz="1400" dirty="0">
                <a:solidFill>
                  <a:schemeClr val="accent1">
                    <a:lumMod val="75000"/>
                  </a:schemeClr>
                </a:solidFill>
                <a:latin typeface="+mn-ea"/>
              </a:rPr>
              <a:t>　とするとエラーとなります。この場合、一旦締めを解除してから承認を</a:t>
            </a:r>
            <a:endParaRPr kumimoji="1" lang="en-US" altLang="ja-JP" sz="1400" dirty="0">
              <a:solidFill>
                <a:schemeClr val="accent1">
                  <a:lumMod val="75000"/>
                </a:schemeClr>
              </a:solidFill>
              <a:latin typeface="+mn-ea"/>
            </a:endParaRPr>
          </a:p>
          <a:p>
            <a:r>
              <a:rPr kumimoji="1" lang="ja-JP" altLang="en-US" sz="1400" dirty="0">
                <a:solidFill>
                  <a:schemeClr val="accent1">
                    <a:lumMod val="75000"/>
                  </a:schemeClr>
                </a:solidFill>
                <a:latin typeface="+mn-ea"/>
              </a:rPr>
              <a:t>　してください。</a:t>
            </a:r>
            <a:endParaRPr kumimoji="1" lang="en-US" altLang="ja-JP" sz="1400" dirty="0">
              <a:solidFill>
                <a:schemeClr val="accent1">
                  <a:lumMod val="75000"/>
                </a:schemeClr>
              </a:solidFill>
              <a:latin typeface="+mn-ea"/>
            </a:endParaRPr>
          </a:p>
          <a:p>
            <a:r>
              <a:rPr kumimoji="1" lang="ja-JP" altLang="en-US" sz="1400" dirty="0">
                <a:solidFill>
                  <a:schemeClr val="accent1">
                    <a:lumMod val="75000"/>
                  </a:schemeClr>
                </a:solidFill>
                <a:latin typeface="+mn-ea"/>
              </a:rPr>
              <a:t>・締めの解除は解除したい実績をチェックし、同様に「処理」のプルダウン　　</a:t>
            </a:r>
            <a:endParaRPr kumimoji="1" lang="en-US" altLang="ja-JP" sz="1400" dirty="0">
              <a:solidFill>
                <a:schemeClr val="accent1">
                  <a:lumMod val="75000"/>
                </a:schemeClr>
              </a:solidFill>
              <a:latin typeface="+mn-ea"/>
            </a:endParaRPr>
          </a:p>
          <a:p>
            <a:r>
              <a:rPr kumimoji="1" lang="ja-JP" altLang="en-US" sz="1400" dirty="0">
                <a:solidFill>
                  <a:schemeClr val="accent1">
                    <a:lumMod val="75000"/>
                  </a:schemeClr>
                </a:solidFill>
                <a:latin typeface="+mn-ea"/>
              </a:rPr>
              <a:t>　から「締め解除」をクリックしてください。</a:t>
            </a:r>
            <a:endParaRPr kumimoji="1" lang="en-US" altLang="ja-JP" sz="1400" dirty="0">
              <a:solidFill>
                <a:schemeClr val="accent1">
                  <a:lumMod val="75000"/>
                </a:schemeClr>
              </a:solidFill>
              <a:latin typeface="+mn-ea"/>
            </a:endParaRPr>
          </a:p>
          <a:p>
            <a:endParaRPr kumimoji="1" lang="en-US" altLang="ja-JP" sz="1400" dirty="0">
              <a:solidFill>
                <a:schemeClr val="accent1">
                  <a:lumMod val="75000"/>
                </a:schemeClr>
              </a:solidFill>
              <a:latin typeface="+mn-ea"/>
            </a:endParaRPr>
          </a:p>
        </p:txBody>
      </p:sp>
      <p:pic>
        <p:nvPicPr>
          <p:cNvPr id="10" name="図 9">
            <a:extLst>
              <a:ext uri="{FF2B5EF4-FFF2-40B4-BE49-F238E27FC236}">
                <a16:creationId xmlns:a16="http://schemas.microsoft.com/office/drawing/2014/main" id="{CD951E43-4CAB-4A27-9DE9-B9B8125551A8}"/>
              </a:ext>
            </a:extLst>
          </p:cNvPr>
          <p:cNvPicPr>
            <a:picLocks noChangeAspect="1"/>
          </p:cNvPicPr>
          <p:nvPr/>
        </p:nvPicPr>
        <p:blipFill rotWithShape="1">
          <a:blip r:embed="rId3"/>
          <a:srcRect b="3940"/>
          <a:stretch/>
        </p:blipFill>
        <p:spPr>
          <a:xfrm>
            <a:off x="301187" y="4572001"/>
            <a:ext cx="2692468" cy="1278438"/>
          </a:xfrm>
          <a:prstGeom prst="rect">
            <a:avLst/>
          </a:prstGeom>
          <a:ln>
            <a:solidFill>
              <a:schemeClr val="accent1"/>
            </a:solidFill>
          </a:ln>
        </p:spPr>
      </p:pic>
      <p:sp>
        <p:nvSpPr>
          <p:cNvPr id="18" name="右矢印 5">
            <a:extLst>
              <a:ext uri="{FF2B5EF4-FFF2-40B4-BE49-F238E27FC236}">
                <a16:creationId xmlns:a16="http://schemas.microsoft.com/office/drawing/2014/main" id="{D4E5E86C-0916-4D75-B369-22701FE5AA0B}"/>
              </a:ext>
            </a:extLst>
          </p:cNvPr>
          <p:cNvSpPr/>
          <p:nvPr/>
        </p:nvSpPr>
        <p:spPr>
          <a:xfrm>
            <a:off x="3071796" y="5036809"/>
            <a:ext cx="543377" cy="300942"/>
          </a:xfrm>
          <a:prstGeom prst="rightArrow">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3" name="正方形/長方形 22">
            <a:extLst>
              <a:ext uri="{FF2B5EF4-FFF2-40B4-BE49-F238E27FC236}">
                <a16:creationId xmlns:a16="http://schemas.microsoft.com/office/drawing/2014/main" id="{2EF4A038-BE5E-4F59-8885-DC415FE52DA4}"/>
              </a:ext>
            </a:extLst>
          </p:cNvPr>
          <p:cNvSpPr/>
          <p:nvPr/>
        </p:nvSpPr>
        <p:spPr>
          <a:xfrm>
            <a:off x="2157923" y="5165246"/>
            <a:ext cx="716096" cy="685192"/>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pic>
        <p:nvPicPr>
          <p:cNvPr id="11" name="図 10">
            <a:extLst>
              <a:ext uri="{FF2B5EF4-FFF2-40B4-BE49-F238E27FC236}">
                <a16:creationId xmlns:a16="http://schemas.microsoft.com/office/drawing/2014/main" id="{C2C5E31D-BFF9-4C71-A6C8-7AE49736EDB3}"/>
              </a:ext>
            </a:extLst>
          </p:cNvPr>
          <p:cNvPicPr>
            <a:picLocks noChangeAspect="1"/>
          </p:cNvPicPr>
          <p:nvPr/>
        </p:nvPicPr>
        <p:blipFill rotWithShape="1">
          <a:blip r:embed="rId4"/>
          <a:srcRect r="4711"/>
          <a:stretch/>
        </p:blipFill>
        <p:spPr>
          <a:xfrm>
            <a:off x="3721262" y="4572000"/>
            <a:ext cx="2770609" cy="1278438"/>
          </a:xfrm>
          <a:prstGeom prst="rect">
            <a:avLst/>
          </a:prstGeom>
          <a:ln>
            <a:solidFill>
              <a:schemeClr val="accent1"/>
            </a:solidFill>
          </a:ln>
        </p:spPr>
      </p:pic>
      <p:sp>
        <p:nvSpPr>
          <p:cNvPr id="25" name="テキスト ボックス 24">
            <a:extLst>
              <a:ext uri="{FF2B5EF4-FFF2-40B4-BE49-F238E27FC236}">
                <a16:creationId xmlns:a16="http://schemas.microsoft.com/office/drawing/2014/main" id="{6C8BC157-3174-4749-863A-77F47BDDFBEF}"/>
              </a:ext>
            </a:extLst>
          </p:cNvPr>
          <p:cNvSpPr txBox="1"/>
          <p:nvPr/>
        </p:nvSpPr>
        <p:spPr>
          <a:xfrm>
            <a:off x="326501" y="3736547"/>
            <a:ext cx="5917659" cy="523220"/>
          </a:xfrm>
          <a:prstGeom prst="rect">
            <a:avLst/>
          </a:prstGeom>
          <a:noFill/>
        </p:spPr>
        <p:txBody>
          <a:bodyPr wrap="square" rtlCol="0">
            <a:spAutoFit/>
          </a:bodyPr>
          <a:lstStyle/>
          <a:p>
            <a:r>
              <a:rPr kumimoji="1" lang="ja-JP" altLang="en-US" sz="1400" dirty="0">
                <a:latin typeface="+mn-ea"/>
              </a:rPr>
              <a:t>修正を行った箇所は黄色くマークされていますが、「締め」をすると表示が解除されます。</a:t>
            </a:r>
          </a:p>
        </p:txBody>
      </p:sp>
    </p:spTree>
    <p:extLst>
      <p:ext uri="{BB962C8B-B14F-4D97-AF65-F5344CB8AC3E}">
        <p14:creationId xmlns:p14="http://schemas.microsoft.com/office/powerpoint/2010/main" val="41325042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図 25"/>
          <p:cNvPicPr>
            <a:picLocks noChangeAspect="1"/>
          </p:cNvPicPr>
          <p:nvPr/>
        </p:nvPicPr>
        <p:blipFill>
          <a:blip r:embed="rId3"/>
          <a:stretch>
            <a:fillRect/>
          </a:stretch>
        </p:blipFill>
        <p:spPr>
          <a:xfrm>
            <a:off x="225590" y="1736675"/>
            <a:ext cx="6537440" cy="2832549"/>
          </a:xfrm>
          <a:prstGeom prst="rect">
            <a:avLst/>
          </a:prstGeom>
          <a:ln>
            <a:solidFill>
              <a:schemeClr val="accent1"/>
            </a:solidFill>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35</a:t>
            </a:fld>
            <a:endParaRPr lang="ja-JP" altLang="en-US" dirty="0"/>
          </a:p>
        </p:txBody>
      </p:sp>
      <p:sp>
        <p:nvSpPr>
          <p:cNvPr id="5" name="タイトル 4"/>
          <p:cNvSpPr>
            <a:spLocks noGrp="1"/>
          </p:cNvSpPr>
          <p:nvPr>
            <p:ph type="title"/>
          </p:nvPr>
        </p:nvSpPr>
        <p:spPr/>
        <p:txBody>
          <a:bodyPr/>
          <a:lstStyle/>
          <a:p>
            <a:r>
              <a:rPr lang="ja-JP" altLang="en-US" dirty="0"/>
              <a:t>スケジュールについて</a:t>
            </a:r>
          </a:p>
        </p:txBody>
      </p:sp>
      <p:sp>
        <p:nvSpPr>
          <p:cNvPr id="15" name="テキスト ボックス 14"/>
          <p:cNvSpPr txBox="1"/>
          <p:nvPr/>
        </p:nvSpPr>
        <p:spPr>
          <a:xfrm>
            <a:off x="326501" y="879589"/>
            <a:ext cx="5917659" cy="523220"/>
          </a:xfrm>
          <a:prstGeom prst="rect">
            <a:avLst/>
          </a:prstGeom>
          <a:noFill/>
        </p:spPr>
        <p:txBody>
          <a:bodyPr wrap="square" rtlCol="0">
            <a:spAutoFit/>
          </a:bodyPr>
          <a:lstStyle/>
          <a:p>
            <a:r>
              <a:rPr kumimoji="1" lang="ja-JP" altLang="en-US" sz="1400" dirty="0">
                <a:latin typeface="+mn-ea"/>
              </a:rPr>
              <a:t>スケジュールのテンプレートを利用して、一ヶ月のスケジュールを簡単に作成できます。</a:t>
            </a:r>
          </a:p>
        </p:txBody>
      </p:sp>
      <p:pic>
        <p:nvPicPr>
          <p:cNvPr id="4" name="図 3"/>
          <p:cNvPicPr>
            <a:picLocks noChangeAspect="1"/>
          </p:cNvPicPr>
          <p:nvPr/>
        </p:nvPicPr>
        <p:blipFill>
          <a:blip r:embed="rId4"/>
          <a:stretch>
            <a:fillRect/>
          </a:stretch>
        </p:blipFill>
        <p:spPr>
          <a:xfrm>
            <a:off x="203200" y="4993947"/>
            <a:ext cx="6551176" cy="2708164"/>
          </a:xfrm>
          <a:prstGeom prst="rect">
            <a:avLst/>
          </a:prstGeom>
          <a:ln>
            <a:solidFill>
              <a:schemeClr val="accent1"/>
            </a:solidFill>
          </a:ln>
        </p:spPr>
      </p:pic>
      <p:sp>
        <p:nvSpPr>
          <p:cNvPr id="7" name="四角形吹き出し 6"/>
          <p:cNvSpPr/>
          <p:nvPr/>
        </p:nvSpPr>
        <p:spPr>
          <a:xfrm>
            <a:off x="2382424" y="6249286"/>
            <a:ext cx="3335268" cy="2407882"/>
          </a:xfrm>
          <a:prstGeom prst="wedgeRectCallout">
            <a:avLst>
              <a:gd name="adj1" fmla="val 62038"/>
              <a:gd name="adj2" fmla="val -48877"/>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pic>
        <p:nvPicPr>
          <p:cNvPr id="6" name="図 5"/>
          <p:cNvPicPr>
            <a:picLocks noChangeAspect="1"/>
          </p:cNvPicPr>
          <p:nvPr/>
        </p:nvPicPr>
        <p:blipFill>
          <a:blip r:embed="rId5"/>
          <a:stretch>
            <a:fillRect/>
          </a:stretch>
        </p:blipFill>
        <p:spPr>
          <a:xfrm>
            <a:off x="2535646" y="6409400"/>
            <a:ext cx="3028824" cy="2143845"/>
          </a:xfrm>
          <a:prstGeom prst="rect">
            <a:avLst/>
          </a:prstGeom>
          <a:ln>
            <a:solidFill>
              <a:schemeClr val="accent1"/>
            </a:solidFill>
          </a:ln>
        </p:spPr>
      </p:pic>
      <p:sp>
        <p:nvSpPr>
          <p:cNvPr id="8" name="上矢印 7"/>
          <p:cNvSpPr/>
          <p:nvPr/>
        </p:nvSpPr>
        <p:spPr>
          <a:xfrm>
            <a:off x="3390300" y="3488925"/>
            <a:ext cx="324091" cy="1743153"/>
          </a:xfrm>
          <a:prstGeom prst="upArrow">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8" name="テキスト ボックス 17"/>
          <p:cNvSpPr txBox="1"/>
          <p:nvPr/>
        </p:nvSpPr>
        <p:spPr>
          <a:xfrm>
            <a:off x="203200" y="4733622"/>
            <a:ext cx="1834734" cy="253916"/>
          </a:xfrm>
          <a:prstGeom prst="rect">
            <a:avLst/>
          </a:prstGeom>
          <a:noFill/>
        </p:spPr>
        <p:txBody>
          <a:bodyPr wrap="square" rtlCol="0">
            <a:spAutoFit/>
          </a:bodyPr>
          <a:lstStyle/>
          <a:p>
            <a:r>
              <a:rPr kumimoji="1" lang="ja-JP" altLang="en-US" sz="1050" dirty="0">
                <a:latin typeface="+mn-ea"/>
              </a:rPr>
              <a:t>スケジュールテンプレート</a:t>
            </a:r>
          </a:p>
        </p:txBody>
      </p:sp>
      <p:sp>
        <p:nvSpPr>
          <p:cNvPr id="19" name="テキスト ボックス 18"/>
          <p:cNvSpPr txBox="1"/>
          <p:nvPr/>
        </p:nvSpPr>
        <p:spPr>
          <a:xfrm>
            <a:off x="203200" y="1480648"/>
            <a:ext cx="1834734" cy="253916"/>
          </a:xfrm>
          <a:prstGeom prst="rect">
            <a:avLst/>
          </a:prstGeom>
          <a:noFill/>
        </p:spPr>
        <p:txBody>
          <a:bodyPr wrap="square" rtlCol="0">
            <a:spAutoFit/>
          </a:bodyPr>
          <a:lstStyle/>
          <a:p>
            <a:r>
              <a:rPr kumimoji="1" lang="ja-JP" altLang="en-US" sz="1050" dirty="0">
                <a:latin typeface="+mn-ea"/>
              </a:rPr>
              <a:t>スケジュール画面</a:t>
            </a:r>
          </a:p>
        </p:txBody>
      </p:sp>
    </p:spTree>
    <p:extLst>
      <p:ext uri="{BB962C8B-B14F-4D97-AF65-F5344CB8AC3E}">
        <p14:creationId xmlns:p14="http://schemas.microsoft.com/office/powerpoint/2010/main" val="32110807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図 25"/>
          <p:cNvPicPr>
            <a:picLocks noChangeAspect="1"/>
          </p:cNvPicPr>
          <p:nvPr/>
        </p:nvPicPr>
        <p:blipFill>
          <a:blip r:embed="rId3"/>
          <a:stretch>
            <a:fillRect/>
          </a:stretch>
        </p:blipFill>
        <p:spPr>
          <a:xfrm>
            <a:off x="282741" y="1831977"/>
            <a:ext cx="6289225" cy="2725002"/>
          </a:xfrm>
          <a:prstGeom prst="rect">
            <a:avLst/>
          </a:prstGeom>
          <a:ln>
            <a:solidFill>
              <a:schemeClr val="accent1"/>
            </a:solidFill>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36</a:t>
            </a:fld>
            <a:endParaRPr lang="ja-JP" altLang="en-US" dirty="0"/>
          </a:p>
        </p:txBody>
      </p:sp>
      <p:sp>
        <p:nvSpPr>
          <p:cNvPr id="5" name="タイトル 4"/>
          <p:cNvSpPr>
            <a:spLocks noGrp="1"/>
          </p:cNvSpPr>
          <p:nvPr>
            <p:ph type="title"/>
          </p:nvPr>
        </p:nvSpPr>
        <p:spPr/>
        <p:txBody>
          <a:bodyPr/>
          <a:lstStyle/>
          <a:p>
            <a:r>
              <a:rPr lang="ja-JP" altLang="en-US" dirty="0"/>
              <a:t>スケジュールについて</a:t>
            </a:r>
          </a:p>
        </p:txBody>
      </p:sp>
      <p:pic>
        <p:nvPicPr>
          <p:cNvPr id="3" name="図 2"/>
          <p:cNvPicPr>
            <a:picLocks noChangeAspect="1"/>
          </p:cNvPicPr>
          <p:nvPr/>
        </p:nvPicPr>
        <p:blipFill rotWithShape="1">
          <a:blip r:embed="rId3"/>
          <a:srcRect l="17922" b="25325"/>
          <a:stretch/>
        </p:blipFill>
        <p:spPr>
          <a:xfrm>
            <a:off x="203200" y="5209414"/>
            <a:ext cx="6403955" cy="2524451"/>
          </a:xfrm>
          <a:prstGeom prst="rect">
            <a:avLst/>
          </a:prstGeom>
          <a:ln>
            <a:solidFill>
              <a:schemeClr val="accent1"/>
            </a:solidFill>
          </a:ln>
        </p:spPr>
      </p:pic>
      <p:sp>
        <p:nvSpPr>
          <p:cNvPr id="15" name="テキスト ボックス 14"/>
          <p:cNvSpPr txBox="1"/>
          <p:nvPr/>
        </p:nvSpPr>
        <p:spPr>
          <a:xfrm>
            <a:off x="203200" y="1419542"/>
            <a:ext cx="5917659" cy="307777"/>
          </a:xfrm>
          <a:prstGeom prst="rect">
            <a:avLst/>
          </a:prstGeom>
          <a:noFill/>
        </p:spPr>
        <p:txBody>
          <a:bodyPr wrap="square" rtlCol="0">
            <a:spAutoFit/>
          </a:bodyPr>
          <a:lstStyle/>
          <a:p>
            <a:r>
              <a:rPr kumimoji="1" lang="ja-JP" altLang="en-US" sz="1400" dirty="0">
                <a:latin typeface="+mn-ea"/>
              </a:rPr>
              <a:t>スケジュールのテンプレートを利用して、スケジュールを登録します。</a:t>
            </a:r>
          </a:p>
        </p:txBody>
      </p:sp>
      <p:sp>
        <p:nvSpPr>
          <p:cNvPr id="16" name="正方形/長方形 15"/>
          <p:cNvSpPr/>
          <p:nvPr/>
        </p:nvSpPr>
        <p:spPr>
          <a:xfrm>
            <a:off x="600912" y="2267539"/>
            <a:ext cx="798654" cy="271169"/>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7" name="正方形/長方形 16"/>
          <p:cNvSpPr/>
          <p:nvPr/>
        </p:nvSpPr>
        <p:spPr>
          <a:xfrm>
            <a:off x="260101" y="2873779"/>
            <a:ext cx="363959" cy="393571"/>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3" name="テキスト ボックス 22"/>
          <p:cNvSpPr txBox="1"/>
          <p:nvPr/>
        </p:nvSpPr>
        <p:spPr>
          <a:xfrm>
            <a:off x="326501" y="4779253"/>
            <a:ext cx="5917659" cy="307777"/>
          </a:xfrm>
          <a:prstGeom prst="rect">
            <a:avLst/>
          </a:prstGeom>
          <a:noFill/>
        </p:spPr>
        <p:txBody>
          <a:bodyPr wrap="square" rtlCol="0">
            <a:spAutoFit/>
          </a:bodyPr>
          <a:lstStyle/>
          <a:p>
            <a:r>
              <a:rPr kumimoji="1" lang="ja-JP" altLang="en-US" sz="1400" dirty="0">
                <a:latin typeface="+mn-ea"/>
              </a:rPr>
              <a:t>「確認修正」＞「スケジュール」をクリックします。</a:t>
            </a:r>
          </a:p>
        </p:txBody>
      </p:sp>
      <p:sp>
        <p:nvSpPr>
          <p:cNvPr id="27" name="テキスト ボックス 26"/>
          <p:cNvSpPr txBox="1"/>
          <p:nvPr/>
        </p:nvSpPr>
        <p:spPr>
          <a:xfrm>
            <a:off x="385172" y="7885185"/>
            <a:ext cx="5917659" cy="307777"/>
          </a:xfrm>
          <a:prstGeom prst="rect">
            <a:avLst/>
          </a:prstGeom>
          <a:noFill/>
        </p:spPr>
        <p:txBody>
          <a:bodyPr wrap="square" rtlCol="0">
            <a:spAutoFit/>
          </a:bodyPr>
          <a:lstStyle/>
          <a:p>
            <a:r>
              <a:rPr kumimoji="1" lang="ja-JP" altLang="en-US" sz="1400" dirty="0">
                <a:latin typeface="+mn-ea"/>
              </a:rPr>
              <a:t>管理先組織の従業員が一覧で表示されます。</a:t>
            </a:r>
          </a:p>
        </p:txBody>
      </p:sp>
      <p:sp>
        <p:nvSpPr>
          <p:cNvPr id="13" name="テキスト ボックス 12"/>
          <p:cNvSpPr txBox="1"/>
          <p:nvPr/>
        </p:nvSpPr>
        <p:spPr>
          <a:xfrm>
            <a:off x="343569" y="924437"/>
            <a:ext cx="5955030" cy="338554"/>
          </a:xfrm>
          <a:prstGeom prst="rect">
            <a:avLst/>
          </a:prstGeom>
          <a:noFill/>
        </p:spPr>
        <p:txBody>
          <a:bodyPr wrap="square" rtlCol="0">
            <a:spAutoFit/>
          </a:bodyPr>
          <a:lstStyle/>
          <a:p>
            <a:pPr marL="342900" indent="-342900"/>
            <a:r>
              <a:rPr kumimoji="1" lang="ja-JP" altLang="en-US" sz="1600" dirty="0"/>
              <a:t>■スケジュールの登録</a:t>
            </a:r>
            <a:endParaRPr kumimoji="1" lang="en-US" altLang="ja-JP" sz="1600" dirty="0"/>
          </a:p>
        </p:txBody>
      </p:sp>
      <p:cxnSp>
        <p:nvCxnSpPr>
          <p:cNvPr id="14" name="直線コネクタ 13"/>
          <p:cNvCxnSpPr/>
          <p:nvPr/>
        </p:nvCxnSpPr>
        <p:spPr>
          <a:xfrm>
            <a:off x="260101" y="1318112"/>
            <a:ext cx="6240780" cy="222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814581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37</a:t>
            </a:fld>
            <a:endParaRPr lang="ja-JP" altLang="en-US" dirty="0"/>
          </a:p>
        </p:txBody>
      </p:sp>
      <p:sp>
        <p:nvSpPr>
          <p:cNvPr id="5" name="タイトル 4"/>
          <p:cNvSpPr>
            <a:spLocks noGrp="1"/>
          </p:cNvSpPr>
          <p:nvPr>
            <p:ph type="title"/>
          </p:nvPr>
        </p:nvSpPr>
        <p:spPr/>
        <p:txBody>
          <a:bodyPr/>
          <a:lstStyle/>
          <a:p>
            <a:r>
              <a:rPr lang="ja-JP" altLang="en-US" dirty="0"/>
              <a:t>スケジュールについて</a:t>
            </a:r>
          </a:p>
        </p:txBody>
      </p:sp>
      <p:pic>
        <p:nvPicPr>
          <p:cNvPr id="3" name="図 2"/>
          <p:cNvPicPr>
            <a:picLocks noChangeAspect="1"/>
          </p:cNvPicPr>
          <p:nvPr/>
        </p:nvPicPr>
        <p:blipFill rotWithShape="1">
          <a:blip r:embed="rId3"/>
          <a:srcRect l="15154" r="2768" b="25325"/>
          <a:stretch/>
        </p:blipFill>
        <p:spPr>
          <a:xfrm>
            <a:off x="175777" y="1702493"/>
            <a:ext cx="6520230" cy="2570287"/>
          </a:xfrm>
          <a:prstGeom prst="rect">
            <a:avLst/>
          </a:prstGeom>
          <a:ln>
            <a:solidFill>
              <a:schemeClr val="accent1"/>
            </a:solidFill>
          </a:ln>
        </p:spPr>
      </p:pic>
      <p:sp>
        <p:nvSpPr>
          <p:cNvPr id="15" name="テキスト ボックス 14"/>
          <p:cNvSpPr txBox="1"/>
          <p:nvPr/>
        </p:nvSpPr>
        <p:spPr>
          <a:xfrm>
            <a:off x="242799" y="7349752"/>
            <a:ext cx="5917659" cy="523220"/>
          </a:xfrm>
          <a:prstGeom prst="rect">
            <a:avLst/>
          </a:prstGeom>
          <a:noFill/>
        </p:spPr>
        <p:txBody>
          <a:bodyPr wrap="square" rtlCol="0">
            <a:spAutoFit/>
          </a:bodyPr>
          <a:lstStyle/>
          <a:p>
            <a:r>
              <a:rPr kumimoji="1" lang="ja-JP" altLang="en-US" sz="1400" dirty="0">
                <a:latin typeface="+mn-ea"/>
              </a:rPr>
              <a:t>枠は複数選択できます。同一のテンプレートを適用する場合には、複数枠を選択してください。</a:t>
            </a:r>
          </a:p>
        </p:txBody>
      </p:sp>
      <p:sp>
        <p:nvSpPr>
          <p:cNvPr id="27" name="テキスト ボックス 26"/>
          <p:cNvSpPr txBox="1"/>
          <p:nvPr/>
        </p:nvSpPr>
        <p:spPr>
          <a:xfrm>
            <a:off x="242800" y="953751"/>
            <a:ext cx="5917659" cy="523220"/>
          </a:xfrm>
          <a:prstGeom prst="rect">
            <a:avLst/>
          </a:prstGeom>
          <a:noFill/>
        </p:spPr>
        <p:txBody>
          <a:bodyPr wrap="square" rtlCol="0">
            <a:spAutoFit/>
          </a:bodyPr>
          <a:lstStyle/>
          <a:p>
            <a:r>
              <a:rPr kumimoji="1" lang="ja-JP" altLang="en-US" sz="1400" dirty="0">
                <a:latin typeface="+mn-ea"/>
              </a:rPr>
              <a:t>スケジュールを登録する日の枠をクリックすると、黄色くマークされます。（マークされた枠を再クリックすると、解除ができます）</a:t>
            </a:r>
          </a:p>
        </p:txBody>
      </p:sp>
      <p:pic>
        <p:nvPicPr>
          <p:cNvPr id="4" name="図 3"/>
          <p:cNvPicPr>
            <a:picLocks noChangeAspect="1"/>
          </p:cNvPicPr>
          <p:nvPr/>
        </p:nvPicPr>
        <p:blipFill>
          <a:blip r:embed="rId4"/>
          <a:stretch>
            <a:fillRect/>
          </a:stretch>
        </p:blipFill>
        <p:spPr>
          <a:xfrm>
            <a:off x="199064" y="4988616"/>
            <a:ext cx="6473658" cy="2157886"/>
          </a:xfrm>
          <a:prstGeom prst="rect">
            <a:avLst/>
          </a:prstGeom>
          <a:ln>
            <a:solidFill>
              <a:schemeClr val="accent1"/>
            </a:solidFill>
          </a:ln>
        </p:spPr>
      </p:pic>
      <p:sp>
        <p:nvSpPr>
          <p:cNvPr id="13" name="下矢印 12"/>
          <p:cNvSpPr/>
          <p:nvPr/>
        </p:nvSpPr>
        <p:spPr>
          <a:xfrm>
            <a:off x="3256485" y="4397161"/>
            <a:ext cx="358815" cy="474562"/>
          </a:xfrm>
          <a:prstGeom prst="downArrow">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Tree>
    <p:extLst>
      <p:ext uri="{BB962C8B-B14F-4D97-AF65-F5344CB8AC3E}">
        <p14:creationId xmlns:p14="http://schemas.microsoft.com/office/powerpoint/2010/main" val="69136827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38</a:t>
            </a:fld>
            <a:endParaRPr lang="ja-JP" altLang="en-US" dirty="0"/>
          </a:p>
        </p:txBody>
      </p:sp>
      <p:sp>
        <p:nvSpPr>
          <p:cNvPr id="5" name="タイトル 4"/>
          <p:cNvSpPr>
            <a:spLocks noGrp="1"/>
          </p:cNvSpPr>
          <p:nvPr>
            <p:ph type="title"/>
          </p:nvPr>
        </p:nvSpPr>
        <p:spPr/>
        <p:txBody>
          <a:bodyPr/>
          <a:lstStyle/>
          <a:p>
            <a:r>
              <a:rPr lang="ja-JP" altLang="en-US" dirty="0"/>
              <a:t>スケジュールについて</a:t>
            </a:r>
          </a:p>
        </p:txBody>
      </p:sp>
      <p:sp>
        <p:nvSpPr>
          <p:cNvPr id="15" name="テキスト ボックス 14"/>
          <p:cNvSpPr txBox="1"/>
          <p:nvPr/>
        </p:nvSpPr>
        <p:spPr>
          <a:xfrm>
            <a:off x="242797" y="931987"/>
            <a:ext cx="5917659" cy="523220"/>
          </a:xfrm>
          <a:prstGeom prst="rect">
            <a:avLst/>
          </a:prstGeom>
          <a:noFill/>
        </p:spPr>
        <p:txBody>
          <a:bodyPr wrap="square" rtlCol="0">
            <a:spAutoFit/>
          </a:bodyPr>
          <a:lstStyle/>
          <a:p>
            <a:r>
              <a:rPr kumimoji="1" lang="ja-JP" altLang="en-US" sz="1400" dirty="0">
                <a:latin typeface="+mn-ea"/>
              </a:rPr>
              <a:t>枠が選択された状態で、プルダウンより適用するテンプレートを選択し、「テンプレート適用」をクリックします。</a:t>
            </a:r>
            <a:endParaRPr kumimoji="1" lang="en-US" altLang="ja-JP" sz="1400" dirty="0">
              <a:latin typeface="+mn-ea"/>
            </a:endParaRPr>
          </a:p>
        </p:txBody>
      </p:sp>
      <p:pic>
        <p:nvPicPr>
          <p:cNvPr id="6" name="図 5"/>
          <p:cNvPicPr>
            <a:picLocks noChangeAspect="1"/>
          </p:cNvPicPr>
          <p:nvPr/>
        </p:nvPicPr>
        <p:blipFill rotWithShape="1">
          <a:blip r:embed="rId3"/>
          <a:srcRect b="16045"/>
          <a:stretch/>
        </p:blipFill>
        <p:spPr>
          <a:xfrm>
            <a:off x="400543" y="1606719"/>
            <a:ext cx="5759913" cy="3238354"/>
          </a:xfrm>
          <a:prstGeom prst="rect">
            <a:avLst/>
          </a:prstGeom>
          <a:ln>
            <a:solidFill>
              <a:schemeClr val="accent1"/>
            </a:solidFill>
          </a:ln>
        </p:spPr>
      </p:pic>
      <p:sp>
        <p:nvSpPr>
          <p:cNvPr id="10" name="正方形/長方形 9"/>
          <p:cNvSpPr/>
          <p:nvPr/>
        </p:nvSpPr>
        <p:spPr>
          <a:xfrm>
            <a:off x="3988121" y="2340967"/>
            <a:ext cx="1046866" cy="413359"/>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pic>
        <p:nvPicPr>
          <p:cNvPr id="7" name="図 6"/>
          <p:cNvPicPr>
            <a:picLocks noChangeAspect="1"/>
          </p:cNvPicPr>
          <p:nvPr/>
        </p:nvPicPr>
        <p:blipFill rotWithShape="1">
          <a:blip r:embed="rId4"/>
          <a:srcRect r="16430"/>
          <a:stretch/>
        </p:blipFill>
        <p:spPr>
          <a:xfrm>
            <a:off x="356395" y="5440423"/>
            <a:ext cx="5759913" cy="2768216"/>
          </a:xfrm>
          <a:prstGeom prst="rect">
            <a:avLst/>
          </a:prstGeom>
          <a:ln>
            <a:solidFill>
              <a:schemeClr val="accent1"/>
            </a:solidFill>
          </a:ln>
        </p:spPr>
      </p:pic>
      <p:sp>
        <p:nvSpPr>
          <p:cNvPr id="12" name="正方形/長方形 11"/>
          <p:cNvSpPr/>
          <p:nvPr/>
        </p:nvSpPr>
        <p:spPr>
          <a:xfrm>
            <a:off x="2700156" y="7349070"/>
            <a:ext cx="885845" cy="394393"/>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4" name="正方形/長方形 13"/>
          <p:cNvSpPr/>
          <p:nvPr/>
        </p:nvSpPr>
        <p:spPr>
          <a:xfrm>
            <a:off x="3586001" y="7743463"/>
            <a:ext cx="833377" cy="394393"/>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8" name="下矢印 7"/>
          <p:cNvSpPr/>
          <p:nvPr/>
        </p:nvSpPr>
        <p:spPr>
          <a:xfrm>
            <a:off x="2931650" y="4931795"/>
            <a:ext cx="401859" cy="458476"/>
          </a:xfrm>
          <a:prstGeom prst="downArrow">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6" name="テキスト ボックス 15"/>
          <p:cNvSpPr txBox="1"/>
          <p:nvPr/>
        </p:nvSpPr>
        <p:spPr>
          <a:xfrm>
            <a:off x="400543" y="8295255"/>
            <a:ext cx="5917659" cy="307777"/>
          </a:xfrm>
          <a:prstGeom prst="rect">
            <a:avLst/>
          </a:prstGeom>
          <a:noFill/>
        </p:spPr>
        <p:txBody>
          <a:bodyPr wrap="square" rtlCol="0">
            <a:spAutoFit/>
          </a:bodyPr>
          <a:lstStyle/>
          <a:p>
            <a:r>
              <a:rPr kumimoji="1" lang="ja-JP" altLang="en-US" sz="1400" dirty="0">
                <a:latin typeface="+mn-ea"/>
              </a:rPr>
              <a:t>正常にテンプレートが適用されると予定が変わります。</a:t>
            </a:r>
            <a:endParaRPr kumimoji="1" lang="en-US" altLang="ja-JP" sz="1400" dirty="0">
              <a:latin typeface="+mn-ea"/>
            </a:endParaRPr>
          </a:p>
        </p:txBody>
      </p:sp>
    </p:spTree>
    <p:extLst>
      <p:ext uri="{BB962C8B-B14F-4D97-AF65-F5344CB8AC3E}">
        <p14:creationId xmlns:p14="http://schemas.microsoft.com/office/powerpoint/2010/main" val="41677126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3</a:t>
            </a:fld>
            <a:endParaRPr lang="ja-JP" altLang="en-US" dirty="0"/>
          </a:p>
        </p:txBody>
      </p:sp>
      <p:sp>
        <p:nvSpPr>
          <p:cNvPr id="20" name="タイトル 19"/>
          <p:cNvSpPr>
            <a:spLocks noGrp="1"/>
          </p:cNvSpPr>
          <p:nvPr>
            <p:ph type="title"/>
          </p:nvPr>
        </p:nvSpPr>
        <p:spPr>
          <a:xfrm>
            <a:off x="203200" y="0"/>
            <a:ext cx="6164263" cy="745067"/>
          </a:xfrm>
        </p:spPr>
        <p:txBody>
          <a:bodyPr/>
          <a:lstStyle/>
          <a:p>
            <a:r>
              <a:rPr lang="ja-JP" altLang="en-US" dirty="0"/>
              <a:t>マニュアル目次</a:t>
            </a:r>
          </a:p>
        </p:txBody>
      </p:sp>
      <p:sp>
        <p:nvSpPr>
          <p:cNvPr id="7" name="テキスト ボックス 6"/>
          <p:cNvSpPr txBox="1"/>
          <p:nvPr/>
        </p:nvSpPr>
        <p:spPr>
          <a:xfrm>
            <a:off x="596206" y="1098977"/>
            <a:ext cx="5548415" cy="7529369"/>
          </a:xfrm>
          <a:prstGeom prst="rect">
            <a:avLst/>
          </a:prstGeom>
          <a:noFill/>
        </p:spPr>
        <p:txBody>
          <a:bodyPr wrap="square" rtlCol="0">
            <a:spAutoFit/>
          </a:bodyPr>
          <a:lstStyle/>
          <a:p>
            <a:pPr indent="266700">
              <a:lnSpc>
                <a:spcPct val="150000"/>
              </a:lnSpc>
              <a:buClr>
                <a:schemeClr val="accent1"/>
              </a:buClr>
              <a:buFont typeface="Wingdings" panose="05000000000000000000" pitchFamily="2" charset="2"/>
              <a:buChar char="l"/>
            </a:pPr>
            <a:r>
              <a:rPr lang="ja-JP" altLang="en-US" dirty="0"/>
              <a:t>はじめに</a:t>
            </a:r>
            <a:endParaRPr lang="en-US" altLang="ja-JP" dirty="0"/>
          </a:p>
          <a:p>
            <a:pPr>
              <a:lnSpc>
                <a:spcPct val="150000"/>
              </a:lnSpc>
              <a:buClr>
                <a:schemeClr val="accent1"/>
              </a:buClr>
            </a:pPr>
            <a:r>
              <a:rPr lang="ja-JP" altLang="en-US" sz="1400" dirty="0"/>
              <a:t>　　運用ルール</a:t>
            </a:r>
            <a:endParaRPr lang="en-US" altLang="ja-JP" sz="1400" dirty="0"/>
          </a:p>
          <a:p>
            <a:pPr>
              <a:lnSpc>
                <a:spcPct val="150000"/>
              </a:lnSpc>
              <a:buClr>
                <a:schemeClr val="accent1"/>
              </a:buClr>
            </a:pPr>
            <a:r>
              <a:rPr lang="ja-JP" altLang="en-US" sz="1400" dirty="0"/>
              <a:t>　　管理画面について</a:t>
            </a:r>
            <a:endParaRPr lang="en-US" altLang="ja-JP" sz="1400" dirty="0"/>
          </a:p>
          <a:p>
            <a:pPr indent="266700">
              <a:lnSpc>
                <a:spcPct val="150000"/>
              </a:lnSpc>
              <a:buClr>
                <a:schemeClr val="accent1"/>
              </a:buClr>
              <a:buFont typeface="Wingdings" panose="05000000000000000000" pitchFamily="2" charset="2"/>
              <a:buChar char="l"/>
            </a:pPr>
            <a:r>
              <a:rPr lang="ja-JP" altLang="en-US" dirty="0"/>
              <a:t>共有</a:t>
            </a:r>
            <a:r>
              <a:rPr lang="en-US" altLang="ja-JP" dirty="0"/>
              <a:t>PC</a:t>
            </a:r>
            <a:r>
              <a:rPr lang="ja-JP" altLang="en-US" dirty="0"/>
              <a:t>打刻画面の表示</a:t>
            </a:r>
            <a:endParaRPr lang="en-US" altLang="ja-JP" dirty="0"/>
          </a:p>
          <a:p>
            <a:pPr indent="266700">
              <a:lnSpc>
                <a:spcPct val="150000"/>
              </a:lnSpc>
              <a:buClr>
                <a:schemeClr val="accent1"/>
              </a:buClr>
              <a:buFont typeface="Wingdings" panose="05000000000000000000" pitchFamily="2" charset="2"/>
              <a:buChar char="l"/>
            </a:pPr>
            <a:r>
              <a:rPr lang="ja-JP" altLang="en-US" dirty="0"/>
              <a:t>申請承認</a:t>
            </a:r>
            <a:endParaRPr lang="en-US" altLang="ja-JP" dirty="0"/>
          </a:p>
          <a:p>
            <a:pPr indent="266700">
              <a:lnSpc>
                <a:spcPct val="150000"/>
              </a:lnSpc>
              <a:buClr>
                <a:schemeClr val="accent1"/>
              </a:buClr>
            </a:pPr>
            <a:r>
              <a:rPr lang="ja-JP" altLang="en-US" sz="1400" dirty="0"/>
              <a:t>　過去の実績に関する申請の承認例</a:t>
            </a:r>
            <a:endParaRPr lang="en-US" altLang="ja-JP" sz="1400" dirty="0"/>
          </a:p>
          <a:p>
            <a:pPr indent="266700">
              <a:lnSpc>
                <a:spcPct val="150000"/>
              </a:lnSpc>
              <a:buClr>
                <a:schemeClr val="accent1"/>
              </a:buClr>
            </a:pPr>
            <a:r>
              <a:rPr lang="ja-JP" altLang="en-US" sz="1400" dirty="0"/>
              <a:t>　未来の予定に関する申請の承認例　</a:t>
            </a:r>
            <a:endParaRPr lang="en-US" altLang="ja-JP" dirty="0"/>
          </a:p>
          <a:p>
            <a:pPr indent="266700">
              <a:lnSpc>
                <a:spcPct val="150000"/>
              </a:lnSpc>
              <a:buClr>
                <a:schemeClr val="accent1"/>
              </a:buClr>
              <a:buFont typeface="Wingdings" panose="05000000000000000000" pitchFamily="2" charset="2"/>
              <a:buChar char="l"/>
            </a:pPr>
            <a:r>
              <a:rPr lang="ja-JP" altLang="en-US" dirty="0"/>
              <a:t>アラートについて</a:t>
            </a:r>
            <a:endParaRPr lang="en-US" altLang="ja-JP" dirty="0"/>
          </a:p>
          <a:p>
            <a:pPr>
              <a:lnSpc>
                <a:spcPct val="150000"/>
              </a:lnSpc>
              <a:buClr>
                <a:schemeClr val="accent1"/>
              </a:buClr>
            </a:pPr>
            <a:r>
              <a:rPr lang="ja-JP" altLang="en-US" dirty="0"/>
              <a:t>　</a:t>
            </a:r>
            <a:r>
              <a:rPr lang="ja-JP" altLang="en-US" sz="1400" dirty="0"/>
              <a:t>　アラートの確認</a:t>
            </a:r>
            <a:endParaRPr lang="en-US" altLang="ja-JP" sz="1400" dirty="0"/>
          </a:p>
          <a:p>
            <a:pPr>
              <a:lnSpc>
                <a:spcPct val="150000"/>
              </a:lnSpc>
              <a:buClr>
                <a:schemeClr val="accent1"/>
              </a:buClr>
            </a:pPr>
            <a:r>
              <a:rPr lang="ja-JP" altLang="en-US" sz="1400" dirty="0"/>
              <a:t>　　 締めによるアラート解除</a:t>
            </a:r>
            <a:endParaRPr lang="en-US" altLang="ja-JP" sz="1400" dirty="0"/>
          </a:p>
          <a:p>
            <a:pPr indent="266700">
              <a:lnSpc>
                <a:spcPct val="150000"/>
              </a:lnSpc>
              <a:buClr>
                <a:schemeClr val="accent1"/>
              </a:buClr>
              <a:buFont typeface="Wingdings" panose="05000000000000000000" pitchFamily="2" charset="2"/>
              <a:buChar char="l"/>
            </a:pPr>
            <a:r>
              <a:rPr lang="ja-JP" altLang="en-US" dirty="0"/>
              <a:t>確認修正画面について</a:t>
            </a:r>
            <a:endParaRPr lang="en-US" altLang="ja-JP" dirty="0"/>
          </a:p>
          <a:p>
            <a:pPr indent="266700">
              <a:lnSpc>
                <a:spcPct val="150000"/>
              </a:lnSpc>
              <a:buClr>
                <a:schemeClr val="accent1"/>
              </a:buClr>
              <a:buFont typeface="Wingdings" panose="05000000000000000000" pitchFamily="2" charset="2"/>
              <a:buChar char="l"/>
            </a:pPr>
            <a:r>
              <a:rPr lang="ja-JP" altLang="en-US" dirty="0"/>
              <a:t>月次提出について</a:t>
            </a:r>
            <a:endParaRPr lang="en-US" altLang="ja-JP" dirty="0"/>
          </a:p>
          <a:p>
            <a:pPr indent="266700">
              <a:lnSpc>
                <a:spcPct val="150000"/>
              </a:lnSpc>
              <a:buClr>
                <a:schemeClr val="accent1"/>
              </a:buClr>
              <a:buFont typeface="Wingdings" panose="05000000000000000000" pitchFamily="2" charset="2"/>
              <a:buChar char="l"/>
            </a:pPr>
            <a:r>
              <a:rPr lang="ja-JP" altLang="en-US" dirty="0"/>
              <a:t>実績の締め作業</a:t>
            </a:r>
            <a:endParaRPr lang="en-US" altLang="ja-JP" dirty="0"/>
          </a:p>
          <a:p>
            <a:pPr>
              <a:lnSpc>
                <a:spcPct val="150000"/>
              </a:lnSpc>
              <a:buClr>
                <a:schemeClr val="accent1"/>
              </a:buClr>
            </a:pPr>
            <a:r>
              <a:rPr lang="ja-JP" altLang="en-US" sz="1400" dirty="0">
                <a:latin typeface="+mn-ea"/>
              </a:rPr>
              <a:t>　　日次勤務実績一覧からの締め作業</a:t>
            </a:r>
          </a:p>
          <a:p>
            <a:pPr>
              <a:lnSpc>
                <a:spcPct val="150000"/>
              </a:lnSpc>
              <a:buClr>
                <a:schemeClr val="accent1"/>
              </a:buClr>
            </a:pPr>
            <a:r>
              <a:rPr lang="ja-JP" altLang="en-US" sz="1400" dirty="0">
                <a:latin typeface="+mn-ea"/>
              </a:rPr>
              <a:t>　　月次勤務実績一覧からの締め作業</a:t>
            </a:r>
            <a:endParaRPr lang="en-US" altLang="ja-JP" sz="1400" dirty="0">
              <a:latin typeface="+mn-ea"/>
            </a:endParaRPr>
          </a:p>
          <a:p>
            <a:pPr indent="266700">
              <a:lnSpc>
                <a:spcPct val="150000"/>
              </a:lnSpc>
              <a:buClr>
                <a:schemeClr val="accent1"/>
              </a:buClr>
              <a:buFont typeface="Wingdings" panose="05000000000000000000" pitchFamily="2" charset="2"/>
              <a:buChar char="l"/>
            </a:pPr>
            <a:r>
              <a:rPr lang="ja-JP" altLang="en-US" dirty="0"/>
              <a:t>スケジュールについて</a:t>
            </a:r>
            <a:endParaRPr lang="en-US" altLang="ja-JP" dirty="0"/>
          </a:p>
          <a:p>
            <a:pPr>
              <a:lnSpc>
                <a:spcPct val="150000"/>
              </a:lnSpc>
              <a:buClr>
                <a:schemeClr val="accent1"/>
              </a:buClr>
            </a:pPr>
            <a:r>
              <a:rPr lang="ja-JP" altLang="en-US" sz="1400" dirty="0">
                <a:latin typeface="+mn-ea"/>
              </a:rPr>
              <a:t>　　スケジュールの登録</a:t>
            </a:r>
          </a:p>
          <a:p>
            <a:pPr>
              <a:lnSpc>
                <a:spcPct val="150000"/>
              </a:lnSpc>
              <a:buClr>
                <a:schemeClr val="accent1"/>
              </a:buClr>
            </a:pPr>
            <a:r>
              <a:rPr lang="ja-JP" altLang="en-US" sz="1400" dirty="0">
                <a:latin typeface="+mn-ea"/>
              </a:rPr>
              <a:t>　　スケジュールテンプレートの登録</a:t>
            </a:r>
            <a:endParaRPr lang="en-US" altLang="ja-JP" sz="1400" dirty="0">
              <a:latin typeface="+mn-ea"/>
            </a:endParaRPr>
          </a:p>
          <a:p>
            <a:pPr indent="266700">
              <a:lnSpc>
                <a:spcPct val="150000"/>
              </a:lnSpc>
              <a:buClr>
                <a:schemeClr val="accent1"/>
              </a:buClr>
              <a:buFont typeface="Wingdings" panose="05000000000000000000" pitchFamily="2" charset="2"/>
              <a:buChar char="l"/>
            </a:pPr>
            <a:r>
              <a:rPr lang="ja-JP" altLang="en-US" dirty="0"/>
              <a:t>残業時間のマネジメント</a:t>
            </a:r>
            <a:endParaRPr lang="en-US" altLang="ja-JP" dirty="0"/>
          </a:p>
          <a:p>
            <a:pPr indent="266700">
              <a:lnSpc>
                <a:spcPct val="150000"/>
              </a:lnSpc>
              <a:buClr>
                <a:schemeClr val="accent1"/>
              </a:buClr>
              <a:buFont typeface="Wingdings" panose="05000000000000000000" pitchFamily="2" charset="2"/>
              <a:buChar char="l"/>
            </a:pPr>
            <a:r>
              <a:rPr lang="ja-JP" altLang="en-US" dirty="0"/>
              <a:t>お問合せ</a:t>
            </a:r>
            <a:endParaRPr lang="en-US" altLang="ja-JP" dirty="0"/>
          </a:p>
        </p:txBody>
      </p:sp>
    </p:spTree>
    <p:extLst>
      <p:ext uri="{BB962C8B-B14F-4D97-AF65-F5344CB8AC3E}">
        <p14:creationId xmlns:p14="http://schemas.microsoft.com/office/powerpoint/2010/main" val="347710296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39</a:t>
            </a:fld>
            <a:endParaRPr lang="ja-JP" altLang="en-US" dirty="0"/>
          </a:p>
        </p:txBody>
      </p:sp>
      <p:sp>
        <p:nvSpPr>
          <p:cNvPr id="5" name="タイトル 4"/>
          <p:cNvSpPr>
            <a:spLocks noGrp="1"/>
          </p:cNvSpPr>
          <p:nvPr>
            <p:ph type="title"/>
          </p:nvPr>
        </p:nvSpPr>
        <p:spPr/>
        <p:txBody>
          <a:bodyPr/>
          <a:lstStyle/>
          <a:p>
            <a:r>
              <a:rPr lang="ja-JP" altLang="en-US" dirty="0"/>
              <a:t>スケジュールについて</a:t>
            </a:r>
          </a:p>
        </p:txBody>
      </p:sp>
      <p:sp>
        <p:nvSpPr>
          <p:cNvPr id="15" name="テキスト ボックス 14"/>
          <p:cNvSpPr txBox="1"/>
          <p:nvPr/>
        </p:nvSpPr>
        <p:spPr>
          <a:xfrm>
            <a:off x="321671" y="965415"/>
            <a:ext cx="5917659" cy="523220"/>
          </a:xfrm>
          <a:prstGeom prst="rect">
            <a:avLst/>
          </a:prstGeom>
          <a:noFill/>
        </p:spPr>
        <p:txBody>
          <a:bodyPr wrap="square" rtlCol="0">
            <a:spAutoFit/>
          </a:bodyPr>
          <a:lstStyle/>
          <a:p>
            <a:r>
              <a:rPr kumimoji="1" lang="ja-JP" altLang="en-US" sz="1400" dirty="0">
                <a:latin typeface="+mn-ea"/>
              </a:rPr>
              <a:t>画面右にある「月間プレビュー」をクリックすると、月のスケジュールが確認できます。</a:t>
            </a:r>
            <a:endParaRPr kumimoji="1" lang="en-US" altLang="ja-JP" sz="1400" dirty="0">
              <a:latin typeface="+mn-ea"/>
            </a:endParaRPr>
          </a:p>
        </p:txBody>
      </p:sp>
      <p:pic>
        <p:nvPicPr>
          <p:cNvPr id="3" name="図 2"/>
          <p:cNvPicPr>
            <a:picLocks noChangeAspect="1"/>
          </p:cNvPicPr>
          <p:nvPr/>
        </p:nvPicPr>
        <p:blipFill>
          <a:blip r:embed="rId3"/>
          <a:stretch>
            <a:fillRect/>
          </a:stretch>
        </p:blipFill>
        <p:spPr>
          <a:xfrm>
            <a:off x="321671" y="4893120"/>
            <a:ext cx="6239243" cy="2103633"/>
          </a:xfrm>
          <a:prstGeom prst="rect">
            <a:avLst/>
          </a:prstGeom>
          <a:ln>
            <a:solidFill>
              <a:schemeClr val="accent1"/>
            </a:solidFill>
          </a:ln>
        </p:spPr>
      </p:pic>
      <p:pic>
        <p:nvPicPr>
          <p:cNvPr id="4" name="図 3"/>
          <p:cNvPicPr>
            <a:picLocks noChangeAspect="1"/>
          </p:cNvPicPr>
          <p:nvPr/>
        </p:nvPicPr>
        <p:blipFill rotWithShape="1">
          <a:blip r:embed="rId4"/>
          <a:srcRect r="1538"/>
          <a:stretch/>
        </p:blipFill>
        <p:spPr>
          <a:xfrm>
            <a:off x="321671" y="1752073"/>
            <a:ext cx="6239243" cy="2370182"/>
          </a:xfrm>
          <a:prstGeom prst="rect">
            <a:avLst/>
          </a:prstGeom>
          <a:ln>
            <a:solidFill>
              <a:schemeClr val="accent1"/>
            </a:solidFill>
          </a:ln>
        </p:spPr>
      </p:pic>
      <p:sp>
        <p:nvSpPr>
          <p:cNvPr id="7" name="正方形/長方形 6"/>
          <p:cNvSpPr/>
          <p:nvPr/>
        </p:nvSpPr>
        <p:spPr>
          <a:xfrm>
            <a:off x="4870791" y="2137584"/>
            <a:ext cx="870252" cy="312517"/>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8" name="正方形/長方形 7"/>
          <p:cNvSpPr/>
          <p:nvPr/>
        </p:nvSpPr>
        <p:spPr>
          <a:xfrm>
            <a:off x="5960740" y="5206805"/>
            <a:ext cx="625255" cy="24114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9" name="下矢印 8"/>
          <p:cNvSpPr/>
          <p:nvPr/>
        </p:nvSpPr>
        <p:spPr>
          <a:xfrm>
            <a:off x="3280500" y="4303394"/>
            <a:ext cx="401859" cy="458476"/>
          </a:xfrm>
          <a:prstGeom prst="downArrow">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0" name="テキスト ボックス 9"/>
          <p:cNvSpPr txBox="1"/>
          <p:nvPr/>
        </p:nvSpPr>
        <p:spPr>
          <a:xfrm>
            <a:off x="321670" y="7342386"/>
            <a:ext cx="5917659" cy="307777"/>
          </a:xfrm>
          <a:prstGeom prst="rect">
            <a:avLst/>
          </a:prstGeom>
          <a:noFill/>
        </p:spPr>
        <p:txBody>
          <a:bodyPr wrap="square" rtlCol="0">
            <a:spAutoFit/>
          </a:bodyPr>
          <a:lstStyle/>
          <a:p>
            <a:r>
              <a:rPr kumimoji="1" lang="ja-JP" altLang="en-US" sz="1400" dirty="0">
                <a:latin typeface="+mn-ea"/>
              </a:rPr>
              <a:t>「月間プレビュー」は印刷してシフト表として利用もできます。</a:t>
            </a:r>
            <a:endParaRPr kumimoji="1" lang="en-US" altLang="ja-JP" sz="1400" dirty="0">
              <a:latin typeface="+mn-ea"/>
            </a:endParaRPr>
          </a:p>
        </p:txBody>
      </p:sp>
    </p:spTree>
    <p:extLst>
      <p:ext uri="{BB962C8B-B14F-4D97-AF65-F5344CB8AC3E}">
        <p14:creationId xmlns:p14="http://schemas.microsoft.com/office/powerpoint/2010/main" val="138810061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40</a:t>
            </a:fld>
            <a:endParaRPr lang="ja-JP" altLang="en-US" dirty="0"/>
          </a:p>
        </p:txBody>
      </p:sp>
      <p:sp>
        <p:nvSpPr>
          <p:cNvPr id="5" name="タイトル 4"/>
          <p:cNvSpPr>
            <a:spLocks noGrp="1"/>
          </p:cNvSpPr>
          <p:nvPr>
            <p:ph type="title"/>
          </p:nvPr>
        </p:nvSpPr>
        <p:spPr/>
        <p:txBody>
          <a:bodyPr/>
          <a:lstStyle/>
          <a:p>
            <a:r>
              <a:rPr lang="ja-JP" altLang="en-US" dirty="0"/>
              <a:t>スケジュールについて</a:t>
            </a:r>
          </a:p>
        </p:txBody>
      </p:sp>
      <p:sp>
        <p:nvSpPr>
          <p:cNvPr id="11" name="テキスト ボックス 10"/>
          <p:cNvSpPr txBox="1"/>
          <p:nvPr/>
        </p:nvSpPr>
        <p:spPr>
          <a:xfrm>
            <a:off x="343569" y="866562"/>
            <a:ext cx="5955030" cy="338554"/>
          </a:xfrm>
          <a:prstGeom prst="rect">
            <a:avLst/>
          </a:prstGeom>
          <a:noFill/>
        </p:spPr>
        <p:txBody>
          <a:bodyPr wrap="square" rtlCol="0">
            <a:spAutoFit/>
          </a:bodyPr>
          <a:lstStyle/>
          <a:p>
            <a:pPr marL="342900" indent="-342900"/>
            <a:r>
              <a:rPr kumimoji="1" lang="ja-JP" altLang="en-US" sz="1600" dirty="0"/>
              <a:t>■スケジュールテンプレートの登録</a:t>
            </a:r>
            <a:endParaRPr kumimoji="1" lang="en-US" altLang="ja-JP" sz="1600" dirty="0"/>
          </a:p>
        </p:txBody>
      </p:sp>
      <p:cxnSp>
        <p:nvCxnSpPr>
          <p:cNvPr id="12" name="直線コネクタ 11"/>
          <p:cNvCxnSpPr/>
          <p:nvPr/>
        </p:nvCxnSpPr>
        <p:spPr>
          <a:xfrm>
            <a:off x="260101" y="1260237"/>
            <a:ext cx="6240780" cy="2226"/>
          </a:xfrm>
          <a:prstGeom prst="line">
            <a:avLst/>
          </a:prstGeom>
        </p:spPr>
        <p:style>
          <a:lnRef idx="1">
            <a:schemeClr val="accent1"/>
          </a:lnRef>
          <a:fillRef idx="0">
            <a:schemeClr val="accent1"/>
          </a:fillRef>
          <a:effectRef idx="0">
            <a:schemeClr val="accent1"/>
          </a:effectRef>
          <a:fontRef idx="minor">
            <a:schemeClr val="tx1"/>
          </a:fontRef>
        </p:style>
      </p:cxnSp>
      <p:pic>
        <p:nvPicPr>
          <p:cNvPr id="13" name="図 12"/>
          <p:cNvPicPr>
            <a:picLocks noChangeAspect="1"/>
          </p:cNvPicPr>
          <p:nvPr/>
        </p:nvPicPr>
        <p:blipFill>
          <a:blip r:embed="rId3"/>
          <a:stretch>
            <a:fillRect/>
          </a:stretch>
        </p:blipFill>
        <p:spPr>
          <a:xfrm>
            <a:off x="343568" y="2172015"/>
            <a:ext cx="6194057" cy="2560536"/>
          </a:xfrm>
          <a:prstGeom prst="rect">
            <a:avLst/>
          </a:prstGeom>
          <a:ln>
            <a:solidFill>
              <a:schemeClr val="accent1"/>
            </a:solidFill>
          </a:ln>
        </p:spPr>
      </p:pic>
      <p:sp>
        <p:nvSpPr>
          <p:cNvPr id="14" name="テキスト ボックス 13"/>
          <p:cNvSpPr txBox="1"/>
          <p:nvPr/>
        </p:nvSpPr>
        <p:spPr>
          <a:xfrm>
            <a:off x="362254" y="4816033"/>
            <a:ext cx="5917659" cy="523220"/>
          </a:xfrm>
          <a:prstGeom prst="rect">
            <a:avLst/>
          </a:prstGeom>
          <a:noFill/>
        </p:spPr>
        <p:txBody>
          <a:bodyPr wrap="square" rtlCol="0">
            <a:spAutoFit/>
          </a:bodyPr>
          <a:lstStyle/>
          <a:p>
            <a:r>
              <a:rPr kumimoji="1" lang="ja-JP" altLang="en-US" sz="1400" dirty="0">
                <a:latin typeface="+mn-ea"/>
              </a:rPr>
              <a:t>「設定」＞「スケジュール」を表示し、「テンプレート追加」をクリックします。</a:t>
            </a:r>
          </a:p>
        </p:txBody>
      </p:sp>
      <p:sp>
        <p:nvSpPr>
          <p:cNvPr id="16" name="テキスト ボックス 15"/>
          <p:cNvSpPr txBox="1"/>
          <p:nvPr/>
        </p:nvSpPr>
        <p:spPr>
          <a:xfrm>
            <a:off x="321670" y="1408300"/>
            <a:ext cx="5917659" cy="523220"/>
          </a:xfrm>
          <a:prstGeom prst="rect">
            <a:avLst/>
          </a:prstGeom>
          <a:noFill/>
        </p:spPr>
        <p:txBody>
          <a:bodyPr wrap="square" rtlCol="0">
            <a:spAutoFit/>
          </a:bodyPr>
          <a:lstStyle/>
          <a:p>
            <a:r>
              <a:rPr kumimoji="1" lang="ja-JP" altLang="en-US" sz="1400" dirty="0">
                <a:latin typeface="+mn-ea"/>
              </a:rPr>
              <a:t>スケジュールの登録に利用するテンプレートは、全社共通で作成がされていますが、それ以外にも個人で利用するテンプレートを作成できます。</a:t>
            </a:r>
          </a:p>
        </p:txBody>
      </p:sp>
      <p:pic>
        <p:nvPicPr>
          <p:cNvPr id="6" name="図 5"/>
          <p:cNvPicPr>
            <a:picLocks noChangeAspect="1"/>
          </p:cNvPicPr>
          <p:nvPr/>
        </p:nvPicPr>
        <p:blipFill>
          <a:blip r:embed="rId4"/>
          <a:stretch>
            <a:fillRect/>
          </a:stretch>
        </p:blipFill>
        <p:spPr>
          <a:xfrm>
            <a:off x="530265" y="5391343"/>
            <a:ext cx="3231305" cy="3040147"/>
          </a:xfrm>
          <a:prstGeom prst="rect">
            <a:avLst/>
          </a:prstGeom>
          <a:ln>
            <a:solidFill>
              <a:schemeClr val="accent1"/>
            </a:solidFill>
          </a:ln>
        </p:spPr>
      </p:pic>
      <p:sp>
        <p:nvSpPr>
          <p:cNvPr id="17" name="テキスト ボックス 16"/>
          <p:cNvSpPr txBox="1"/>
          <p:nvPr/>
        </p:nvSpPr>
        <p:spPr>
          <a:xfrm>
            <a:off x="3761570" y="7527246"/>
            <a:ext cx="2916820" cy="523220"/>
          </a:xfrm>
          <a:prstGeom prst="rect">
            <a:avLst/>
          </a:prstGeom>
          <a:noFill/>
        </p:spPr>
        <p:txBody>
          <a:bodyPr wrap="square" rtlCol="0">
            <a:spAutoFit/>
          </a:bodyPr>
          <a:lstStyle/>
          <a:p>
            <a:r>
              <a:rPr kumimoji="1" lang="ja-JP" altLang="en-US" sz="1400" dirty="0">
                <a:latin typeface="+mn-ea"/>
              </a:rPr>
              <a:t>新規でテンプレート作成の画面が表示されます。</a:t>
            </a:r>
          </a:p>
        </p:txBody>
      </p:sp>
    </p:spTree>
    <p:extLst>
      <p:ext uri="{BB962C8B-B14F-4D97-AF65-F5344CB8AC3E}">
        <p14:creationId xmlns:p14="http://schemas.microsoft.com/office/powerpoint/2010/main" val="370750759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41</a:t>
            </a:fld>
            <a:endParaRPr lang="ja-JP" altLang="en-US" dirty="0"/>
          </a:p>
        </p:txBody>
      </p:sp>
      <p:sp>
        <p:nvSpPr>
          <p:cNvPr id="5" name="タイトル 4"/>
          <p:cNvSpPr>
            <a:spLocks noGrp="1"/>
          </p:cNvSpPr>
          <p:nvPr>
            <p:ph type="title"/>
          </p:nvPr>
        </p:nvSpPr>
        <p:spPr/>
        <p:txBody>
          <a:bodyPr/>
          <a:lstStyle/>
          <a:p>
            <a:r>
              <a:rPr lang="ja-JP" altLang="en-US" dirty="0"/>
              <a:t>スケジュールについて</a:t>
            </a:r>
          </a:p>
        </p:txBody>
      </p:sp>
      <p:sp>
        <p:nvSpPr>
          <p:cNvPr id="16" name="テキスト ボックス 15"/>
          <p:cNvSpPr txBox="1"/>
          <p:nvPr/>
        </p:nvSpPr>
        <p:spPr>
          <a:xfrm>
            <a:off x="326501" y="1006139"/>
            <a:ext cx="5917659" cy="307777"/>
          </a:xfrm>
          <a:prstGeom prst="rect">
            <a:avLst/>
          </a:prstGeom>
          <a:noFill/>
        </p:spPr>
        <p:txBody>
          <a:bodyPr wrap="square" rtlCol="0">
            <a:spAutoFit/>
          </a:bodyPr>
          <a:lstStyle/>
          <a:p>
            <a:r>
              <a:rPr kumimoji="1" lang="ja-JP" altLang="en-US" sz="1400" dirty="0">
                <a:latin typeface="+mn-ea"/>
              </a:rPr>
              <a:t>必要な項目を設定して確定をクリックします。</a:t>
            </a:r>
          </a:p>
        </p:txBody>
      </p:sp>
      <p:pic>
        <p:nvPicPr>
          <p:cNvPr id="6" name="図 5"/>
          <p:cNvPicPr>
            <a:picLocks noChangeAspect="1"/>
          </p:cNvPicPr>
          <p:nvPr/>
        </p:nvPicPr>
        <p:blipFill>
          <a:blip r:embed="rId3"/>
          <a:stretch>
            <a:fillRect/>
          </a:stretch>
        </p:blipFill>
        <p:spPr>
          <a:xfrm>
            <a:off x="366516" y="1534819"/>
            <a:ext cx="4818538" cy="4533482"/>
          </a:xfrm>
          <a:prstGeom prst="rect">
            <a:avLst/>
          </a:prstGeom>
          <a:ln>
            <a:solidFill>
              <a:schemeClr val="accent1"/>
            </a:solidFill>
          </a:ln>
        </p:spPr>
      </p:pic>
      <p:sp>
        <p:nvSpPr>
          <p:cNvPr id="17" name="テキスト ボックス 16"/>
          <p:cNvSpPr txBox="1"/>
          <p:nvPr/>
        </p:nvSpPr>
        <p:spPr>
          <a:xfrm>
            <a:off x="567156" y="6769971"/>
            <a:ext cx="5158696" cy="1384995"/>
          </a:xfrm>
          <a:prstGeom prst="rect">
            <a:avLst/>
          </a:prstGeom>
          <a:noFill/>
        </p:spPr>
        <p:txBody>
          <a:bodyPr wrap="square" rtlCol="0">
            <a:spAutoFit/>
          </a:bodyPr>
          <a:lstStyle/>
          <a:p>
            <a:r>
              <a:rPr kumimoji="1" lang="ja-JP" altLang="en-US" sz="1400" dirty="0">
                <a:latin typeface="+mn-ea"/>
              </a:rPr>
              <a:t>①個人でのみ作成できます。</a:t>
            </a:r>
            <a:endParaRPr kumimoji="1" lang="en-US" altLang="ja-JP" sz="1400" dirty="0">
              <a:latin typeface="+mn-ea"/>
            </a:endParaRPr>
          </a:p>
          <a:p>
            <a:r>
              <a:rPr kumimoji="1" lang="ja-JP" altLang="en-US" sz="1400" dirty="0">
                <a:latin typeface="+mn-ea"/>
              </a:rPr>
              <a:t>②テンプレート名に時間帯などを入れるとわかりやすいです。</a:t>
            </a:r>
            <a:endParaRPr kumimoji="1" lang="en-US" altLang="ja-JP" sz="1400" dirty="0">
              <a:latin typeface="+mn-ea"/>
            </a:endParaRPr>
          </a:p>
          <a:p>
            <a:r>
              <a:rPr kumimoji="1" lang="ja-JP" altLang="en-US" sz="1400" dirty="0">
                <a:latin typeface="+mn-ea"/>
              </a:rPr>
              <a:t>　（</a:t>
            </a:r>
            <a:r>
              <a:rPr kumimoji="1" lang="en-US" altLang="ja-JP" sz="1400" dirty="0">
                <a:latin typeface="+mn-ea"/>
              </a:rPr>
              <a:t>ex</a:t>
            </a:r>
            <a:r>
              <a:rPr kumimoji="1" lang="ja-JP" altLang="en-US" sz="1400" dirty="0">
                <a:latin typeface="+mn-ea"/>
              </a:rPr>
              <a:t>）新宿店</a:t>
            </a:r>
            <a:r>
              <a:rPr kumimoji="1" lang="en-US" altLang="ja-JP" sz="1400" dirty="0">
                <a:latin typeface="+mn-ea"/>
              </a:rPr>
              <a:t>A</a:t>
            </a:r>
            <a:r>
              <a:rPr kumimoji="1" lang="ja-JP" altLang="en-US" sz="1400" dirty="0">
                <a:latin typeface="+mn-ea"/>
              </a:rPr>
              <a:t>シフト（</a:t>
            </a:r>
            <a:r>
              <a:rPr kumimoji="1" lang="en-US" altLang="ja-JP" sz="1400" dirty="0">
                <a:latin typeface="+mn-ea"/>
              </a:rPr>
              <a:t>9</a:t>
            </a:r>
            <a:r>
              <a:rPr kumimoji="1" lang="ja-JP" altLang="en-US" sz="1400" dirty="0">
                <a:latin typeface="+mn-ea"/>
              </a:rPr>
              <a:t>：</a:t>
            </a:r>
            <a:r>
              <a:rPr kumimoji="1" lang="en-US" altLang="ja-JP" sz="1400" dirty="0">
                <a:latin typeface="+mn-ea"/>
              </a:rPr>
              <a:t>00</a:t>
            </a:r>
            <a:r>
              <a:rPr kumimoji="1" lang="ja-JP" altLang="en-US" sz="1400" dirty="0">
                <a:latin typeface="+mn-ea"/>
              </a:rPr>
              <a:t>～</a:t>
            </a:r>
            <a:r>
              <a:rPr kumimoji="1" lang="en-US" altLang="ja-JP" sz="1400" dirty="0">
                <a:latin typeface="+mn-ea"/>
              </a:rPr>
              <a:t>17</a:t>
            </a:r>
            <a:r>
              <a:rPr kumimoji="1" lang="ja-JP" altLang="en-US" sz="1400" dirty="0">
                <a:latin typeface="+mn-ea"/>
              </a:rPr>
              <a:t>：</a:t>
            </a:r>
            <a:r>
              <a:rPr kumimoji="1" lang="en-US" altLang="ja-JP" sz="1400" dirty="0">
                <a:latin typeface="+mn-ea"/>
              </a:rPr>
              <a:t>00</a:t>
            </a:r>
            <a:r>
              <a:rPr kumimoji="1" lang="ja-JP" altLang="en-US" sz="1400" dirty="0">
                <a:latin typeface="+mn-ea"/>
              </a:rPr>
              <a:t>）</a:t>
            </a:r>
            <a:endParaRPr kumimoji="1" lang="en-US" altLang="ja-JP" sz="1400" dirty="0">
              <a:latin typeface="+mn-ea"/>
            </a:endParaRPr>
          </a:p>
          <a:p>
            <a:r>
              <a:rPr kumimoji="1" lang="ja-JP" altLang="en-US" sz="1400" dirty="0">
                <a:latin typeface="+mn-ea"/>
              </a:rPr>
              <a:t>③</a:t>
            </a:r>
            <a:r>
              <a:rPr kumimoji="1" lang="en-US" altLang="ja-JP" sz="1400" dirty="0">
                <a:latin typeface="+mn-ea"/>
              </a:rPr>
              <a:t>2</a:t>
            </a:r>
            <a:r>
              <a:rPr kumimoji="1" lang="ja-JP" altLang="en-US" sz="1400" dirty="0">
                <a:latin typeface="+mn-ea"/>
              </a:rPr>
              <a:t>文字までです</a:t>
            </a:r>
            <a:endParaRPr kumimoji="1" lang="en-US" altLang="ja-JP" sz="1400" dirty="0">
              <a:latin typeface="+mn-ea"/>
            </a:endParaRPr>
          </a:p>
          <a:p>
            <a:r>
              <a:rPr kumimoji="1" lang="ja-JP" altLang="en-US" sz="1400" dirty="0">
                <a:latin typeface="+mn-ea"/>
              </a:rPr>
              <a:t>④シフトを入力します。</a:t>
            </a:r>
            <a:endParaRPr kumimoji="1" lang="en-US" altLang="ja-JP" sz="1400" dirty="0">
              <a:latin typeface="+mn-ea"/>
            </a:endParaRPr>
          </a:p>
          <a:p>
            <a:r>
              <a:rPr kumimoji="1" lang="ja-JP" altLang="en-US" sz="1400" dirty="0">
                <a:latin typeface="+mn-ea"/>
              </a:rPr>
              <a:t>⑤確定をクリックします。</a:t>
            </a:r>
            <a:endParaRPr kumimoji="1" lang="en-US" altLang="ja-JP" sz="1400" dirty="0">
              <a:latin typeface="+mn-ea"/>
            </a:endParaRPr>
          </a:p>
        </p:txBody>
      </p:sp>
      <p:sp>
        <p:nvSpPr>
          <p:cNvPr id="18" name="テキスト ボックス 17"/>
          <p:cNvSpPr txBox="1"/>
          <p:nvPr/>
        </p:nvSpPr>
        <p:spPr>
          <a:xfrm>
            <a:off x="1986298" y="2019626"/>
            <a:ext cx="374937" cy="338554"/>
          </a:xfrm>
          <a:prstGeom prst="rect">
            <a:avLst/>
          </a:prstGeom>
          <a:noFill/>
        </p:spPr>
        <p:txBody>
          <a:bodyPr wrap="square" rtlCol="0">
            <a:spAutoFit/>
          </a:bodyPr>
          <a:lstStyle/>
          <a:p>
            <a:r>
              <a:rPr kumimoji="1" lang="ja-JP" altLang="en-US" sz="1600" dirty="0">
                <a:solidFill>
                  <a:srgbClr val="FF0000"/>
                </a:solidFill>
                <a:latin typeface="+mn-ea"/>
              </a:rPr>
              <a:t>①</a:t>
            </a:r>
            <a:endParaRPr kumimoji="1" lang="en-US" altLang="ja-JP" sz="1600" dirty="0">
              <a:solidFill>
                <a:srgbClr val="FF0000"/>
              </a:solidFill>
              <a:latin typeface="+mn-ea"/>
            </a:endParaRPr>
          </a:p>
        </p:txBody>
      </p:sp>
      <p:sp>
        <p:nvSpPr>
          <p:cNvPr id="19" name="テキスト ボックス 18"/>
          <p:cNvSpPr txBox="1"/>
          <p:nvPr/>
        </p:nvSpPr>
        <p:spPr>
          <a:xfrm>
            <a:off x="3288348" y="2236489"/>
            <a:ext cx="374937" cy="338554"/>
          </a:xfrm>
          <a:prstGeom prst="rect">
            <a:avLst/>
          </a:prstGeom>
          <a:noFill/>
        </p:spPr>
        <p:txBody>
          <a:bodyPr wrap="square" rtlCol="0">
            <a:spAutoFit/>
          </a:bodyPr>
          <a:lstStyle/>
          <a:p>
            <a:r>
              <a:rPr kumimoji="1" lang="ja-JP" altLang="en-US" sz="1600" dirty="0">
                <a:solidFill>
                  <a:srgbClr val="FF0000"/>
                </a:solidFill>
                <a:latin typeface="+mn-ea"/>
              </a:rPr>
              <a:t>②</a:t>
            </a:r>
            <a:endParaRPr kumimoji="1" lang="en-US" altLang="ja-JP" sz="1600" dirty="0">
              <a:solidFill>
                <a:srgbClr val="FF0000"/>
              </a:solidFill>
              <a:latin typeface="+mn-ea"/>
            </a:endParaRPr>
          </a:p>
        </p:txBody>
      </p:sp>
      <p:sp>
        <p:nvSpPr>
          <p:cNvPr id="20" name="テキスト ボックス 19"/>
          <p:cNvSpPr txBox="1"/>
          <p:nvPr/>
        </p:nvSpPr>
        <p:spPr>
          <a:xfrm>
            <a:off x="3290277" y="2516210"/>
            <a:ext cx="374937" cy="338554"/>
          </a:xfrm>
          <a:prstGeom prst="rect">
            <a:avLst/>
          </a:prstGeom>
          <a:noFill/>
        </p:spPr>
        <p:txBody>
          <a:bodyPr wrap="square" rtlCol="0">
            <a:spAutoFit/>
          </a:bodyPr>
          <a:lstStyle/>
          <a:p>
            <a:r>
              <a:rPr kumimoji="1" lang="ja-JP" altLang="en-US" sz="1600" dirty="0">
                <a:solidFill>
                  <a:srgbClr val="FF0000"/>
                </a:solidFill>
                <a:latin typeface="+mn-ea"/>
              </a:rPr>
              <a:t>③</a:t>
            </a:r>
            <a:endParaRPr kumimoji="1" lang="en-US" altLang="ja-JP" sz="1600" dirty="0">
              <a:solidFill>
                <a:srgbClr val="FF0000"/>
              </a:solidFill>
              <a:latin typeface="+mn-ea"/>
            </a:endParaRPr>
          </a:p>
        </p:txBody>
      </p:sp>
      <p:sp>
        <p:nvSpPr>
          <p:cNvPr id="21" name="テキスト ボックス 20"/>
          <p:cNvSpPr txBox="1"/>
          <p:nvPr/>
        </p:nvSpPr>
        <p:spPr>
          <a:xfrm>
            <a:off x="443451" y="2854764"/>
            <a:ext cx="374937" cy="338554"/>
          </a:xfrm>
          <a:prstGeom prst="rect">
            <a:avLst/>
          </a:prstGeom>
          <a:noFill/>
        </p:spPr>
        <p:txBody>
          <a:bodyPr wrap="square" rtlCol="0">
            <a:spAutoFit/>
          </a:bodyPr>
          <a:lstStyle/>
          <a:p>
            <a:r>
              <a:rPr kumimoji="1" lang="ja-JP" altLang="en-US" sz="1600" dirty="0">
                <a:solidFill>
                  <a:srgbClr val="FF0000"/>
                </a:solidFill>
                <a:latin typeface="+mn-ea"/>
              </a:rPr>
              <a:t>④</a:t>
            </a:r>
            <a:endParaRPr kumimoji="1" lang="en-US" altLang="ja-JP" sz="1600" dirty="0">
              <a:solidFill>
                <a:srgbClr val="FF0000"/>
              </a:solidFill>
              <a:latin typeface="+mn-ea"/>
            </a:endParaRPr>
          </a:p>
        </p:txBody>
      </p:sp>
      <p:sp>
        <p:nvSpPr>
          <p:cNvPr id="23" name="正方形/長方形 22"/>
          <p:cNvSpPr/>
          <p:nvPr/>
        </p:nvSpPr>
        <p:spPr bwMode="auto">
          <a:xfrm>
            <a:off x="366516" y="6249800"/>
            <a:ext cx="6000947" cy="2014523"/>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24" name="テキスト ボックス 23"/>
          <p:cNvSpPr txBox="1"/>
          <p:nvPr/>
        </p:nvSpPr>
        <p:spPr>
          <a:xfrm>
            <a:off x="408525" y="6383831"/>
            <a:ext cx="3827224" cy="338554"/>
          </a:xfrm>
          <a:prstGeom prst="rect">
            <a:avLst/>
          </a:prstGeom>
          <a:noFill/>
        </p:spPr>
        <p:txBody>
          <a:bodyPr wrap="square" rtlCol="0">
            <a:spAutoFit/>
          </a:bodyPr>
          <a:lstStyle/>
          <a:p>
            <a:r>
              <a:rPr kumimoji="1" lang="ja-JP" altLang="en-US" sz="1600" b="1" dirty="0">
                <a:solidFill>
                  <a:schemeClr val="accent2"/>
                </a:solidFill>
              </a:rPr>
              <a:t>■ 入力方法</a:t>
            </a:r>
            <a:endParaRPr kumimoji="1" lang="en-US" altLang="ja-JP" sz="1600" b="1" dirty="0">
              <a:solidFill>
                <a:schemeClr val="accent2"/>
              </a:solidFill>
            </a:endParaRPr>
          </a:p>
        </p:txBody>
      </p:sp>
    </p:spTree>
    <p:extLst>
      <p:ext uri="{BB962C8B-B14F-4D97-AF65-F5344CB8AC3E}">
        <p14:creationId xmlns:p14="http://schemas.microsoft.com/office/powerpoint/2010/main" val="42167823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42</a:t>
            </a:fld>
            <a:endParaRPr lang="ja-JP" altLang="en-US" dirty="0"/>
          </a:p>
        </p:txBody>
      </p:sp>
      <p:sp>
        <p:nvSpPr>
          <p:cNvPr id="5" name="タイトル 4"/>
          <p:cNvSpPr>
            <a:spLocks noGrp="1"/>
          </p:cNvSpPr>
          <p:nvPr>
            <p:ph type="title"/>
          </p:nvPr>
        </p:nvSpPr>
        <p:spPr/>
        <p:txBody>
          <a:bodyPr/>
          <a:lstStyle/>
          <a:p>
            <a:r>
              <a:rPr lang="ja-JP" altLang="en-US" dirty="0"/>
              <a:t>スケジュールについて</a:t>
            </a:r>
          </a:p>
        </p:txBody>
      </p:sp>
      <p:pic>
        <p:nvPicPr>
          <p:cNvPr id="3" name="図 2"/>
          <p:cNvPicPr>
            <a:picLocks noChangeAspect="1"/>
          </p:cNvPicPr>
          <p:nvPr/>
        </p:nvPicPr>
        <p:blipFill>
          <a:blip r:embed="rId3"/>
          <a:stretch>
            <a:fillRect/>
          </a:stretch>
        </p:blipFill>
        <p:spPr>
          <a:xfrm>
            <a:off x="388806" y="1548293"/>
            <a:ext cx="5769900" cy="4208697"/>
          </a:xfrm>
          <a:prstGeom prst="rect">
            <a:avLst/>
          </a:prstGeom>
          <a:ln>
            <a:solidFill>
              <a:schemeClr val="accent1"/>
            </a:solidFill>
          </a:ln>
        </p:spPr>
      </p:pic>
      <p:sp>
        <p:nvSpPr>
          <p:cNvPr id="14" name="正方形/長方形 13"/>
          <p:cNvSpPr/>
          <p:nvPr/>
        </p:nvSpPr>
        <p:spPr>
          <a:xfrm>
            <a:off x="495560" y="5444473"/>
            <a:ext cx="5663145" cy="312517"/>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5" name="テキスト ボックス 14"/>
          <p:cNvSpPr txBox="1"/>
          <p:nvPr/>
        </p:nvSpPr>
        <p:spPr>
          <a:xfrm>
            <a:off x="314926" y="1024801"/>
            <a:ext cx="5917659" cy="307777"/>
          </a:xfrm>
          <a:prstGeom prst="rect">
            <a:avLst/>
          </a:prstGeom>
          <a:noFill/>
        </p:spPr>
        <p:txBody>
          <a:bodyPr wrap="square" rtlCol="0">
            <a:spAutoFit/>
          </a:bodyPr>
          <a:lstStyle/>
          <a:p>
            <a:r>
              <a:rPr kumimoji="1" lang="ja-JP" altLang="en-US" sz="1400" dirty="0">
                <a:latin typeface="+mn-ea"/>
              </a:rPr>
              <a:t>作成したテンプレートは自分以外の管理者には見えません。</a:t>
            </a:r>
          </a:p>
        </p:txBody>
      </p:sp>
      <p:sp>
        <p:nvSpPr>
          <p:cNvPr id="22" name="テキスト ボックス 21"/>
          <p:cNvSpPr txBox="1"/>
          <p:nvPr/>
        </p:nvSpPr>
        <p:spPr>
          <a:xfrm>
            <a:off x="326501" y="6096441"/>
            <a:ext cx="5917659" cy="523220"/>
          </a:xfrm>
          <a:prstGeom prst="rect">
            <a:avLst/>
          </a:prstGeom>
          <a:noFill/>
        </p:spPr>
        <p:txBody>
          <a:bodyPr wrap="square" rtlCol="0">
            <a:spAutoFit/>
          </a:bodyPr>
          <a:lstStyle/>
          <a:p>
            <a:r>
              <a:rPr kumimoji="1" lang="ja-JP" altLang="en-US" sz="1400" dirty="0">
                <a:latin typeface="+mn-ea"/>
              </a:rPr>
              <a:t>作成したテンプレートも共通のテンプレートと同様に、スケジュールで適用ができるようになります。</a:t>
            </a:r>
          </a:p>
        </p:txBody>
      </p:sp>
    </p:spTree>
    <p:extLst>
      <p:ext uri="{BB962C8B-B14F-4D97-AF65-F5344CB8AC3E}">
        <p14:creationId xmlns:p14="http://schemas.microsoft.com/office/powerpoint/2010/main" val="301102905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43</a:t>
            </a:fld>
            <a:endParaRPr lang="ja-JP" altLang="en-US" dirty="0"/>
          </a:p>
        </p:txBody>
      </p:sp>
      <p:sp>
        <p:nvSpPr>
          <p:cNvPr id="5" name="タイトル 4"/>
          <p:cNvSpPr>
            <a:spLocks noGrp="1"/>
          </p:cNvSpPr>
          <p:nvPr>
            <p:ph type="title"/>
          </p:nvPr>
        </p:nvSpPr>
        <p:spPr/>
        <p:txBody>
          <a:bodyPr/>
          <a:lstStyle/>
          <a:p>
            <a:r>
              <a:rPr lang="ja-JP" altLang="en-US" dirty="0"/>
              <a:t>残業時間のマネジメント</a:t>
            </a:r>
          </a:p>
        </p:txBody>
      </p:sp>
      <p:sp>
        <p:nvSpPr>
          <p:cNvPr id="8" name="テキスト ボックス 7"/>
          <p:cNvSpPr txBox="1"/>
          <p:nvPr/>
        </p:nvSpPr>
        <p:spPr>
          <a:xfrm>
            <a:off x="449804" y="1407188"/>
            <a:ext cx="5917659" cy="461665"/>
          </a:xfrm>
          <a:prstGeom prst="rect">
            <a:avLst/>
          </a:prstGeom>
          <a:noFill/>
        </p:spPr>
        <p:txBody>
          <a:bodyPr wrap="square" rtlCol="0">
            <a:spAutoFit/>
          </a:bodyPr>
          <a:lstStyle/>
          <a:p>
            <a:r>
              <a:rPr kumimoji="1" lang="ja-JP" altLang="en-US" sz="1200" dirty="0">
                <a:latin typeface="+mn-ea"/>
              </a:rPr>
              <a:t>以下のように月次勤務実績一覧画面にて、任意のタイミングで「月間残業時間」を降順にすることにより、現段階の残業時間のチェックが行なえます。</a:t>
            </a:r>
          </a:p>
        </p:txBody>
      </p:sp>
      <p:pic>
        <p:nvPicPr>
          <p:cNvPr id="4" name="図 3"/>
          <p:cNvPicPr>
            <a:picLocks noChangeAspect="1"/>
          </p:cNvPicPr>
          <p:nvPr/>
        </p:nvPicPr>
        <p:blipFill rotWithShape="1">
          <a:blip r:embed="rId3"/>
          <a:srcRect t="1" b="65033"/>
          <a:stretch/>
        </p:blipFill>
        <p:spPr>
          <a:xfrm>
            <a:off x="823486" y="5287718"/>
            <a:ext cx="4862976" cy="1017920"/>
          </a:xfrm>
          <a:prstGeom prst="rect">
            <a:avLst/>
          </a:prstGeom>
          <a:ln>
            <a:solidFill>
              <a:schemeClr val="accent1"/>
            </a:solidFill>
          </a:ln>
        </p:spPr>
      </p:pic>
      <p:sp>
        <p:nvSpPr>
          <p:cNvPr id="11" name="テキスト ボックス 10"/>
          <p:cNvSpPr txBox="1"/>
          <p:nvPr/>
        </p:nvSpPr>
        <p:spPr>
          <a:xfrm>
            <a:off x="493757" y="4652894"/>
            <a:ext cx="5917659" cy="461665"/>
          </a:xfrm>
          <a:prstGeom prst="rect">
            <a:avLst/>
          </a:prstGeom>
          <a:noFill/>
        </p:spPr>
        <p:txBody>
          <a:bodyPr wrap="square" rtlCol="0">
            <a:spAutoFit/>
          </a:bodyPr>
          <a:lstStyle/>
          <a:p>
            <a:r>
              <a:rPr kumimoji="1" lang="ja-JP" altLang="en-US" sz="1200" dirty="0">
                <a:latin typeface="+mn-ea"/>
              </a:rPr>
              <a:t>「確認修正」＞「月次勤務実績一覧」を表示します。</a:t>
            </a:r>
            <a:endParaRPr kumimoji="1" lang="en-US" altLang="ja-JP" sz="1200" dirty="0">
              <a:latin typeface="+mn-ea"/>
            </a:endParaRPr>
          </a:p>
          <a:p>
            <a:r>
              <a:rPr kumimoji="1" lang="ja-JP" altLang="en-US" sz="1200" dirty="0">
                <a:latin typeface="+mn-ea"/>
              </a:rPr>
              <a:t>表示項目より「月間残業時間」をクリックし、「降順」をクリックします。</a:t>
            </a:r>
          </a:p>
        </p:txBody>
      </p:sp>
      <p:sp>
        <p:nvSpPr>
          <p:cNvPr id="13" name="正方形/長方形 12"/>
          <p:cNvSpPr/>
          <p:nvPr/>
        </p:nvSpPr>
        <p:spPr>
          <a:xfrm>
            <a:off x="4836292" y="5875981"/>
            <a:ext cx="767375" cy="330832"/>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4" name="テキスト ボックス 13"/>
          <p:cNvSpPr txBox="1"/>
          <p:nvPr/>
        </p:nvSpPr>
        <p:spPr>
          <a:xfrm>
            <a:off x="405920" y="886549"/>
            <a:ext cx="5955030" cy="338554"/>
          </a:xfrm>
          <a:prstGeom prst="rect">
            <a:avLst/>
          </a:prstGeom>
          <a:noFill/>
        </p:spPr>
        <p:txBody>
          <a:bodyPr wrap="square" rtlCol="0">
            <a:spAutoFit/>
          </a:bodyPr>
          <a:lstStyle/>
          <a:p>
            <a:r>
              <a:rPr kumimoji="1" lang="ja-JP" altLang="en-US" sz="1600" dirty="0"/>
              <a:t>■</a:t>
            </a:r>
            <a:r>
              <a:rPr kumimoji="1" lang="ja-JP" altLang="en-US" sz="1600" dirty="0">
                <a:latin typeface="+mn-ea"/>
              </a:rPr>
              <a:t>月次勤務実績一覧で残業時間をチェックする</a:t>
            </a:r>
          </a:p>
        </p:txBody>
      </p:sp>
      <p:cxnSp>
        <p:nvCxnSpPr>
          <p:cNvPr id="15" name="直線コネクタ 14"/>
          <p:cNvCxnSpPr/>
          <p:nvPr/>
        </p:nvCxnSpPr>
        <p:spPr>
          <a:xfrm>
            <a:off x="322452" y="1280224"/>
            <a:ext cx="6240780" cy="2226"/>
          </a:xfrm>
          <a:prstGeom prst="line">
            <a:avLst/>
          </a:prstGeom>
        </p:spPr>
        <p:style>
          <a:lnRef idx="1">
            <a:schemeClr val="accent1"/>
          </a:lnRef>
          <a:fillRef idx="0">
            <a:schemeClr val="accent1"/>
          </a:fillRef>
          <a:effectRef idx="0">
            <a:schemeClr val="accent1"/>
          </a:effectRef>
          <a:fontRef idx="minor">
            <a:schemeClr val="tx1"/>
          </a:fontRef>
        </p:style>
      </p:cxnSp>
      <p:sp>
        <p:nvSpPr>
          <p:cNvPr id="16" name="テキスト ボックス 15"/>
          <p:cNvSpPr txBox="1"/>
          <p:nvPr/>
        </p:nvSpPr>
        <p:spPr>
          <a:xfrm>
            <a:off x="405920" y="8183146"/>
            <a:ext cx="5917659" cy="276999"/>
          </a:xfrm>
          <a:prstGeom prst="rect">
            <a:avLst/>
          </a:prstGeom>
          <a:noFill/>
        </p:spPr>
        <p:txBody>
          <a:bodyPr wrap="square" rtlCol="0">
            <a:spAutoFit/>
          </a:bodyPr>
          <a:lstStyle/>
          <a:p>
            <a:r>
              <a:rPr kumimoji="1" lang="ja-JP" altLang="en-US" sz="1200" dirty="0">
                <a:latin typeface="+mn-ea"/>
              </a:rPr>
              <a:t>月間残業時間が多い順に並べ替えが行なわれますので、参考にしてください。</a:t>
            </a:r>
          </a:p>
        </p:txBody>
      </p:sp>
      <p:pic>
        <p:nvPicPr>
          <p:cNvPr id="7" name="図 6"/>
          <p:cNvPicPr>
            <a:picLocks noChangeAspect="1"/>
          </p:cNvPicPr>
          <p:nvPr/>
        </p:nvPicPr>
        <p:blipFill rotWithShape="1">
          <a:blip r:embed="rId4"/>
          <a:srcRect t="55469" b="7823"/>
          <a:stretch/>
        </p:blipFill>
        <p:spPr>
          <a:xfrm>
            <a:off x="322452" y="6503062"/>
            <a:ext cx="6260271" cy="1483062"/>
          </a:xfrm>
          <a:prstGeom prst="rect">
            <a:avLst/>
          </a:prstGeom>
          <a:ln>
            <a:solidFill>
              <a:schemeClr val="accent1"/>
            </a:solidFill>
          </a:ln>
        </p:spPr>
      </p:pic>
      <p:sp>
        <p:nvSpPr>
          <p:cNvPr id="17" name="正方形/長方形 16"/>
          <p:cNvSpPr/>
          <p:nvPr/>
        </p:nvSpPr>
        <p:spPr>
          <a:xfrm>
            <a:off x="2626721" y="6503062"/>
            <a:ext cx="727491" cy="1483062"/>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pic>
        <p:nvPicPr>
          <p:cNvPr id="19" name="図 18"/>
          <p:cNvPicPr>
            <a:picLocks noChangeAspect="1"/>
          </p:cNvPicPr>
          <p:nvPr/>
        </p:nvPicPr>
        <p:blipFill rotWithShape="1">
          <a:blip r:embed="rId5"/>
          <a:srcRect r="1572"/>
          <a:stretch/>
        </p:blipFill>
        <p:spPr>
          <a:xfrm>
            <a:off x="1101329" y="1980016"/>
            <a:ext cx="4307289" cy="2531502"/>
          </a:xfrm>
          <a:prstGeom prst="rect">
            <a:avLst/>
          </a:prstGeom>
          <a:ln>
            <a:solidFill>
              <a:schemeClr val="accent1"/>
            </a:solidFill>
          </a:ln>
        </p:spPr>
      </p:pic>
      <p:sp>
        <p:nvSpPr>
          <p:cNvPr id="20" name="下矢印 19"/>
          <p:cNvSpPr/>
          <p:nvPr/>
        </p:nvSpPr>
        <p:spPr>
          <a:xfrm>
            <a:off x="3646025" y="6180888"/>
            <a:ext cx="393540" cy="529653"/>
          </a:xfrm>
          <a:prstGeom prst="downArrow">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Tree>
    <p:extLst>
      <p:ext uri="{BB962C8B-B14F-4D97-AF65-F5344CB8AC3E}">
        <p14:creationId xmlns:p14="http://schemas.microsoft.com/office/powerpoint/2010/main" val="191059186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2"/>
          </p:nvPr>
        </p:nvSpPr>
        <p:spPr/>
        <p:txBody>
          <a:bodyPr/>
          <a:lstStyle/>
          <a:p>
            <a:fld id="{94E8D513-F815-49AF-AE30-01E47A21E05B}" type="slidenum">
              <a:rPr kumimoji="1" lang="ja-JP" altLang="en-US" smtClean="0"/>
              <a:pPr/>
              <a:t>44</a:t>
            </a:fld>
            <a:endParaRPr kumimoji="1" lang="ja-JP" altLang="en-US"/>
          </a:p>
        </p:txBody>
      </p:sp>
      <p:sp>
        <p:nvSpPr>
          <p:cNvPr id="4" name="タイトル 3"/>
          <p:cNvSpPr>
            <a:spLocks noGrp="1"/>
          </p:cNvSpPr>
          <p:nvPr>
            <p:ph type="title"/>
          </p:nvPr>
        </p:nvSpPr>
        <p:spPr/>
        <p:txBody>
          <a:bodyPr/>
          <a:lstStyle/>
          <a:p>
            <a:r>
              <a:rPr kumimoji="1" lang="ja-JP" altLang="en-US" dirty="0"/>
              <a:t>お問い合わせ先</a:t>
            </a:r>
          </a:p>
        </p:txBody>
      </p:sp>
      <p:sp>
        <p:nvSpPr>
          <p:cNvPr id="5" name="正方形/長方形 4"/>
          <p:cNvSpPr/>
          <p:nvPr/>
        </p:nvSpPr>
        <p:spPr>
          <a:xfrm>
            <a:off x="562920" y="1237798"/>
            <a:ext cx="5553718" cy="228173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t"/>
          <a:lstStyle/>
          <a:p>
            <a:pPr>
              <a:lnSpc>
                <a:spcPct val="120000"/>
              </a:lnSpc>
            </a:pPr>
            <a:r>
              <a:rPr kumimoji="1" lang="ja-JP" altLang="en-US" dirty="0">
                <a:solidFill>
                  <a:schemeClr val="tx1"/>
                </a:solidFill>
                <a:latin typeface="+mn-ea"/>
              </a:rPr>
              <a:t>　</a:t>
            </a:r>
            <a:r>
              <a:rPr kumimoji="1" lang="en-US" altLang="ja-JP" b="1" dirty="0">
                <a:solidFill>
                  <a:schemeClr val="accent1"/>
                </a:solidFill>
              </a:rPr>
              <a:t>AKASHI</a:t>
            </a:r>
            <a:r>
              <a:rPr kumimoji="1" lang="ja-JP" altLang="en-US" b="1" dirty="0">
                <a:solidFill>
                  <a:schemeClr val="accent1"/>
                </a:solidFill>
              </a:rPr>
              <a:t>による勤怠管理のお問い合わせ先</a:t>
            </a:r>
            <a:endParaRPr kumimoji="1" lang="en-US" altLang="ja-JP" b="1" dirty="0">
              <a:solidFill>
                <a:schemeClr val="accent1"/>
              </a:solidFill>
            </a:endParaRPr>
          </a:p>
          <a:p>
            <a:pPr>
              <a:lnSpc>
                <a:spcPct val="120000"/>
              </a:lnSpc>
            </a:pPr>
            <a:endParaRPr kumimoji="1" lang="en-US" altLang="ja-JP" dirty="0">
              <a:solidFill>
                <a:schemeClr val="tx1"/>
              </a:solidFill>
              <a:latin typeface="+mn-ea"/>
            </a:endParaRPr>
          </a:p>
          <a:p>
            <a:pPr>
              <a:lnSpc>
                <a:spcPct val="120000"/>
              </a:lnSpc>
            </a:pPr>
            <a:r>
              <a:rPr kumimoji="1" lang="ja-JP" altLang="en-US" dirty="0">
                <a:solidFill>
                  <a:schemeClr val="tx1"/>
                </a:solidFill>
                <a:latin typeface="+mn-ea"/>
              </a:rPr>
              <a:t>　　担当者：企業管理者名</a:t>
            </a:r>
            <a:endParaRPr kumimoji="1" lang="en-US" altLang="ja-JP" dirty="0">
              <a:solidFill>
                <a:schemeClr val="tx1"/>
              </a:solidFill>
              <a:latin typeface="+mn-ea"/>
            </a:endParaRPr>
          </a:p>
          <a:p>
            <a:pPr>
              <a:lnSpc>
                <a:spcPct val="120000"/>
              </a:lnSpc>
            </a:pPr>
            <a:r>
              <a:rPr kumimoji="1" lang="ja-JP" altLang="en-US" dirty="0">
                <a:solidFill>
                  <a:schemeClr val="tx1"/>
                </a:solidFill>
                <a:latin typeface="+mn-ea"/>
              </a:rPr>
              <a:t>　　</a:t>
            </a:r>
            <a:r>
              <a:rPr kumimoji="1" lang="en-US" altLang="ja-JP" dirty="0">
                <a:solidFill>
                  <a:schemeClr val="tx1"/>
                </a:solidFill>
                <a:latin typeface="+mn-ea"/>
              </a:rPr>
              <a:t>TEL</a:t>
            </a:r>
            <a:r>
              <a:rPr kumimoji="1" lang="ja-JP" altLang="en-US" dirty="0">
                <a:solidFill>
                  <a:schemeClr val="tx1"/>
                </a:solidFill>
                <a:latin typeface="+mn-ea"/>
              </a:rPr>
              <a:t>　  ：</a:t>
            </a:r>
            <a:r>
              <a:rPr kumimoji="1" lang="en-US" altLang="ja-JP" dirty="0">
                <a:solidFill>
                  <a:schemeClr val="tx1"/>
                </a:solidFill>
                <a:latin typeface="+mn-ea"/>
              </a:rPr>
              <a:t>×××-××××</a:t>
            </a:r>
          </a:p>
          <a:p>
            <a:pPr>
              <a:lnSpc>
                <a:spcPct val="120000"/>
              </a:lnSpc>
            </a:pPr>
            <a:r>
              <a:rPr kumimoji="1" lang="ja-JP" altLang="en-US" dirty="0">
                <a:solidFill>
                  <a:schemeClr val="tx1"/>
                </a:solidFill>
                <a:latin typeface="+mn-ea"/>
              </a:rPr>
              <a:t>　　</a:t>
            </a:r>
            <a:r>
              <a:rPr kumimoji="1" lang="en-US" altLang="ja-JP" dirty="0">
                <a:solidFill>
                  <a:schemeClr val="tx1"/>
                </a:solidFill>
                <a:latin typeface="+mn-ea"/>
              </a:rPr>
              <a:t>E-Mail</a:t>
            </a:r>
            <a:r>
              <a:rPr kumimoji="1" lang="ja-JP" altLang="en-US" dirty="0">
                <a:solidFill>
                  <a:schemeClr val="tx1"/>
                </a:solidFill>
                <a:latin typeface="+mn-ea"/>
              </a:rPr>
              <a:t> ：企業管理者</a:t>
            </a:r>
            <a:r>
              <a:rPr kumimoji="1" lang="en-US" altLang="ja-JP" dirty="0">
                <a:solidFill>
                  <a:schemeClr val="tx1"/>
                </a:solidFill>
                <a:latin typeface="+mn-ea"/>
              </a:rPr>
              <a:t>E-Mail</a:t>
            </a:r>
          </a:p>
          <a:p>
            <a:pPr>
              <a:lnSpc>
                <a:spcPct val="120000"/>
              </a:lnSpc>
            </a:pPr>
            <a:r>
              <a:rPr kumimoji="1" lang="ja-JP" altLang="en-US" dirty="0">
                <a:solidFill>
                  <a:schemeClr val="tx1"/>
                </a:solidFill>
                <a:latin typeface="+mn-ea"/>
              </a:rPr>
              <a:t>　　</a:t>
            </a:r>
          </a:p>
        </p:txBody>
      </p:sp>
      <p:sp>
        <p:nvSpPr>
          <p:cNvPr id="16" name="テキスト ボックス 15"/>
          <p:cNvSpPr txBox="1"/>
          <p:nvPr/>
        </p:nvSpPr>
        <p:spPr>
          <a:xfrm>
            <a:off x="1786475" y="4899713"/>
            <a:ext cx="3433505" cy="307777"/>
          </a:xfrm>
          <a:prstGeom prst="rect">
            <a:avLst/>
          </a:prstGeom>
          <a:noFill/>
        </p:spPr>
        <p:txBody>
          <a:bodyPr wrap="square" rtlCol="0">
            <a:spAutoFit/>
          </a:bodyPr>
          <a:lstStyle/>
          <a:p>
            <a:r>
              <a:rPr kumimoji="1" lang="ja-JP" altLang="en-US" sz="1400" b="1" dirty="0">
                <a:solidFill>
                  <a:schemeClr val="accent1"/>
                </a:solidFill>
                <a:latin typeface="游ゴシック" panose="020B0400000000000000" pitchFamily="50" charset="-128"/>
                <a:ea typeface="游ゴシック" panose="020B0400000000000000" pitchFamily="50" charset="-128"/>
                <a:cs typeface="メイリオ" panose="020B0604030504040204" pitchFamily="50" charset="-128"/>
              </a:rPr>
              <a:t>以上、よろしくお願いいたします。</a:t>
            </a:r>
          </a:p>
        </p:txBody>
      </p:sp>
      <p:pic>
        <p:nvPicPr>
          <p:cNvPr id="7" name="図 1">
            <a:extLst>
              <a:ext uri="{FF2B5EF4-FFF2-40B4-BE49-F238E27FC236}">
                <a16:creationId xmlns:a16="http://schemas.microsoft.com/office/drawing/2014/main" id="{6886E48E-1BFD-4C41-A5EA-2DFEE7BBCC1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12209" y="3727240"/>
            <a:ext cx="844760" cy="844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図 2">
            <a:extLst>
              <a:ext uri="{FF2B5EF4-FFF2-40B4-BE49-F238E27FC236}">
                <a16:creationId xmlns:a16="http://schemas.microsoft.com/office/drawing/2014/main" id="{DD4AF9E8-44CE-4255-966B-0CDFEE8F86BB}"/>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830553" y="3719015"/>
            <a:ext cx="844761" cy="844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図 6">
            <a:extLst>
              <a:ext uri="{FF2B5EF4-FFF2-40B4-BE49-F238E27FC236}">
                <a16:creationId xmlns:a16="http://schemas.microsoft.com/office/drawing/2014/main" id="{35162145-CF95-4EBC-9751-C81A8AE87BE4}"/>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548898" y="3728870"/>
            <a:ext cx="859835" cy="859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5172991" y="8565235"/>
            <a:ext cx="1543050" cy="486833"/>
          </a:xfrm>
        </p:spPr>
        <p:txBody>
          <a:bodyPr/>
          <a:lstStyle/>
          <a:p>
            <a:fld id="{94E8D513-F815-49AF-AE30-01E47A21E05B}" type="slidenum">
              <a:rPr lang="ja-JP" altLang="en-US" smtClean="0"/>
              <a:pPr/>
              <a:t>4</a:t>
            </a:fld>
            <a:endParaRPr lang="ja-JP" altLang="en-US" dirty="0"/>
          </a:p>
        </p:txBody>
      </p:sp>
      <p:sp>
        <p:nvSpPr>
          <p:cNvPr id="5" name="タイトル 4"/>
          <p:cNvSpPr>
            <a:spLocks noGrp="1"/>
          </p:cNvSpPr>
          <p:nvPr>
            <p:ph type="title"/>
          </p:nvPr>
        </p:nvSpPr>
        <p:spPr/>
        <p:txBody>
          <a:bodyPr/>
          <a:lstStyle/>
          <a:p>
            <a:r>
              <a:rPr lang="ja-JP" altLang="en-US" dirty="0"/>
              <a:t>はじめに</a:t>
            </a:r>
          </a:p>
        </p:txBody>
      </p:sp>
      <p:sp>
        <p:nvSpPr>
          <p:cNvPr id="9" name="テキスト ボックス 8"/>
          <p:cNvSpPr txBox="1"/>
          <p:nvPr/>
        </p:nvSpPr>
        <p:spPr>
          <a:xfrm>
            <a:off x="603056" y="1783984"/>
            <a:ext cx="5917435" cy="338554"/>
          </a:xfrm>
          <a:prstGeom prst="rect">
            <a:avLst/>
          </a:prstGeom>
          <a:noFill/>
        </p:spPr>
        <p:txBody>
          <a:bodyPr wrap="square" rtlCol="0">
            <a:spAutoFit/>
          </a:bodyPr>
          <a:lstStyle/>
          <a:p>
            <a:r>
              <a:rPr kumimoji="1" lang="ja-JP" altLang="en-US" sz="1600" b="1" dirty="0">
                <a:solidFill>
                  <a:schemeClr val="accent2"/>
                </a:solidFill>
              </a:rPr>
              <a:t>■ 毎日の勤怠管理</a:t>
            </a:r>
            <a:endParaRPr kumimoji="1" lang="en-US" altLang="ja-JP" sz="1600" b="1" dirty="0">
              <a:solidFill>
                <a:schemeClr val="accent2"/>
              </a:solidFill>
            </a:endParaRPr>
          </a:p>
        </p:txBody>
      </p:sp>
      <p:sp>
        <p:nvSpPr>
          <p:cNvPr id="14" name="テキスト ボックス 13"/>
          <p:cNvSpPr txBox="1"/>
          <p:nvPr/>
        </p:nvSpPr>
        <p:spPr>
          <a:xfrm>
            <a:off x="382654" y="971411"/>
            <a:ext cx="6137837" cy="523220"/>
          </a:xfrm>
          <a:prstGeom prst="rect">
            <a:avLst/>
          </a:prstGeom>
          <a:noFill/>
        </p:spPr>
        <p:txBody>
          <a:bodyPr wrap="square" rtlCol="0">
            <a:spAutoFit/>
          </a:bodyPr>
          <a:lstStyle/>
          <a:p>
            <a:r>
              <a:rPr kumimoji="1" lang="ja-JP" altLang="en-US" sz="1400" dirty="0"/>
              <a:t>本マニュアルは拠点の管理者が従業員の勤怠を管理するためのマニュアルです。こちらを参考にして管理先従業員の勤怠管理を行なってください。</a:t>
            </a:r>
          </a:p>
        </p:txBody>
      </p:sp>
      <p:sp>
        <p:nvSpPr>
          <p:cNvPr id="19" name="正方形/長方形 18"/>
          <p:cNvSpPr/>
          <p:nvPr/>
        </p:nvSpPr>
        <p:spPr bwMode="auto">
          <a:xfrm>
            <a:off x="499367" y="1604004"/>
            <a:ext cx="5845637" cy="282924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20" name="テキスト ボックス 19"/>
          <p:cNvSpPr txBox="1"/>
          <p:nvPr/>
        </p:nvSpPr>
        <p:spPr>
          <a:xfrm>
            <a:off x="741951" y="2238633"/>
            <a:ext cx="5312091" cy="2031325"/>
          </a:xfrm>
          <a:prstGeom prst="rect">
            <a:avLst/>
          </a:prstGeom>
          <a:noFill/>
        </p:spPr>
        <p:txBody>
          <a:bodyPr wrap="square" rtlCol="0">
            <a:spAutoFit/>
          </a:bodyPr>
          <a:lstStyle/>
          <a:p>
            <a:r>
              <a:rPr kumimoji="1" lang="ja-JP" altLang="en-US" sz="1400" dirty="0"/>
              <a:t>・打刻画面の起動確認</a:t>
            </a:r>
            <a:endParaRPr kumimoji="1" lang="en-US" altLang="ja-JP" sz="1400" dirty="0"/>
          </a:p>
          <a:p>
            <a:endParaRPr kumimoji="1" lang="en-US" altLang="ja-JP" sz="1400" dirty="0"/>
          </a:p>
          <a:p>
            <a:r>
              <a:rPr kumimoji="1" lang="ja-JP" altLang="en-US" sz="1400" dirty="0"/>
              <a:t>・申請承認を行なう</a:t>
            </a:r>
            <a:endParaRPr kumimoji="1" lang="en-US" altLang="ja-JP" sz="1400" dirty="0"/>
          </a:p>
          <a:p>
            <a:endParaRPr kumimoji="1" lang="en-US" altLang="ja-JP" sz="1400" dirty="0"/>
          </a:p>
          <a:p>
            <a:r>
              <a:rPr kumimoji="1" lang="ja-JP" altLang="en-US" sz="1400" dirty="0"/>
              <a:t>・アラートの確認を行なう</a:t>
            </a:r>
            <a:endParaRPr kumimoji="1" lang="en-US" altLang="ja-JP" sz="1400" dirty="0"/>
          </a:p>
          <a:p>
            <a:endParaRPr kumimoji="1" lang="en-US" altLang="ja-JP" sz="1400" dirty="0"/>
          </a:p>
          <a:p>
            <a:r>
              <a:rPr kumimoji="1" lang="ja-JP" altLang="en-US" sz="1400" dirty="0"/>
              <a:t>・実績の修正を行なう</a:t>
            </a:r>
            <a:endParaRPr kumimoji="1" lang="en-US" altLang="ja-JP" sz="1400" dirty="0"/>
          </a:p>
          <a:p>
            <a:endParaRPr kumimoji="1" lang="en-US" altLang="ja-JP" sz="1400" dirty="0"/>
          </a:p>
          <a:p>
            <a:r>
              <a:rPr kumimoji="1" lang="ja-JP" altLang="en-US" sz="1400" dirty="0"/>
              <a:t>・実績を確認し「締め」を行なう</a:t>
            </a:r>
            <a:endParaRPr kumimoji="1" lang="en-US" altLang="ja-JP" sz="1400" dirty="0"/>
          </a:p>
        </p:txBody>
      </p:sp>
      <p:sp>
        <p:nvSpPr>
          <p:cNvPr id="22" name="テキスト ボックス 21"/>
          <p:cNvSpPr txBox="1"/>
          <p:nvPr/>
        </p:nvSpPr>
        <p:spPr>
          <a:xfrm>
            <a:off x="603055" y="4692079"/>
            <a:ext cx="5917435" cy="338554"/>
          </a:xfrm>
          <a:prstGeom prst="rect">
            <a:avLst/>
          </a:prstGeom>
          <a:noFill/>
        </p:spPr>
        <p:txBody>
          <a:bodyPr wrap="square" rtlCol="0">
            <a:spAutoFit/>
          </a:bodyPr>
          <a:lstStyle/>
          <a:p>
            <a:r>
              <a:rPr kumimoji="1" lang="ja-JP" altLang="en-US" sz="1600" b="1" dirty="0">
                <a:solidFill>
                  <a:schemeClr val="accent2"/>
                </a:solidFill>
              </a:rPr>
              <a:t>■ 毎月の前月度勤怠管理</a:t>
            </a:r>
            <a:endParaRPr kumimoji="1" lang="en-US" altLang="ja-JP" sz="1600" b="1" dirty="0">
              <a:solidFill>
                <a:schemeClr val="accent2"/>
              </a:solidFill>
            </a:endParaRPr>
          </a:p>
        </p:txBody>
      </p:sp>
      <p:sp>
        <p:nvSpPr>
          <p:cNvPr id="23" name="正方形/長方形 22"/>
          <p:cNvSpPr/>
          <p:nvPr/>
        </p:nvSpPr>
        <p:spPr bwMode="auto">
          <a:xfrm>
            <a:off x="499367" y="4581831"/>
            <a:ext cx="5845637" cy="2605934"/>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24" name="テキスト ボックス 23"/>
          <p:cNvSpPr txBox="1"/>
          <p:nvPr/>
        </p:nvSpPr>
        <p:spPr>
          <a:xfrm>
            <a:off x="741951" y="5076860"/>
            <a:ext cx="5312091" cy="2462213"/>
          </a:xfrm>
          <a:prstGeom prst="rect">
            <a:avLst/>
          </a:prstGeom>
          <a:noFill/>
        </p:spPr>
        <p:txBody>
          <a:bodyPr wrap="square" rtlCol="0">
            <a:spAutoFit/>
          </a:bodyPr>
          <a:lstStyle/>
          <a:p>
            <a:r>
              <a:rPr kumimoji="1" lang="ja-JP" altLang="en-US" sz="1400" dirty="0"/>
              <a:t>・申請承認の漏れがないか確認する</a:t>
            </a:r>
            <a:endParaRPr kumimoji="1" lang="en-US" altLang="ja-JP" sz="1400" dirty="0"/>
          </a:p>
          <a:p>
            <a:endParaRPr kumimoji="1" lang="en-US" altLang="ja-JP" sz="1400" dirty="0"/>
          </a:p>
          <a:p>
            <a:r>
              <a:rPr kumimoji="1" lang="ja-JP" altLang="en-US" sz="1400" dirty="0"/>
              <a:t>・残っているアラートがないか確認する</a:t>
            </a:r>
            <a:endParaRPr kumimoji="1" lang="en-US" altLang="ja-JP" sz="1400" dirty="0"/>
          </a:p>
          <a:p>
            <a:endParaRPr kumimoji="1" lang="en-US" altLang="ja-JP" sz="1400" dirty="0"/>
          </a:p>
          <a:p>
            <a:r>
              <a:rPr kumimoji="1" lang="ja-JP" altLang="en-US" sz="1400" dirty="0"/>
              <a:t>・実績の修正漏れがないか確認する</a:t>
            </a:r>
            <a:endParaRPr kumimoji="1" lang="en-US" altLang="ja-JP" sz="1400" dirty="0"/>
          </a:p>
          <a:p>
            <a:endParaRPr kumimoji="1" lang="en-US" altLang="ja-JP" sz="1400" dirty="0"/>
          </a:p>
          <a:p>
            <a:r>
              <a:rPr kumimoji="1" lang="ja-JP" altLang="en-US" sz="1400" dirty="0"/>
              <a:t>・月次提出がされているか確認する</a:t>
            </a:r>
            <a:endParaRPr kumimoji="1" lang="en-US" altLang="ja-JP" sz="1400" dirty="0"/>
          </a:p>
          <a:p>
            <a:endParaRPr kumimoji="1" lang="en-US" altLang="ja-JP" sz="1400" dirty="0"/>
          </a:p>
          <a:p>
            <a:r>
              <a:rPr kumimoji="1" lang="ja-JP" altLang="en-US" sz="1400" dirty="0"/>
              <a:t>・実績を確認し月度の「締め」を行なう</a:t>
            </a:r>
            <a:endParaRPr kumimoji="1" lang="en-US" altLang="ja-JP" sz="1400" dirty="0"/>
          </a:p>
          <a:p>
            <a:endParaRPr kumimoji="1" lang="en-US" altLang="ja-JP" sz="1400" dirty="0"/>
          </a:p>
          <a:p>
            <a:endParaRPr kumimoji="1" lang="en-US" altLang="ja-JP" sz="1400" dirty="0"/>
          </a:p>
        </p:txBody>
      </p:sp>
      <p:sp>
        <p:nvSpPr>
          <p:cNvPr id="25" name="テキスト ボックス 24"/>
          <p:cNvSpPr txBox="1"/>
          <p:nvPr/>
        </p:nvSpPr>
        <p:spPr>
          <a:xfrm>
            <a:off x="603055" y="7497159"/>
            <a:ext cx="5917435" cy="338554"/>
          </a:xfrm>
          <a:prstGeom prst="rect">
            <a:avLst/>
          </a:prstGeom>
          <a:noFill/>
        </p:spPr>
        <p:txBody>
          <a:bodyPr wrap="square" rtlCol="0">
            <a:spAutoFit/>
          </a:bodyPr>
          <a:lstStyle/>
          <a:p>
            <a:r>
              <a:rPr kumimoji="1" lang="ja-JP" altLang="en-US" sz="1600" b="1" dirty="0">
                <a:solidFill>
                  <a:schemeClr val="accent2"/>
                </a:solidFill>
              </a:rPr>
              <a:t>■ その他の対応</a:t>
            </a:r>
            <a:endParaRPr kumimoji="1" lang="en-US" altLang="ja-JP" sz="1600" b="1" dirty="0">
              <a:solidFill>
                <a:schemeClr val="accent2"/>
              </a:solidFill>
            </a:endParaRPr>
          </a:p>
        </p:txBody>
      </p:sp>
      <p:sp>
        <p:nvSpPr>
          <p:cNvPr id="26" name="正方形/長方形 25"/>
          <p:cNvSpPr/>
          <p:nvPr/>
        </p:nvSpPr>
        <p:spPr bwMode="auto">
          <a:xfrm>
            <a:off x="486900" y="7360016"/>
            <a:ext cx="5845637" cy="1398394"/>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5" name="テキスト ボックス 14"/>
          <p:cNvSpPr txBox="1"/>
          <p:nvPr/>
        </p:nvSpPr>
        <p:spPr>
          <a:xfrm>
            <a:off x="766139" y="7869367"/>
            <a:ext cx="5312091" cy="738664"/>
          </a:xfrm>
          <a:prstGeom prst="rect">
            <a:avLst/>
          </a:prstGeom>
          <a:noFill/>
        </p:spPr>
        <p:txBody>
          <a:bodyPr wrap="square" rtlCol="0">
            <a:spAutoFit/>
          </a:bodyPr>
          <a:lstStyle/>
          <a:p>
            <a:r>
              <a:rPr kumimoji="1" lang="ja-JP" altLang="en-US" sz="1400" dirty="0"/>
              <a:t>・スケジュールの設定を行なう</a:t>
            </a:r>
            <a:endParaRPr kumimoji="1" lang="en-US" altLang="ja-JP" sz="1400" dirty="0"/>
          </a:p>
          <a:p>
            <a:endParaRPr kumimoji="1" lang="en-US" altLang="ja-JP" sz="1400" dirty="0"/>
          </a:p>
          <a:p>
            <a:r>
              <a:rPr kumimoji="1" lang="ja-JP" altLang="en-US" sz="1400" dirty="0"/>
              <a:t>・残業時間をマネジメントする</a:t>
            </a:r>
            <a:endParaRPr kumimoji="1" lang="en-US" altLang="ja-JP" sz="1400" dirty="0"/>
          </a:p>
        </p:txBody>
      </p:sp>
      <p:pic>
        <p:nvPicPr>
          <p:cNvPr id="16" name="図 1">
            <a:extLst>
              <a:ext uri="{FF2B5EF4-FFF2-40B4-BE49-F238E27FC236}">
                <a16:creationId xmlns:a16="http://schemas.microsoft.com/office/drawing/2014/main" id="{FF277CDC-1F51-41F7-8079-677283C3F4E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944755" y="1904755"/>
            <a:ext cx="1133475" cy="113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443380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5242439" y="8356226"/>
            <a:ext cx="1543050" cy="486833"/>
          </a:xfrm>
        </p:spPr>
        <p:txBody>
          <a:bodyPr/>
          <a:lstStyle/>
          <a:p>
            <a:fld id="{94E8D513-F815-49AF-AE30-01E47A21E05B}" type="slidenum">
              <a:rPr lang="ja-JP" altLang="en-US" smtClean="0"/>
              <a:pPr/>
              <a:t>5</a:t>
            </a:fld>
            <a:endParaRPr lang="ja-JP" altLang="en-US" dirty="0"/>
          </a:p>
        </p:txBody>
      </p:sp>
      <p:sp>
        <p:nvSpPr>
          <p:cNvPr id="5" name="タイトル 4"/>
          <p:cNvSpPr>
            <a:spLocks noGrp="1"/>
          </p:cNvSpPr>
          <p:nvPr>
            <p:ph type="title"/>
          </p:nvPr>
        </p:nvSpPr>
        <p:spPr/>
        <p:txBody>
          <a:bodyPr/>
          <a:lstStyle/>
          <a:p>
            <a:r>
              <a:rPr lang="ja-JP" altLang="en-US" dirty="0"/>
              <a:t>はじめに</a:t>
            </a:r>
          </a:p>
        </p:txBody>
      </p:sp>
      <p:sp>
        <p:nvSpPr>
          <p:cNvPr id="19" name="正方形/長方形 18"/>
          <p:cNvSpPr/>
          <p:nvPr/>
        </p:nvSpPr>
        <p:spPr bwMode="auto">
          <a:xfrm>
            <a:off x="265539" y="2069987"/>
            <a:ext cx="6429094" cy="345231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25" name="テキスト ボックス 24"/>
          <p:cNvSpPr txBox="1"/>
          <p:nvPr/>
        </p:nvSpPr>
        <p:spPr>
          <a:xfrm>
            <a:off x="324550" y="7257615"/>
            <a:ext cx="5567123" cy="338554"/>
          </a:xfrm>
          <a:prstGeom prst="rect">
            <a:avLst/>
          </a:prstGeom>
          <a:noFill/>
        </p:spPr>
        <p:txBody>
          <a:bodyPr wrap="square" rtlCol="0">
            <a:spAutoFit/>
          </a:bodyPr>
          <a:lstStyle/>
          <a:p>
            <a:r>
              <a:rPr kumimoji="1" lang="ja-JP" altLang="en-US" sz="1600" b="1" dirty="0">
                <a:solidFill>
                  <a:schemeClr val="accent2"/>
                </a:solidFill>
              </a:rPr>
              <a:t>■ その他のルール</a:t>
            </a:r>
            <a:endParaRPr kumimoji="1" lang="en-US" altLang="ja-JP" sz="1600" b="1" dirty="0">
              <a:solidFill>
                <a:schemeClr val="accent2"/>
              </a:solidFill>
            </a:endParaRPr>
          </a:p>
        </p:txBody>
      </p:sp>
      <p:sp>
        <p:nvSpPr>
          <p:cNvPr id="26" name="正方形/長方形 25"/>
          <p:cNvSpPr/>
          <p:nvPr/>
        </p:nvSpPr>
        <p:spPr bwMode="auto">
          <a:xfrm>
            <a:off x="230666" y="7085239"/>
            <a:ext cx="6463967" cy="119839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5" name="テキスト ボックス 14"/>
          <p:cNvSpPr txBox="1"/>
          <p:nvPr/>
        </p:nvSpPr>
        <p:spPr>
          <a:xfrm>
            <a:off x="324550" y="2206418"/>
            <a:ext cx="3827224" cy="338554"/>
          </a:xfrm>
          <a:prstGeom prst="rect">
            <a:avLst/>
          </a:prstGeom>
          <a:noFill/>
        </p:spPr>
        <p:txBody>
          <a:bodyPr wrap="square" rtlCol="0">
            <a:spAutoFit/>
          </a:bodyPr>
          <a:lstStyle/>
          <a:p>
            <a:r>
              <a:rPr kumimoji="1" lang="ja-JP" altLang="en-US" sz="1600" b="1" dirty="0">
                <a:solidFill>
                  <a:schemeClr val="accent2"/>
                </a:solidFill>
              </a:rPr>
              <a:t>■ 申請承認のルール</a:t>
            </a:r>
            <a:endParaRPr kumimoji="1" lang="en-US" altLang="ja-JP" sz="1600" b="1" dirty="0">
              <a:solidFill>
                <a:schemeClr val="accent2"/>
              </a:solidFill>
            </a:endParaRPr>
          </a:p>
        </p:txBody>
      </p:sp>
      <p:sp>
        <p:nvSpPr>
          <p:cNvPr id="18" name="テキスト ボックス 17"/>
          <p:cNvSpPr txBox="1"/>
          <p:nvPr/>
        </p:nvSpPr>
        <p:spPr>
          <a:xfrm>
            <a:off x="324550" y="5816483"/>
            <a:ext cx="5917435" cy="338554"/>
          </a:xfrm>
          <a:prstGeom prst="rect">
            <a:avLst/>
          </a:prstGeom>
          <a:noFill/>
        </p:spPr>
        <p:txBody>
          <a:bodyPr wrap="square" rtlCol="0">
            <a:spAutoFit/>
          </a:bodyPr>
          <a:lstStyle/>
          <a:p>
            <a:r>
              <a:rPr kumimoji="1" lang="ja-JP" altLang="en-US" sz="1600" b="1" dirty="0">
                <a:solidFill>
                  <a:schemeClr val="accent2"/>
                </a:solidFill>
              </a:rPr>
              <a:t>■ 締めのルール</a:t>
            </a:r>
            <a:endParaRPr kumimoji="1" lang="en-US" altLang="ja-JP" sz="1600" b="1" dirty="0">
              <a:solidFill>
                <a:schemeClr val="accent2"/>
              </a:solidFill>
            </a:endParaRPr>
          </a:p>
        </p:txBody>
      </p:sp>
      <p:sp>
        <p:nvSpPr>
          <p:cNvPr id="3" name="右矢印 2"/>
          <p:cNvSpPr/>
          <p:nvPr/>
        </p:nvSpPr>
        <p:spPr>
          <a:xfrm>
            <a:off x="5428025" y="3687144"/>
            <a:ext cx="577392" cy="236011"/>
          </a:xfrm>
          <a:prstGeom prst="rightArrow">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pic>
        <p:nvPicPr>
          <p:cNvPr id="31" name="Picture 7" descr="C:\Users\Aizawa\Downloads\時間経過のアイコン 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67202" y="2391528"/>
            <a:ext cx="313343" cy="314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正方形/長方形 31"/>
          <p:cNvSpPr/>
          <p:nvPr/>
        </p:nvSpPr>
        <p:spPr bwMode="auto">
          <a:xfrm>
            <a:off x="4981856" y="2481709"/>
            <a:ext cx="1522658" cy="73781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4" name="テキスト ボックス 3"/>
          <p:cNvSpPr txBox="1"/>
          <p:nvPr/>
        </p:nvSpPr>
        <p:spPr>
          <a:xfrm>
            <a:off x="5099367" y="2619616"/>
            <a:ext cx="1368655" cy="553998"/>
          </a:xfrm>
          <a:prstGeom prst="rect">
            <a:avLst/>
          </a:prstGeom>
          <a:noFill/>
        </p:spPr>
        <p:txBody>
          <a:bodyPr wrap="square" rtlCol="0">
            <a:spAutoFit/>
          </a:bodyPr>
          <a:lstStyle/>
          <a:p>
            <a:r>
              <a:rPr kumimoji="1" lang="ja-JP" altLang="en-US" sz="1000" dirty="0"/>
              <a:t>申請承認がされるまで申請内容は実績に反映しません！</a:t>
            </a:r>
          </a:p>
        </p:txBody>
      </p:sp>
      <p:sp>
        <p:nvSpPr>
          <p:cNvPr id="33" name="テキスト ボックス 32"/>
          <p:cNvSpPr txBox="1"/>
          <p:nvPr/>
        </p:nvSpPr>
        <p:spPr>
          <a:xfrm>
            <a:off x="614637" y="7624546"/>
            <a:ext cx="5781941" cy="523220"/>
          </a:xfrm>
          <a:prstGeom prst="rect">
            <a:avLst/>
          </a:prstGeom>
          <a:noFill/>
        </p:spPr>
        <p:txBody>
          <a:bodyPr wrap="square" rtlCol="0">
            <a:spAutoFit/>
          </a:bodyPr>
          <a:lstStyle/>
          <a:p>
            <a:r>
              <a:rPr kumimoji="1" lang="ja-JP" altLang="en-US" sz="1400" dirty="0"/>
              <a:t>・管理する従業員に関するアラートメールが送信されます。</a:t>
            </a:r>
            <a:endParaRPr kumimoji="1" lang="en-US" altLang="ja-JP" sz="1400" dirty="0"/>
          </a:p>
          <a:p>
            <a:r>
              <a:rPr kumimoji="1" lang="ja-JP" altLang="en-US" sz="1400" dirty="0"/>
              <a:t>　メールの確認も行なってください。</a:t>
            </a:r>
            <a:endParaRPr kumimoji="1" lang="en-US" altLang="ja-JP" sz="1400" dirty="0"/>
          </a:p>
        </p:txBody>
      </p:sp>
      <p:sp>
        <p:nvSpPr>
          <p:cNvPr id="6" name="正方形/長方形 5"/>
          <p:cNvSpPr/>
          <p:nvPr/>
        </p:nvSpPr>
        <p:spPr>
          <a:xfrm>
            <a:off x="422438" y="2581599"/>
            <a:ext cx="4287865" cy="2893100"/>
          </a:xfrm>
          <a:prstGeom prst="rect">
            <a:avLst/>
          </a:prstGeom>
        </p:spPr>
        <p:txBody>
          <a:bodyPr wrap="square">
            <a:spAutoFit/>
          </a:bodyPr>
          <a:lstStyle/>
          <a:p>
            <a:r>
              <a:rPr kumimoji="1" lang="ja-JP" altLang="en-US" sz="1400" dirty="0">
                <a:latin typeface="+mn-ea"/>
              </a:rPr>
              <a:t>・申請の承認は毎日必ず行ってください。</a:t>
            </a:r>
            <a:endParaRPr kumimoji="1" lang="en-US" altLang="ja-JP" sz="1400" dirty="0">
              <a:latin typeface="+mn-ea"/>
            </a:endParaRPr>
          </a:p>
          <a:p>
            <a:r>
              <a:rPr kumimoji="1" lang="ja-JP" altLang="en-US" sz="1400" dirty="0">
                <a:latin typeface="+mn-ea"/>
              </a:rPr>
              <a:t>・当日残業申請は〇時までとしてください。</a:t>
            </a:r>
            <a:endParaRPr kumimoji="1" lang="en-US" altLang="ja-JP" sz="1400" dirty="0">
              <a:latin typeface="+mn-ea"/>
            </a:endParaRPr>
          </a:p>
          <a:p>
            <a:r>
              <a:rPr kumimoji="1" lang="ja-JP" altLang="en-US" sz="1400" dirty="0">
                <a:latin typeface="+mn-ea"/>
              </a:rPr>
              <a:t>・残業申請は理由欄の記入がされているか確認してください。</a:t>
            </a:r>
            <a:endParaRPr kumimoji="1" lang="en-US" altLang="ja-JP" sz="1400" dirty="0">
              <a:latin typeface="+mn-ea"/>
            </a:endParaRPr>
          </a:p>
          <a:p>
            <a:r>
              <a:rPr kumimoji="1" lang="ja-JP" altLang="en-US" sz="1400" dirty="0">
                <a:latin typeface="+mn-ea"/>
              </a:rPr>
              <a:t>・休暇申請は理由欄の記入がされているか確認してください。</a:t>
            </a:r>
            <a:endParaRPr kumimoji="1" lang="en-US" altLang="ja-JP" sz="1400" dirty="0">
              <a:latin typeface="+mn-ea"/>
            </a:endParaRPr>
          </a:p>
          <a:p>
            <a:r>
              <a:rPr kumimoji="1" lang="ja-JP" altLang="en-US" sz="1400" dirty="0">
                <a:latin typeface="+mn-ea"/>
              </a:rPr>
              <a:t>・申請却下の場合には、コメントにその理由を記入して却下してください。</a:t>
            </a:r>
            <a:endParaRPr kumimoji="1" lang="en-US" altLang="ja-JP" sz="1400" dirty="0">
              <a:latin typeface="+mn-ea"/>
            </a:endParaRPr>
          </a:p>
          <a:p>
            <a:r>
              <a:rPr kumimoji="1" lang="ja-JP" altLang="en-US" sz="1400" dirty="0">
                <a:latin typeface="+mn-ea"/>
              </a:rPr>
              <a:t>・締め後の申請に関しては当月度内なら許可として、締め解除後に承認してください。</a:t>
            </a:r>
            <a:endParaRPr kumimoji="1" lang="en-US" altLang="ja-JP" sz="1400" dirty="0">
              <a:latin typeface="+mn-ea"/>
            </a:endParaRPr>
          </a:p>
          <a:p>
            <a:r>
              <a:rPr kumimoji="1" lang="ja-JP" altLang="en-US" sz="1400" dirty="0">
                <a:latin typeface="+mn-ea"/>
              </a:rPr>
              <a:t>・年次有給休暇の取得申請は複数管理者の承認を必要としています。特に速やかに承認作業を行う必要があります。</a:t>
            </a:r>
            <a:endParaRPr kumimoji="1" lang="en-US" altLang="ja-JP" sz="1400" dirty="0">
              <a:latin typeface="+mn-ea"/>
            </a:endParaRPr>
          </a:p>
        </p:txBody>
      </p:sp>
      <p:sp>
        <p:nvSpPr>
          <p:cNvPr id="7" name="正方形/長方形 6"/>
          <p:cNvSpPr/>
          <p:nvPr/>
        </p:nvSpPr>
        <p:spPr>
          <a:xfrm>
            <a:off x="319819" y="1503002"/>
            <a:ext cx="6149007" cy="276999"/>
          </a:xfrm>
          <a:prstGeom prst="rect">
            <a:avLst/>
          </a:prstGeom>
        </p:spPr>
        <p:txBody>
          <a:bodyPr wrap="square">
            <a:spAutoFit/>
          </a:bodyPr>
          <a:lstStyle/>
          <a:p>
            <a:r>
              <a:rPr kumimoji="1" lang="en-US" altLang="ja-JP" sz="1200" dirty="0">
                <a:solidFill>
                  <a:srgbClr val="FF0000"/>
                </a:solidFill>
              </a:rPr>
              <a:t>※</a:t>
            </a:r>
            <a:r>
              <a:rPr kumimoji="1" lang="ja-JP" altLang="en-US" sz="1200" dirty="0">
                <a:solidFill>
                  <a:srgbClr val="FF0000"/>
                </a:solidFill>
              </a:rPr>
              <a:t>この項目は例として記載しています。書き換えてご利用ください。</a:t>
            </a:r>
            <a:endParaRPr kumimoji="1" lang="en-US" altLang="ja-JP" sz="1200" dirty="0">
              <a:solidFill>
                <a:srgbClr val="FF0000"/>
              </a:solidFill>
            </a:endParaRPr>
          </a:p>
        </p:txBody>
      </p:sp>
      <p:sp>
        <p:nvSpPr>
          <p:cNvPr id="34" name="正方形/長方形 33"/>
          <p:cNvSpPr/>
          <p:nvPr/>
        </p:nvSpPr>
        <p:spPr bwMode="auto">
          <a:xfrm>
            <a:off x="265539" y="5685153"/>
            <a:ext cx="6429094" cy="120779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35" name="テキスト ボックス 34"/>
          <p:cNvSpPr txBox="1"/>
          <p:nvPr/>
        </p:nvSpPr>
        <p:spPr>
          <a:xfrm>
            <a:off x="5091145" y="4270308"/>
            <a:ext cx="1368655" cy="707886"/>
          </a:xfrm>
          <a:prstGeom prst="rect">
            <a:avLst/>
          </a:prstGeom>
          <a:noFill/>
        </p:spPr>
        <p:txBody>
          <a:bodyPr wrap="square" rtlCol="0">
            <a:spAutoFit/>
          </a:bodyPr>
          <a:lstStyle/>
          <a:p>
            <a:r>
              <a:rPr kumimoji="1" lang="ja-JP" altLang="en-US" sz="1000" dirty="0"/>
              <a:t>従業員の皆さんの毎日の勤怠管理のためにも承認は速やかに行なってください。</a:t>
            </a:r>
          </a:p>
        </p:txBody>
      </p:sp>
      <p:sp>
        <p:nvSpPr>
          <p:cNvPr id="36" name="正方形/長方形 35"/>
          <p:cNvSpPr/>
          <p:nvPr/>
        </p:nvSpPr>
        <p:spPr bwMode="auto">
          <a:xfrm>
            <a:off x="5009631" y="4224397"/>
            <a:ext cx="1522658" cy="73781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37" name="正方形/長方形 36"/>
          <p:cNvSpPr/>
          <p:nvPr/>
        </p:nvSpPr>
        <p:spPr>
          <a:xfrm>
            <a:off x="443626" y="6121374"/>
            <a:ext cx="5952953" cy="738664"/>
          </a:xfrm>
          <a:prstGeom prst="rect">
            <a:avLst/>
          </a:prstGeom>
        </p:spPr>
        <p:txBody>
          <a:bodyPr wrap="square">
            <a:spAutoFit/>
          </a:bodyPr>
          <a:lstStyle/>
          <a:p>
            <a:r>
              <a:rPr kumimoji="1" lang="ja-JP" altLang="en-US" sz="1400" dirty="0">
                <a:latin typeface="+mn-ea"/>
              </a:rPr>
              <a:t>・日々の締めは一週間に一度は行なってください。</a:t>
            </a:r>
            <a:endParaRPr kumimoji="1" lang="en-US" altLang="ja-JP" sz="1400" dirty="0">
              <a:latin typeface="+mn-ea"/>
            </a:endParaRPr>
          </a:p>
          <a:p>
            <a:r>
              <a:rPr kumimoji="1" lang="ja-JP" altLang="en-US" sz="1400" dirty="0">
                <a:latin typeface="+mn-ea"/>
              </a:rPr>
              <a:t>・月次提出を確認してから締めを行なってください。</a:t>
            </a:r>
            <a:endParaRPr kumimoji="1" lang="en-US" altLang="ja-JP" sz="1400" dirty="0">
              <a:latin typeface="+mn-ea"/>
            </a:endParaRPr>
          </a:p>
          <a:p>
            <a:r>
              <a:rPr kumimoji="1" lang="ja-JP" altLang="en-US" sz="1400" dirty="0">
                <a:latin typeface="+mn-ea"/>
              </a:rPr>
              <a:t>・毎月〇日までに前月度のすべての締め作業を完了してください。</a:t>
            </a:r>
            <a:endParaRPr kumimoji="1" lang="en-US" altLang="ja-JP" sz="1400" dirty="0">
              <a:latin typeface="+mn-ea"/>
            </a:endParaRPr>
          </a:p>
        </p:txBody>
      </p:sp>
      <p:sp>
        <p:nvSpPr>
          <p:cNvPr id="22" name="テキスト ボックス 21"/>
          <p:cNvSpPr txBox="1"/>
          <p:nvPr/>
        </p:nvSpPr>
        <p:spPr>
          <a:xfrm>
            <a:off x="429657" y="954758"/>
            <a:ext cx="5955030" cy="338554"/>
          </a:xfrm>
          <a:prstGeom prst="rect">
            <a:avLst/>
          </a:prstGeom>
          <a:noFill/>
        </p:spPr>
        <p:txBody>
          <a:bodyPr wrap="square" rtlCol="0">
            <a:spAutoFit/>
          </a:bodyPr>
          <a:lstStyle/>
          <a:p>
            <a:pPr marL="342900" indent="-342900"/>
            <a:r>
              <a:rPr kumimoji="1" lang="ja-JP" altLang="en-US" sz="1600" dirty="0"/>
              <a:t>■運用ルール</a:t>
            </a:r>
            <a:endParaRPr kumimoji="1" lang="en-US" altLang="ja-JP" sz="1600" dirty="0"/>
          </a:p>
        </p:txBody>
      </p:sp>
      <p:cxnSp>
        <p:nvCxnSpPr>
          <p:cNvPr id="23" name="直線コネクタ 22"/>
          <p:cNvCxnSpPr/>
          <p:nvPr/>
        </p:nvCxnSpPr>
        <p:spPr>
          <a:xfrm>
            <a:off x="230666" y="1337563"/>
            <a:ext cx="6240780" cy="2226"/>
          </a:xfrm>
          <a:prstGeom prst="line">
            <a:avLst/>
          </a:prstGeom>
        </p:spPr>
        <p:style>
          <a:lnRef idx="1">
            <a:schemeClr val="accent1"/>
          </a:lnRef>
          <a:fillRef idx="0">
            <a:schemeClr val="accent1"/>
          </a:fillRef>
          <a:effectRef idx="0">
            <a:schemeClr val="accent1"/>
          </a:effectRef>
          <a:fontRef idx="minor">
            <a:schemeClr val="tx1"/>
          </a:fontRef>
        </p:style>
      </p:cxnSp>
      <p:pic>
        <p:nvPicPr>
          <p:cNvPr id="24" name="図 1">
            <a:extLst>
              <a:ext uri="{FF2B5EF4-FFF2-40B4-BE49-F238E27FC236}">
                <a16:creationId xmlns:a16="http://schemas.microsoft.com/office/drawing/2014/main" id="{EDC928A1-A8AA-4F63-8C17-E9AB4C1DD91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786793" y="3507097"/>
            <a:ext cx="566738" cy="56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図 2">
            <a:extLst>
              <a:ext uri="{FF2B5EF4-FFF2-40B4-BE49-F238E27FC236}">
                <a16:creationId xmlns:a16="http://schemas.microsoft.com/office/drawing/2014/main" id="{A0E8701A-7313-4966-9722-56B77466F255}"/>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098526" y="3507097"/>
            <a:ext cx="596107" cy="596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022049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p:cNvPicPr>
            <a:picLocks noChangeAspect="1"/>
          </p:cNvPicPr>
          <p:nvPr/>
        </p:nvPicPr>
        <p:blipFill>
          <a:blip r:embed="rId3"/>
          <a:stretch>
            <a:fillRect/>
          </a:stretch>
        </p:blipFill>
        <p:spPr>
          <a:xfrm>
            <a:off x="410869" y="2093616"/>
            <a:ext cx="6109616" cy="3311207"/>
          </a:xfrm>
          <a:prstGeom prst="rect">
            <a:avLst/>
          </a:prstGeom>
          <a:ln>
            <a:solidFill>
              <a:schemeClr val="accent1"/>
            </a:solidFill>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6</a:t>
            </a:fld>
            <a:endParaRPr lang="ja-JP" altLang="en-US" dirty="0"/>
          </a:p>
        </p:txBody>
      </p:sp>
      <p:sp>
        <p:nvSpPr>
          <p:cNvPr id="5" name="タイトル 4"/>
          <p:cNvSpPr>
            <a:spLocks noGrp="1"/>
          </p:cNvSpPr>
          <p:nvPr>
            <p:ph type="title"/>
          </p:nvPr>
        </p:nvSpPr>
        <p:spPr/>
        <p:txBody>
          <a:bodyPr/>
          <a:lstStyle/>
          <a:p>
            <a:r>
              <a:rPr lang="ja-JP" altLang="en-US" dirty="0"/>
              <a:t>はじめに</a:t>
            </a:r>
          </a:p>
        </p:txBody>
      </p:sp>
      <p:sp>
        <p:nvSpPr>
          <p:cNvPr id="4" name="テキスト ボックス 3"/>
          <p:cNvSpPr txBox="1"/>
          <p:nvPr/>
        </p:nvSpPr>
        <p:spPr>
          <a:xfrm>
            <a:off x="382653" y="1409064"/>
            <a:ext cx="6137837" cy="523220"/>
          </a:xfrm>
          <a:prstGeom prst="rect">
            <a:avLst/>
          </a:prstGeom>
          <a:noFill/>
        </p:spPr>
        <p:txBody>
          <a:bodyPr wrap="square" rtlCol="0">
            <a:spAutoFit/>
          </a:bodyPr>
          <a:lstStyle/>
          <a:p>
            <a:r>
              <a:rPr kumimoji="1" lang="ja-JP" altLang="en-US" sz="1400" dirty="0">
                <a:latin typeface="+mn-ea"/>
              </a:rPr>
              <a:t>従業員の勤怠管理の画面は、管理者本人として</a:t>
            </a:r>
            <a:r>
              <a:rPr kumimoji="1" lang="en-US" altLang="ja-JP" sz="1400" dirty="0">
                <a:latin typeface="+mn-ea"/>
              </a:rPr>
              <a:t>AKASHI</a:t>
            </a:r>
            <a:r>
              <a:rPr kumimoji="1" lang="ja-JP" altLang="en-US" sz="1400" dirty="0">
                <a:latin typeface="+mn-ea"/>
              </a:rPr>
              <a:t>にログインを行ないます。管理者は従業員であり、管理者である形となります。</a:t>
            </a:r>
          </a:p>
        </p:txBody>
      </p:sp>
      <p:pic>
        <p:nvPicPr>
          <p:cNvPr id="6" name="図 5"/>
          <p:cNvPicPr>
            <a:picLocks noChangeAspect="1"/>
          </p:cNvPicPr>
          <p:nvPr/>
        </p:nvPicPr>
        <p:blipFill>
          <a:blip r:embed="rId4"/>
          <a:stretch>
            <a:fillRect/>
          </a:stretch>
        </p:blipFill>
        <p:spPr>
          <a:xfrm>
            <a:off x="382653" y="5590030"/>
            <a:ext cx="585023" cy="3221866"/>
          </a:xfrm>
          <a:prstGeom prst="rect">
            <a:avLst/>
          </a:prstGeom>
        </p:spPr>
      </p:pic>
      <p:sp>
        <p:nvSpPr>
          <p:cNvPr id="7" name="正方形/長方形 6"/>
          <p:cNvSpPr/>
          <p:nvPr/>
        </p:nvSpPr>
        <p:spPr>
          <a:xfrm>
            <a:off x="382648" y="2407534"/>
            <a:ext cx="346551" cy="236166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8" name="テキスト ボックス 7"/>
          <p:cNvSpPr txBox="1"/>
          <p:nvPr/>
        </p:nvSpPr>
        <p:spPr>
          <a:xfrm>
            <a:off x="1133329" y="5810188"/>
            <a:ext cx="5221507" cy="307777"/>
          </a:xfrm>
          <a:prstGeom prst="rect">
            <a:avLst/>
          </a:prstGeom>
          <a:noFill/>
        </p:spPr>
        <p:txBody>
          <a:bodyPr wrap="square" rtlCol="0">
            <a:spAutoFit/>
          </a:bodyPr>
          <a:lstStyle/>
          <a:p>
            <a:r>
              <a:rPr kumimoji="1" lang="ja-JP" altLang="en-US" sz="1400" dirty="0">
                <a:latin typeface="+mn-ea"/>
              </a:rPr>
              <a:t>アラート件数や未承認申請の件数確認が行なえます。</a:t>
            </a:r>
          </a:p>
        </p:txBody>
      </p:sp>
      <p:sp>
        <p:nvSpPr>
          <p:cNvPr id="9" name="テキスト ボックス 8"/>
          <p:cNvSpPr txBox="1"/>
          <p:nvPr/>
        </p:nvSpPr>
        <p:spPr>
          <a:xfrm>
            <a:off x="1145953" y="6431162"/>
            <a:ext cx="5221507" cy="307777"/>
          </a:xfrm>
          <a:prstGeom prst="rect">
            <a:avLst/>
          </a:prstGeom>
          <a:noFill/>
        </p:spPr>
        <p:txBody>
          <a:bodyPr wrap="square" rtlCol="0">
            <a:spAutoFit/>
          </a:bodyPr>
          <a:lstStyle/>
          <a:p>
            <a:r>
              <a:rPr kumimoji="1" lang="ja-JP" altLang="en-US" sz="1400" dirty="0">
                <a:latin typeface="+mn-ea"/>
              </a:rPr>
              <a:t>スケジュールのテンプレートを設定できます。</a:t>
            </a:r>
          </a:p>
        </p:txBody>
      </p:sp>
      <p:sp>
        <p:nvSpPr>
          <p:cNvPr id="10" name="テキスト ボックス 9"/>
          <p:cNvSpPr txBox="1"/>
          <p:nvPr/>
        </p:nvSpPr>
        <p:spPr>
          <a:xfrm>
            <a:off x="1133328" y="7075010"/>
            <a:ext cx="5221507" cy="307777"/>
          </a:xfrm>
          <a:prstGeom prst="rect">
            <a:avLst/>
          </a:prstGeom>
          <a:noFill/>
        </p:spPr>
        <p:txBody>
          <a:bodyPr wrap="square" rtlCol="0">
            <a:spAutoFit/>
          </a:bodyPr>
          <a:lstStyle/>
          <a:p>
            <a:r>
              <a:rPr kumimoji="1" lang="ja-JP" altLang="en-US" sz="1400" dirty="0">
                <a:latin typeface="+mn-ea"/>
              </a:rPr>
              <a:t>従業員の出勤簿やアラート、スケジュールの確認が行なえます。</a:t>
            </a:r>
          </a:p>
        </p:txBody>
      </p:sp>
      <p:sp>
        <p:nvSpPr>
          <p:cNvPr id="11" name="テキスト ボックス 10"/>
          <p:cNvSpPr txBox="1"/>
          <p:nvPr/>
        </p:nvSpPr>
        <p:spPr>
          <a:xfrm>
            <a:off x="1145953" y="7747171"/>
            <a:ext cx="5221507" cy="307777"/>
          </a:xfrm>
          <a:prstGeom prst="rect">
            <a:avLst/>
          </a:prstGeom>
          <a:noFill/>
        </p:spPr>
        <p:txBody>
          <a:bodyPr wrap="square" rtlCol="0">
            <a:spAutoFit/>
          </a:bodyPr>
          <a:lstStyle/>
          <a:p>
            <a:r>
              <a:rPr kumimoji="1" lang="ja-JP" altLang="en-US" sz="1400" dirty="0">
                <a:latin typeface="+mn-ea"/>
              </a:rPr>
              <a:t>各種インポートが行なえます。</a:t>
            </a:r>
          </a:p>
        </p:txBody>
      </p:sp>
      <p:sp>
        <p:nvSpPr>
          <p:cNvPr id="12" name="テキスト ボックス 11"/>
          <p:cNvSpPr txBox="1"/>
          <p:nvPr/>
        </p:nvSpPr>
        <p:spPr>
          <a:xfrm>
            <a:off x="1133327" y="8365717"/>
            <a:ext cx="5221507" cy="307777"/>
          </a:xfrm>
          <a:prstGeom prst="rect">
            <a:avLst/>
          </a:prstGeom>
          <a:noFill/>
        </p:spPr>
        <p:txBody>
          <a:bodyPr wrap="square" rtlCol="0">
            <a:spAutoFit/>
          </a:bodyPr>
          <a:lstStyle/>
          <a:p>
            <a:r>
              <a:rPr kumimoji="1" lang="ja-JP" altLang="en-US" sz="1400" dirty="0">
                <a:latin typeface="+mn-ea"/>
              </a:rPr>
              <a:t>自分の勤怠に関するページです。</a:t>
            </a:r>
          </a:p>
        </p:txBody>
      </p:sp>
      <p:sp>
        <p:nvSpPr>
          <p:cNvPr id="18" name="テキスト ボックス 17"/>
          <p:cNvSpPr txBox="1"/>
          <p:nvPr/>
        </p:nvSpPr>
        <p:spPr>
          <a:xfrm>
            <a:off x="429657" y="954758"/>
            <a:ext cx="5955030" cy="338554"/>
          </a:xfrm>
          <a:prstGeom prst="rect">
            <a:avLst/>
          </a:prstGeom>
          <a:noFill/>
        </p:spPr>
        <p:txBody>
          <a:bodyPr wrap="square" rtlCol="0">
            <a:spAutoFit/>
          </a:bodyPr>
          <a:lstStyle/>
          <a:p>
            <a:pPr marL="342900" indent="-342900"/>
            <a:r>
              <a:rPr kumimoji="1" lang="ja-JP" altLang="en-US" sz="1600" dirty="0"/>
              <a:t>■管理画面について</a:t>
            </a:r>
            <a:endParaRPr kumimoji="1" lang="en-US" altLang="ja-JP" sz="1600" dirty="0"/>
          </a:p>
        </p:txBody>
      </p:sp>
      <p:cxnSp>
        <p:nvCxnSpPr>
          <p:cNvPr id="19" name="直線コネクタ 18"/>
          <p:cNvCxnSpPr/>
          <p:nvPr/>
        </p:nvCxnSpPr>
        <p:spPr>
          <a:xfrm>
            <a:off x="230666" y="1337563"/>
            <a:ext cx="6240780" cy="2226"/>
          </a:xfrm>
          <a:prstGeom prst="line">
            <a:avLst/>
          </a:prstGeom>
        </p:spPr>
        <p:style>
          <a:lnRef idx="1">
            <a:schemeClr val="accent1"/>
          </a:lnRef>
          <a:fillRef idx="0">
            <a:schemeClr val="accent1"/>
          </a:fillRef>
          <a:effectRef idx="0">
            <a:schemeClr val="accent1"/>
          </a:effectRef>
          <a:fontRef idx="minor">
            <a:schemeClr val="tx1"/>
          </a:fontRef>
        </p:style>
      </p:cxnSp>
      <p:sp>
        <p:nvSpPr>
          <p:cNvPr id="23" name="正方形/長方形 22"/>
          <p:cNvSpPr/>
          <p:nvPr/>
        </p:nvSpPr>
        <p:spPr>
          <a:xfrm>
            <a:off x="382651" y="8241733"/>
            <a:ext cx="6137837" cy="570163"/>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4" name="正方形/長方形 23"/>
          <p:cNvSpPr/>
          <p:nvPr/>
        </p:nvSpPr>
        <p:spPr>
          <a:xfrm>
            <a:off x="382650" y="7580520"/>
            <a:ext cx="6137837" cy="570163"/>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5" name="正方形/長方形 24"/>
          <p:cNvSpPr/>
          <p:nvPr/>
        </p:nvSpPr>
        <p:spPr>
          <a:xfrm>
            <a:off x="382649" y="6911490"/>
            <a:ext cx="6137837" cy="570163"/>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6" name="正方形/長方形 25"/>
          <p:cNvSpPr/>
          <p:nvPr/>
        </p:nvSpPr>
        <p:spPr>
          <a:xfrm>
            <a:off x="382649" y="6251604"/>
            <a:ext cx="6137837" cy="570163"/>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7" name="正方形/長方形 26"/>
          <p:cNvSpPr/>
          <p:nvPr/>
        </p:nvSpPr>
        <p:spPr>
          <a:xfrm>
            <a:off x="382648" y="5593848"/>
            <a:ext cx="6137837" cy="570163"/>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Tree>
    <p:extLst>
      <p:ext uri="{BB962C8B-B14F-4D97-AF65-F5344CB8AC3E}">
        <p14:creationId xmlns:p14="http://schemas.microsoft.com/office/powerpoint/2010/main" val="13924499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p:cNvPicPr>
            <a:picLocks noChangeAspect="1"/>
          </p:cNvPicPr>
          <p:nvPr/>
        </p:nvPicPr>
        <p:blipFill>
          <a:blip r:embed="rId3"/>
          <a:stretch>
            <a:fillRect/>
          </a:stretch>
        </p:blipFill>
        <p:spPr>
          <a:xfrm>
            <a:off x="487045" y="1540169"/>
            <a:ext cx="6109616" cy="3311207"/>
          </a:xfrm>
          <a:prstGeom prst="rect">
            <a:avLst/>
          </a:prstGeom>
          <a:ln>
            <a:solidFill>
              <a:schemeClr val="accent1"/>
            </a:solidFill>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7</a:t>
            </a:fld>
            <a:endParaRPr lang="ja-JP" altLang="en-US" dirty="0"/>
          </a:p>
        </p:txBody>
      </p:sp>
      <p:sp>
        <p:nvSpPr>
          <p:cNvPr id="5" name="タイトル 4"/>
          <p:cNvSpPr>
            <a:spLocks noGrp="1"/>
          </p:cNvSpPr>
          <p:nvPr>
            <p:ph type="title"/>
          </p:nvPr>
        </p:nvSpPr>
        <p:spPr/>
        <p:txBody>
          <a:bodyPr/>
          <a:lstStyle/>
          <a:p>
            <a:r>
              <a:rPr lang="ja-JP" altLang="en-US" dirty="0"/>
              <a:t>共有</a:t>
            </a:r>
            <a:r>
              <a:rPr lang="en-US" altLang="ja-JP" dirty="0"/>
              <a:t>PC</a:t>
            </a:r>
            <a:r>
              <a:rPr lang="ja-JP" altLang="en-US" dirty="0"/>
              <a:t>打刻画面の表示</a:t>
            </a:r>
          </a:p>
        </p:txBody>
      </p:sp>
      <p:sp>
        <p:nvSpPr>
          <p:cNvPr id="4" name="テキスト ボックス 3"/>
          <p:cNvSpPr txBox="1"/>
          <p:nvPr/>
        </p:nvSpPr>
        <p:spPr>
          <a:xfrm>
            <a:off x="323562" y="941690"/>
            <a:ext cx="6137837" cy="523220"/>
          </a:xfrm>
          <a:prstGeom prst="rect">
            <a:avLst/>
          </a:prstGeom>
          <a:noFill/>
        </p:spPr>
        <p:txBody>
          <a:bodyPr wrap="square" rtlCol="0">
            <a:spAutoFit/>
          </a:bodyPr>
          <a:lstStyle/>
          <a:p>
            <a:r>
              <a:rPr kumimoji="1" lang="ja-JP" altLang="en-US" sz="1400" dirty="0">
                <a:latin typeface="+mn-ea"/>
              </a:rPr>
              <a:t>共有</a:t>
            </a:r>
            <a:r>
              <a:rPr kumimoji="1" lang="en-US" altLang="ja-JP" sz="1400" dirty="0">
                <a:latin typeface="+mn-ea"/>
              </a:rPr>
              <a:t>PC</a:t>
            </a:r>
            <a:r>
              <a:rPr kumimoji="1" lang="ja-JP" altLang="en-US" sz="1400" dirty="0">
                <a:latin typeface="+mn-ea"/>
              </a:rPr>
              <a:t>打刻の画面を表示し、打刻ができるようにします。以下の操作は共有</a:t>
            </a:r>
            <a:r>
              <a:rPr kumimoji="1" lang="en-US" altLang="ja-JP" sz="1400" dirty="0">
                <a:latin typeface="+mn-ea"/>
              </a:rPr>
              <a:t>PC</a:t>
            </a:r>
            <a:r>
              <a:rPr kumimoji="1" lang="ja-JP" altLang="en-US" sz="1400" dirty="0">
                <a:latin typeface="+mn-ea"/>
              </a:rPr>
              <a:t>打刻用端末で行ないます。</a:t>
            </a:r>
          </a:p>
        </p:txBody>
      </p:sp>
      <p:sp>
        <p:nvSpPr>
          <p:cNvPr id="7" name="テキスト ボックス 6"/>
          <p:cNvSpPr txBox="1"/>
          <p:nvPr/>
        </p:nvSpPr>
        <p:spPr>
          <a:xfrm>
            <a:off x="435967" y="5071614"/>
            <a:ext cx="5917659" cy="307777"/>
          </a:xfrm>
          <a:prstGeom prst="rect">
            <a:avLst/>
          </a:prstGeom>
          <a:noFill/>
        </p:spPr>
        <p:txBody>
          <a:bodyPr wrap="square" rtlCol="0">
            <a:spAutoFit/>
          </a:bodyPr>
          <a:lstStyle/>
          <a:p>
            <a:r>
              <a:rPr kumimoji="1" lang="ja-JP" altLang="en-US" sz="1400" dirty="0">
                <a:latin typeface="+mn-ea"/>
              </a:rPr>
              <a:t>ホームにある「共有</a:t>
            </a:r>
            <a:r>
              <a:rPr kumimoji="1" lang="en-US" altLang="ja-JP" sz="1400" dirty="0">
                <a:latin typeface="+mn-ea"/>
              </a:rPr>
              <a:t>PC</a:t>
            </a:r>
            <a:r>
              <a:rPr kumimoji="1" lang="ja-JP" altLang="en-US" sz="1400" dirty="0">
                <a:latin typeface="+mn-ea"/>
              </a:rPr>
              <a:t>打刻」をクリックします。</a:t>
            </a:r>
          </a:p>
        </p:txBody>
      </p:sp>
      <p:sp>
        <p:nvSpPr>
          <p:cNvPr id="16" name="正方形/長方形 15"/>
          <p:cNvSpPr/>
          <p:nvPr/>
        </p:nvSpPr>
        <p:spPr>
          <a:xfrm>
            <a:off x="771632" y="1995115"/>
            <a:ext cx="709928" cy="273523"/>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pic>
        <p:nvPicPr>
          <p:cNvPr id="6" name="図 5"/>
          <p:cNvPicPr>
            <a:picLocks noChangeAspect="1"/>
          </p:cNvPicPr>
          <p:nvPr/>
        </p:nvPicPr>
        <p:blipFill>
          <a:blip r:embed="rId4"/>
          <a:stretch>
            <a:fillRect/>
          </a:stretch>
        </p:blipFill>
        <p:spPr>
          <a:xfrm>
            <a:off x="487045" y="5454650"/>
            <a:ext cx="2943841" cy="2896512"/>
          </a:xfrm>
          <a:prstGeom prst="rect">
            <a:avLst/>
          </a:prstGeom>
          <a:ln>
            <a:solidFill>
              <a:schemeClr val="accent1"/>
            </a:solidFill>
          </a:ln>
        </p:spPr>
      </p:pic>
      <p:sp>
        <p:nvSpPr>
          <p:cNvPr id="14" name="テキスト ボックス 13"/>
          <p:cNvSpPr txBox="1"/>
          <p:nvPr/>
        </p:nvSpPr>
        <p:spPr>
          <a:xfrm>
            <a:off x="3946325" y="7397055"/>
            <a:ext cx="2547310" cy="954107"/>
          </a:xfrm>
          <a:prstGeom prst="rect">
            <a:avLst/>
          </a:prstGeom>
          <a:noFill/>
        </p:spPr>
        <p:txBody>
          <a:bodyPr wrap="square" rtlCol="0">
            <a:spAutoFit/>
          </a:bodyPr>
          <a:lstStyle/>
          <a:p>
            <a:r>
              <a:rPr kumimoji="1" lang="ja-JP" altLang="en-US" sz="1400" dirty="0">
                <a:latin typeface="+mn-ea"/>
              </a:rPr>
              <a:t>共有</a:t>
            </a:r>
            <a:r>
              <a:rPr kumimoji="1" lang="en-US" altLang="ja-JP" sz="1400" dirty="0">
                <a:latin typeface="+mn-ea"/>
              </a:rPr>
              <a:t>PC</a:t>
            </a:r>
            <a:r>
              <a:rPr kumimoji="1" lang="ja-JP" altLang="en-US" sz="1400" dirty="0">
                <a:latin typeface="+mn-ea"/>
              </a:rPr>
              <a:t>打刻用のログイン画面が表示されますので、自分の</a:t>
            </a:r>
            <a:r>
              <a:rPr kumimoji="1" lang="en-US" altLang="ja-JP" sz="1400" dirty="0">
                <a:latin typeface="+mn-ea"/>
              </a:rPr>
              <a:t>ID</a:t>
            </a:r>
            <a:r>
              <a:rPr kumimoji="1" lang="ja-JP" altLang="en-US" sz="1400" dirty="0">
                <a:latin typeface="+mn-ea"/>
              </a:rPr>
              <a:t>と</a:t>
            </a:r>
            <a:r>
              <a:rPr kumimoji="1" lang="en-US" altLang="ja-JP" sz="1400" dirty="0">
                <a:latin typeface="+mn-ea"/>
              </a:rPr>
              <a:t>PW</a:t>
            </a:r>
            <a:r>
              <a:rPr kumimoji="1" lang="ja-JP" altLang="en-US" sz="1400" dirty="0">
                <a:latin typeface="+mn-ea"/>
              </a:rPr>
              <a:t>を入力してください。</a:t>
            </a:r>
          </a:p>
        </p:txBody>
      </p:sp>
      <p:sp>
        <p:nvSpPr>
          <p:cNvPr id="15" name="正方形/長方形 14"/>
          <p:cNvSpPr/>
          <p:nvPr/>
        </p:nvSpPr>
        <p:spPr>
          <a:xfrm>
            <a:off x="1023675" y="6794339"/>
            <a:ext cx="1870579" cy="787079"/>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Tree>
    <p:extLst>
      <p:ext uri="{BB962C8B-B14F-4D97-AF65-F5344CB8AC3E}">
        <p14:creationId xmlns:p14="http://schemas.microsoft.com/office/powerpoint/2010/main" val="7939303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8</a:t>
            </a:fld>
            <a:endParaRPr lang="ja-JP" altLang="en-US" dirty="0"/>
          </a:p>
        </p:txBody>
      </p:sp>
      <p:sp>
        <p:nvSpPr>
          <p:cNvPr id="5" name="タイトル 4"/>
          <p:cNvSpPr>
            <a:spLocks noGrp="1"/>
          </p:cNvSpPr>
          <p:nvPr>
            <p:ph type="title"/>
          </p:nvPr>
        </p:nvSpPr>
        <p:spPr/>
        <p:txBody>
          <a:bodyPr/>
          <a:lstStyle/>
          <a:p>
            <a:r>
              <a:rPr lang="ja-JP" altLang="en-US" dirty="0"/>
              <a:t>共有</a:t>
            </a:r>
            <a:r>
              <a:rPr lang="en-US" altLang="ja-JP" dirty="0"/>
              <a:t>PC</a:t>
            </a:r>
            <a:r>
              <a:rPr lang="ja-JP" altLang="en-US" dirty="0"/>
              <a:t>打刻画面の表示</a:t>
            </a:r>
          </a:p>
        </p:txBody>
      </p:sp>
      <p:sp>
        <p:nvSpPr>
          <p:cNvPr id="4" name="テキスト ボックス 3"/>
          <p:cNvSpPr txBox="1"/>
          <p:nvPr/>
        </p:nvSpPr>
        <p:spPr>
          <a:xfrm>
            <a:off x="3285331" y="1034008"/>
            <a:ext cx="3415060" cy="523220"/>
          </a:xfrm>
          <a:prstGeom prst="rect">
            <a:avLst/>
          </a:prstGeom>
          <a:noFill/>
        </p:spPr>
        <p:txBody>
          <a:bodyPr wrap="square" rtlCol="0">
            <a:spAutoFit/>
          </a:bodyPr>
          <a:lstStyle/>
          <a:p>
            <a:r>
              <a:rPr kumimoji="1" lang="ja-JP" altLang="en-US" sz="1400" dirty="0">
                <a:latin typeface="+mn-ea"/>
              </a:rPr>
              <a:t>組織は自分の所属組織を選択してください。</a:t>
            </a:r>
          </a:p>
        </p:txBody>
      </p:sp>
      <p:pic>
        <p:nvPicPr>
          <p:cNvPr id="3" name="図 2"/>
          <p:cNvPicPr>
            <a:picLocks noChangeAspect="1"/>
          </p:cNvPicPr>
          <p:nvPr/>
        </p:nvPicPr>
        <p:blipFill>
          <a:blip r:embed="rId3"/>
          <a:stretch>
            <a:fillRect/>
          </a:stretch>
        </p:blipFill>
        <p:spPr>
          <a:xfrm>
            <a:off x="474034" y="994676"/>
            <a:ext cx="2618742" cy="2953581"/>
          </a:xfrm>
          <a:prstGeom prst="rect">
            <a:avLst/>
          </a:prstGeom>
          <a:ln>
            <a:solidFill>
              <a:schemeClr val="accent1"/>
            </a:solidFill>
          </a:ln>
        </p:spPr>
      </p:pic>
      <p:pic>
        <p:nvPicPr>
          <p:cNvPr id="8" name="図 7"/>
          <p:cNvPicPr>
            <a:picLocks noChangeAspect="1"/>
          </p:cNvPicPr>
          <p:nvPr/>
        </p:nvPicPr>
        <p:blipFill>
          <a:blip r:embed="rId4"/>
          <a:stretch>
            <a:fillRect/>
          </a:stretch>
        </p:blipFill>
        <p:spPr>
          <a:xfrm>
            <a:off x="991354" y="4765312"/>
            <a:ext cx="4587954" cy="3709608"/>
          </a:xfrm>
          <a:prstGeom prst="rect">
            <a:avLst/>
          </a:prstGeom>
          <a:ln>
            <a:solidFill>
              <a:schemeClr val="accent1"/>
            </a:solidFill>
          </a:ln>
        </p:spPr>
      </p:pic>
      <p:sp>
        <p:nvSpPr>
          <p:cNvPr id="13" name="テキスト ボックス 12"/>
          <p:cNvSpPr txBox="1"/>
          <p:nvPr/>
        </p:nvSpPr>
        <p:spPr>
          <a:xfrm>
            <a:off x="694531" y="4113704"/>
            <a:ext cx="5672932" cy="523220"/>
          </a:xfrm>
          <a:prstGeom prst="rect">
            <a:avLst/>
          </a:prstGeom>
          <a:noFill/>
        </p:spPr>
        <p:txBody>
          <a:bodyPr wrap="square" rtlCol="0">
            <a:spAutoFit/>
          </a:bodyPr>
          <a:lstStyle/>
          <a:p>
            <a:r>
              <a:rPr kumimoji="1" lang="ja-JP" altLang="en-US" sz="1400" dirty="0">
                <a:latin typeface="+mn-ea"/>
              </a:rPr>
              <a:t>打刻画面が表示されます。この画面をブラウザでブックマークしてください。</a:t>
            </a:r>
          </a:p>
        </p:txBody>
      </p:sp>
    </p:spTree>
    <p:extLst>
      <p:ext uri="{BB962C8B-B14F-4D97-AF65-F5344CB8AC3E}">
        <p14:creationId xmlns:p14="http://schemas.microsoft.com/office/powerpoint/2010/main" val="259106929"/>
      </p:ext>
    </p:extLst>
  </p:cSld>
  <p:clrMapOvr>
    <a:masterClrMapping/>
  </p:clrMapOvr>
</p:sld>
</file>

<file path=ppt/theme/theme1.xml><?xml version="1.0" encoding="utf-8"?>
<a:theme xmlns:a="http://schemas.openxmlformats.org/drawingml/2006/main" name="Office テーマ">
  <a:themeElements>
    <a:clrScheme name="AKASHI">
      <a:dk1>
        <a:srgbClr val="333333"/>
      </a:dk1>
      <a:lt1>
        <a:sysClr val="window" lastClr="FFFFFF"/>
      </a:lt1>
      <a:dk2>
        <a:srgbClr val="44546A"/>
      </a:dk2>
      <a:lt2>
        <a:srgbClr val="E7E6E6"/>
      </a:lt2>
      <a:accent1>
        <a:srgbClr val="1181C0"/>
      </a:accent1>
      <a:accent2>
        <a:srgbClr val="15A6BB"/>
      </a:accent2>
      <a:accent3>
        <a:srgbClr val="FFCC00"/>
      </a:accent3>
      <a:accent4>
        <a:srgbClr val="FF5050"/>
      </a:accent4>
      <a:accent5>
        <a:srgbClr val="4472C4"/>
      </a:accent5>
      <a:accent6>
        <a:srgbClr val="70AD47"/>
      </a:accent6>
      <a:hlink>
        <a:srgbClr val="0563C1"/>
      </a:hlink>
      <a:folHlink>
        <a:srgbClr val="954F72"/>
      </a:folHlink>
    </a:clrScheme>
    <a:fontScheme name="游ゴ＋CenturyG">
      <a:majorFont>
        <a:latin typeface="Century Gothic"/>
        <a:ea typeface="游ゴシック"/>
        <a:cs typeface=""/>
      </a:majorFont>
      <a:minorFont>
        <a:latin typeface="Century Gothic"/>
        <a:ea typeface="游ゴシック"/>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a:solidFill>
            <a:schemeClr val="accent1"/>
          </a:solidFill>
        </a:ln>
      </a:spPr>
      <a:bodyPr rtlCol="0" anchor="ctr"/>
      <a:lstStyle>
        <a:defPPr algn="ctr">
          <a:defRPr kumimoji="1" dirty="0" smtClean="0">
            <a:solidFill>
              <a:schemeClr val="accent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4066</Words>
  <Application>Microsoft Office PowerPoint</Application>
  <PresentationFormat>画面に合わせる (4:3)</PresentationFormat>
  <Paragraphs>495</Paragraphs>
  <Slides>45</Slides>
  <Notes>45</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45</vt:i4>
      </vt:variant>
    </vt:vector>
  </HeadingPairs>
  <TitlesOfParts>
    <vt:vector size="50" baseType="lpstr">
      <vt:lpstr>游ゴシック</vt:lpstr>
      <vt:lpstr>Arial</vt:lpstr>
      <vt:lpstr>Century Gothic</vt:lpstr>
      <vt:lpstr>Wingdings</vt:lpstr>
      <vt:lpstr>Office テーマ</vt:lpstr>
      <vt:lpstr>クラウド勤怠管理システム ＡＫＡＳＨＩ [ アカシ ]</vt:lpstr>
      <vt:lpstr>企業管理者さまへ</vt:lpstr>
      <vt:lpstr>企業管理者さまへ</vt:lpstr>
      <vt:lpstr>マニュアル目次</vt:lpstr>
      <vt:lpstr>はじめに</vt:lpstr>
      <vt:lpstr>はじめに</vt:lpstr>
      <vt:lpstr>はじめに</vt:lpstr>
      <vt:lpstr>共有PC打刻画面の表示</vt:lpstr>
      <vt:lpstr>共有PC打刻画面の表示</vt:lpstr>
      <vt:lpstr>申請承認</vt:lpstr>
      <vt:lpstr>申請承認</vt:lpstr>
      <vt:lpstr>申請承認</vt:lpstr>
      <vt:lpstr>申請承認</vt:lpstr>
      <vt:lpstr>申請承認</vt:lpstr>
      <vt:lpstr>申請承認</vt:lpstr>
      <vt:lpstr>申請承認</vt:lpstr>
      <vt:lpstr>申請承認</vt:lpstr>
      <vt:lpstr>申請承認</vt:lpstr>
      <vt:lpstr>申請承認</vt:lpstr>
      <vt:lpstr>アラートについて</vt:lpstr>
      <vt:lpstr>アラートについて</vt:lpstr>
      <vt:lpstr>アラートについて</vt:lpstr>
      <vt:lpstr>アラートについて</vt:lpstr>
      <vt:lpstr>アラートについて</vt:lpstr>
      <vt:lpstr>確認修正画面について</vt:lpstr>
      <vt:lpstr>月次提出の確認</vt:lpstr>
      <vt:lpstr>月次提出の確認</vt:lpstr>
      <vt:lpstr>月次提出の確認</vt:lpstr>
      <vt:lpstr>実績の締め作業</vt:lpstr>
      <vt:lpstr>実績の締め作業</vt:lpstr>
      <vt:lpstr>実績の締め作業</vt:lpstr>
      <vt:lpstr>実績の締め作業</vt:lpstr>
      <vt:lpstr>実績の締め作業</vt:lpstr>
      <vt:lpstr>実績の締め作業</vt:lpstr>
      <vt:lpstr>実績の締め作業</vt:lpstr>
      <vt:lpstr>スケジュールについて</vt:lpstr>
      <vt:lpstr>スケジュールについて</vt:lpstr>
      <vt:lpstr>スケジュールについて</vt:lpstr>
      <vt:lpstr>スケジュールについて</vt:lpstr>
      <vt:lpstr>スケジュールについて</vt:lpstr>
      <vt:lpstr>スケジュールについて</vt:lpstr>
      <vt:lpstr>スケジュールについて</vt:lpstr>
      <vt:lpstr>スケジュールについて</vt:lpstr>
      <vt:lpstr>残業時間のマネジメント</vt:lpstr>
      <vt:lpstr>お問い合わせ先</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2016-10-03T01:30:39Z</dcterms:created>
  <dcterms:modified xsi:type="dcterms:W3CDTF">2020-02-27T11:18:55Z</dcterms:modified>
</cp:coreProperties>
</file>