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22"/>
  </p:notesMasterIdLst>
  <p:sldIdLst>
    <p:sldId id="274" r:id="rId2"/>
    <p:sldId id="308" r:id="rId3"/>
    <p:sldId id="351" r:id="rId4"/>
    <p:sldId id="391" r:id="rId5"/>
    <p:sldId id="396" r:id="rId6"/>
    <p:sldId id="397" r:id="rId7"/>
    <p:sldId id="300" r:id="rId8"/>
    <p:sldId id="392" r:id="rId9"/>
    <p:sldId id="393" r:id="rId10"/>
    <p:sldId id="401" r:id="rId11"/>
    <p:sldId id="405" r:id="rId12"/>
    <p:sldId id="404" r:id="rId13"/>
    <p:sldId id="402" r:id="rId14"/>
    <p:sldId id="403" r:id="rId15"/>
    <p:sldId id="394" r:id="rId16"/>
    <p:sldId id="398" r:id="rId17"/>
    <p:sldId id="399" r:id="rId18"/>
    <p:sldId id="395" r:id="rId19"/>
    <p:sldId id="400" r:id="rId20"/>
    <p:sldId id="332" r:id="rId21"/>
  </p:sldIdLst>
  <p:sldSz cx="6858000" cy="9144000" type="screen4x3"/>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2880">
          <p15:clr>
            <a:srgbClr val="A4A3A4"/>
          </p15:clr>
        </p15:guide>
        <p15:guide id="4"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0" name="作成者" initials="A" lastIdx="0" clrIdx="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FF7C80"/>
    <a:srgbClr val="1181C0"/>
    <a:srgbClr val="1081C0"/>
    <a:srgbClr val="0C9FD5"/>
    <a:srgbClr val="15A6BB"/>
    <a:srgbClr val="FFCCFF"/>
    <a:srgbClr val="0081C0"/>
    <a:srgbClr val="00A6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14" autoAdjust="0"/>
    <p:restoredTop sz="96154" autoAdjust="0"/>
  </p:normalViewPr>
  <p:slideViewPr>
    <p:cSldViewPr snapToGrid="0">
      <p:cViewPr varScale="1">
        <p:scale>
          <a:sx n="75" d="100"/>
          <a:sy n="75" d="100"/>
        </p:scale>
        <p:origin x="1650" y="78"/>
      </p:cViewPr>
      <p:guideLst>
        <p:guide orient="horz" pos="2160"/>
        <p:guide pos="2880"/>
        <p:guide orient="horz" pos="2880"/>
        <p:guide pos="2160"/>
      </p:guideLst>
    </p:cSldViewPr>
  </p:slideViewPr>
  <p:outlineViewPr>
    <p:cViewPr>
      <p:scale>
        <a:sx n="33" d="100"/>
        <a:sy n="33" d="100"/>
      </p:scale>
      <p:origin x="0" y="-1180"/>
    </p:cViewPr>
    <p:sldLst>
      <p:sld r:id="rId1" collapse="1"/>
      <p:sld r:id="rId2" collapse="1"/>
      <p:sld r:id="rId3" collapse="1"/>
      <p:sld r:id="rId4" collapse="1"/>
      <p:sld r:id="rId5" collapse="1"/>
    </p:sldLst>
  </p:outlineViewPr>
  <p:notesTextViewPr>
    <p:cViewPr>
      <p:scale>
        <a:sx n="1" d="1"/>
        <a:sy n="1" d="1"/>
      </p:scale>
      <p:origin x="0" y="0"/>
    </p:cViewPr>
  </p:notesTextViewPr>
  <p:sorterViewPr>
    <p:cViewPr>
      <p:scale>
        <a:sx n="66" d="100"/>
        <a:sy n="66" d="100"/>
      </p:scale>
      <p:origin x="0" y="-781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9.xml"/><Relationship Id="rId1" Type="http://schemas.openxmlformats.org/officeDocument/2006/relationships/slide" Target="slides/slide8.xml"/><Relationship Id="rId5" Type="http://schemas.openxmlformats.org/officeDocument/2006/relationships/slide" Target="slides/slide14.xml"/><Relationship Id="rId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0"/>
            <a:ext cx="2984871" cy="502755"/>
          </a:xfrm>
          <a:prstGeom prst="rect">
            <a:avLst/>
          </a:prstGeom>
        </p:spPr>
        <p:txBody>
          <a:bodyPr vert="horz" lIns="96592" tIns="48297" rIns="96592" bIns="48297" rtlCol="0"/>
          <a:lstStyle>
            <a:lvl1pPr algn="l">
              <a:defRPr sz="1300"/>
            </a:lvl1pPr>
          </a:lstStyle>
          <a:p>
            <a:endParaRPr kumimoji="1" lang="ja-JP" altLang="en-US"/>
          </a:p>
        </p:txBody>
      </p:sp>
      <p:sp>
        <p:nvSpPr>
          <p:cNvPr id="3" name="日付プレースホルダー 2"/>
          <p:cNvSpPr>
            <a:spLocks noGrp="1"/>
          </p:cNvSpPr>
          <p:nvPr>
            <p:ph type="dt" idx="1"/>
          </p:nvPr>
        </p:nvSpPr>
        <p:spPr>
          <a:xfrm>
            <a:off x="3901702" y="0"/>
            <a:ext cx="2984871" cy="502755"/>
          </a:xfrm>
          <a:prstGeom prst="rect">
            <a:avLst/>
          </a:prstGeom>
        </p:spPr>
        <p:txBody>
          <a:bodyPr vert="horz" lIns="96592" tIns="48297" rIns="96592" bIns="48297" rtlCol="0"/>
          <a:lstStyle>
            <a:lvl1pPr algn="r">
              <a:defRPr sz="1300"/>
            </a:lvl1pPr>
          </a:lstStyle>
          <a:p>
            <a:fld id="{A190E86B-4A4D-4303-AF98-703CA979D8F2}" type="datetimeFigureOut">
              <a:rPr kumimoji="1" lang="ja-JP" altLang="en-US" smtClean="0"/>
              <a:pPr/>
              <a:t>2024/12/10</a:t>
            </a:fld>
            <a:endParaRPr kumimoji="1" lang="ja-JP" altLang="en-US"/>
          </a:p>
        </p:txBody>
      </p:sp>
      <p:sp>
        <p:nvSpPr>
          <p:cNvPr id="4" name="スライド イメージ プレースホルダー 3"/>
          <p:cNvSpPr>
            <a:spLocks noGrp="1" noRot="1" noChangeAspect="1"/>
          </p:cNvSpPr>
          <p:nvPr>
            <p:ph type="sldImg" idx="2"/>
          </p:nvPr>
        </p:nvSpPr>
        <p:spPr>
          <a:xfrm>
            <a:off x="2176463" y="1252538"/>
            <a:ext cx="2535237" cy="3381375"/>
          </a:xfrm>
          <a:prstGeom prst="rect">
            <a:avLst/>
          </a:prstGeom>
          <a:noFill/>
          <a:ln w="12700">
            <a:solidFill>
              <a:prstClr val="black"/>
            </a:solidFill>
          </a:ln>
        </p:spPr>
        <p:txBody>
          <a:bodyPr vert="horz" lIns="96592" tIns="48297" rIns="96592" bIns="48297" rtlCol="0" anchor="ctr"/>
          <a:lstStyle/>
          <a:p>
            <a:endParaRPr lang="ja-JP" altLang="en-US"/>
          </a:p>
        </p:txBody>
      </p:sp>
      <p:sp>
        <p:nvSpPr>
          <p:cNvPr id="5" name="ノート プレースホルダー 4"/>
          <p:cNvSpPr>
            <a:spLocks noGrp="1"/>
          </p:cNvSpPr>
          <p:nvPr>
            <p:ph type="body" sz="quarter" idx="3"/>
          </p:nvPr>
        </p:nvSpPr>
        <p:spPr>
          <a:xfrm>
            <a:off x="688817" y="4822269"/>
            <a:ext cx="5510530" cy="3945494"/>
          </a:xfrm>
          <a:prstGeom prst="rect">
            <a:avLst/>
          </a:prstGeom>
        </p:spPr>
        <p:txBody>
          <a:bodyPr vert="horz" lIns="96592" tIns="48297" rIns="96592" bIns="4829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3" y="9517548"/>
            <a:ext cx="2984871" cy="502754"/>
          </a:xfrm>
          <a:prstGeom prst="rect">
            <a:avLst/>
          </a:prstGeom>
        </p:spPr>
        <p:txBody>
          <a:bodyPr vert="horz" lIns="96592" tIns="48297" rIns="96592" bIns="48297"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3901702" y="9517548"/>
            <a:ext cx="2984871" cy="502754"/>
          </a:xfrm>
          <a:prstGeom prst="rect">
            <a:avLst/>
          </a:prstGeom>
        </p:spPr>
        <p:txBody>
          <a:bodyPr vert="horz" lIns="96592" tIns="48297" rIns="96592" bIns="48297" rtlCol="0" anchor="b"/>
          <a:lstStyle>
            <a:lvl1pPr algn="r">
              <a:defRPr sz="1300"/>
            </a:lvl1pPr>
          </a:lstStyle>
          <a:p>
            <a:fld id="{17551929-F5D0-49E6-B8B8-EEEFC5DB0688}" type="slidenum">
              <a:rPr kumimoji="1" lang="ja-JP" altLang="en-US" smtClean="0"/>
              <a:pPr/>
              <a:t>‹#›</a:t>
            </a:fld>
            <a:endParaRPr kumimoji="1" lang="ja-JP" altLang="en-US"/>
          </a:p>
        </p:txBody>
      </p:sp>
    </p:spTree>
    <p:extLst>
      <p:ext uri="{BB962C8B-B14F-4D97-AF65-F5344CB8AC3E}">
        <p14:creationId xmlns:p14="http://schemas.microsoft.com/office/powerpoint/2010/main" val="298141547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0</a:t>
            </a:fld>
            <a:endParaRPr kumimoji="1" lang="ja-JP" altLang="en-US"/>
          </a:p>
        </p:txBody>
      </p:sp>
    </p:spTree>
    <p:extLst>
      <p:ext uri="{BB962C8B-B14F-4D97-AF65-F5344CB8AC3E}">
        <p14:creationId xmlns:p14="http://schemas.microsoft.com/office/powerpoint/2010/main" val="338917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9</a:t>
            </a:fld>
            <a:endParaRPr kumimoji="1" lang="ja-JP" altLang="en-US"/>
          </a:p>
        </p:txBody>
      </p:sp>
    </p:spTree>
    <p:extLst>
      <p:ext uri="{BB962C8B-B14F-4D97-AF65-F5344CB8AC3E}">
        <p14:creationId xmlns:p14="http://schemas.microsoft.com/office/powerpoint/2010/main" val="2176937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10</a:t>
            </a:fld>
            <a:endParaRPr kumimoji="1" lang="ja-JP" altLang="en-US"/>
          </a:p>
        </p:txBody>
      </p:sp>
    </p:spTree>
    <p:extLst>
      <p:ext uri="{BB962C8B-B14F-4D97-AF65-F5344CB8AC3E}">
        <p14:creationId xmlns:p14="http://schemas.microsoft.com/office/powerpoint/2010/main" val="2484074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11</a:t>
            </a:fld>
            <a:endParaRPr kumimoji="1" lang="ja-JP" altLang="en-US"/>
          </a:p>
        </p:txBody>
      </p:sp>
    </p:spTree>
    <p:extLst>
      <p:ext uri="{BB962C8B-B14F-4D97-AF65-F5344CB8AC3E}">
        <p14:creationId xmlns:p14="http://schemas.microsoft.com/office/powerpoint/2010/main" val="880483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12</a:t>
            </a:fld>
            <a:endParaRPr kumimoji="1" lang="ja-JP" altLang="en-US"/>
          </a:p>
        </p:txBody>
      </p:sp>
    </p:spTree>
    <p:extLst>
      <p:ext uri="{BB962C8B-B14F-4D97-AF65-F5344CB8AC3E}">
        <p14:creationId xmlns:p14="http://schemas.microsoft.com/office/powerpoint/2010/main" val="39867390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13</a:t>
            </a:fld>
            <a:endParaRPr kumimoji="1" lang="ja-JP" altLang="en-US"/>
          </a:p>
        </p:txBody>
      </p:sp>
    </p:spTree>
    <p:extLst>
      <p:ext uri="{BB962C8B-B14F-4D97-AF65-F5344CB8AC3E}">
        <p14:creationId xmlns:p14="http://schemas.microsoft.com/office/powerpoint/2010/main" val="2044934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14</a:t>
            </a:fld>
            <a:endParaRPr kumimoji="1" lang="ja-JP" altLang="en-US"/>
          </a:p>
        </p:txBody>
      </p:sp>
    </p:spTree>
    <p:extLst>
      <p:ext uri="{BB962C8B-B14F-4D97-AF65-F5344CB8AC3E}">
        <p14:creationId xmlns:p14="http://schemas.microsoft.com/office/powerpoint/2010/main" val="38758843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15</a:t>
            </a:fld>
            <a:endParaRPr kumimoji="1" lang="ja-JP" altLang="en-US"/>
          </a:p>
        </p:txBody>
      </p:sp>
    </p:spTree>
    <p:extLst>
      <p:ext uri="{BB962C8B-B14F-4D97-AF65-F5344CB8AC3E}">
        <p14:creationId xmlns:p14="http://schemas.microsoft.com/office/powerpoint/2010/main" val="14785349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16</a:t>
            </a:fld>
            <a:endParaRPr kumimoji="1" lang="ja-JP" altLang="en-US"/>
          </a:p>
        </p:txBody>
      </p:sp>
    </p:spTree>
    <p:extLst>
      <p:ext uri="{BB962C8B-B14F-4D97-AF65-F5344CB8AC3E}">
        <p14:creationId xmlns:p14="http://schemas.microsoft.com/office/powerpoint/2010/main" val="15317095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17</a:t>
            </a:fld>
            <a:endParaRPr kumimoji="1" lang="ja-JP" altLang="en-US"/>
          </a:p>
        </p:txBody>
      </p:sp>
    </p:spTree>
    <p:extLst>
      <p:ext uri="{BB962C8B-B14F-4D97-AF65-F5344CB8AC3E}">
        <p14:creationId xmlns:p14="http://schemas.microsoft.com/office/powerpoint/2010/main" val="22040519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18</a:t>
            </a:fld>
            <a:endParaRPr kumimoji="1" lang="ja-JP" altLang="en-US"/>
          </a:p>
        </p:txBody>
      </p:sp>
    </p:spTree>
    <p:extLst>
      <p:ext uri="{BB962C8B-B14F-4D97-AF65-F5344CB8AC3E}">
        <p14:creationId xmlns:p14="http://schemas.microsoft.com/office/powerpoint/2010/main" val="956580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a:t>
            </a:fld>
            <a:endParaRPr kumimoji="1" lang="ja-JP" altLang="en-US"/>
          </a:p>
        </p:txBody>
      </p:sp>
    </p:spTree>
    <p:extLst>
      <p:ext uri="{BB962C8B-B14F-4D97-AF65-F5344CB8AC3E}">
        <p14:creationId xmlns:p14="http://schemas.microsoft.com/office/powerpoint/2010/main" val="3466368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19</a:t>
            </a:fld>
            <a:endParaRPr kumimoji="1" lang="ja-JP" altLang="en-US"/>
          </a:p>
        </p:txBody>
      </p:sp>
    </p:spTree>
    <p:extLst>
      <p:ext uri="{BB962C8B-B14F-4D97-AF65-F5344CB8AC3E}">
        <p14:creationId xmlns:p14="http://schemas.microsoft.com/office/powerpoint/2010/main" val="1929268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a:t>
            </a:fld>
            <a:endParaRPr kumimoji="1" lang="ja-JP" altLang="en-US"/>
          </a:p>
        </p:txBody>
      </p:sp>
    </p:spTree>
    <p:extLst>
      <p:ext uri="{BB962C8B-B14F-4D97-AF65-F5344CB8AC3E}">
        <p14:creationId xmlns:p14="http://schemas.microsoft.com/office/powerpoint/2010/main" val="1433575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a:t>
            </a:fld>
            <a:endParaRPr kumimoji="1" lang="ja-JP" altLang="en-US"/>
          </a:p>
        </p:txBody>
      </p:sp>
    </p:spTree>
    <p:extLst>
      <p:ext uri="{BB962C8B-B14F-4D97-AF65-F5344CB8AC3E}">
        <p14:creationId xmlns:p14="http://schemas.microsoft.com/office/powerpoint/2010/main" val="249487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4</a:t>
            </a:fld>
            <a:endParaRPr kumimoji="1" lang="ja-JP" altLang="en-US"/>
          </a:p>
        </p:txBody>
      </p:sp>
    </p:spTree>
    <p:extLst>
      <p:ext uri="{BB962C8B-B14F-4D97-AF65-F5344CB8AC3E}">
        <p14:creationId xmlns:p14="http://schemas.microsoft.com/office/powerpoint/2010/main" val="79251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5</a:t>
            </a:fld>
            <a:endParaRPr kumimoji="1" lang="ja-JP" altLang="en-US"/>
          </a:p>
        </p:txBody>
      </p:sp>
    </p:spTree>
    <p:extLst>
      <p:ext uri="{BB962C8B-B14F-4D97-AF65-F5344CB8AC3E}">
        <p14:creationId xmlns:p14="http://schemas.microsoft.com/office/powerpoint/2010/main" val="27648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6</a:t>
            </a:fld>
            <a:endParaRPr kumimoji="1" lang="ja-JP" altLang="en-US"/>
          </a:p>
        </p:txBody>
      </p:sp>
    </p:spTree>
    <p:extLst>
      <p:ext uri="{BB962C8B-B14F-4D97-AF65-F5344CB8AC3E}">
        <p14:creationId xmlns:p14="http://schemas.microsoft.com/office/powerpoint/2010/main" val="4233066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7</a:t>
            </a:fld>
            <a:endParaRPr kumimoji="1" lang="ja-JP" altLang="en-US"/>
          </a:p>
        </p:txBody>
      </p:sp>
    </p:spTree>
    <p:extLst>
      <p:ext uri="{BB962C8B-B14F-4D97-AF65-F5344CB8AC3E}">
        <p14:creationId xmlns:p14="http://schemas.microsoft.com/office/powerpoint/2010/main" val="1704702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8</a:t>
            </a:fld>
            <a:endParaRPr kumimoji="1" lang="ja-JP" altLang="en-US"/>
          </a:p>
        </p:txBody>
      </p:sp>
    </p:spTree>
    <p:extLst>
      <p:ext uri="{BB962C8B-B14F-4D97-AF65-F5344CB8AC3E}">
        <p14:creationId xmlns:p14="http://schemas.microsoft.com/office/powerpoint/2010/main" val="32843105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スライド">
    <p:spTree>
      <p:nvGrpSpPr>
        <p:cNvPr id="1" name=""/>
        <p:cNvGrpSpPr/>
        <p:nvPr/>
      </p:nvGrpSpPr>
      <p:grpSpPr>
        <a:xfrm>
          <a:off x="0" y="0"/>
          <a:ext cx="0" cy="0"/>
          <a:chOff x="0" y="0"/>
          <a:chExt cx="0" cy="0"/>
        </a:xfrm>
      </p:grpSpPr>
      <p:pic>
        <p:nvPicPr>
          <p:cNvPr id="28" name="図 2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858000" cy="4894306"/>
          </a:xfrm>
          <a:prstGeom prst="rect">
            <a:avLst/>
          </a:prstGeom>
        </p:spPr>
      </p:pic>
      <p:sp>
        <p:nvSpPr>
          <p:cNvPr id="4" name="Date Placeholder 3"/>
          <p:cNvSpPr>
            <a:spLocks noGrp="1"/>
          </p:cNvSpPr>
          <p:nvPr>
            <p:ph type="dt" sz="half" idx="10"/>
          </p:nvPr>
        </p:nvSpPr>
        <p:spPr/>
        <p:txBody>
          <a:bodyPr/>
          <a:lstStyle/>
          <a:p>
            <a:fld id="{85E6DDF7-88B1-4C1A-8E02-F69B8ECCCFEA}" type="datetime1">
              <a:rPr kumimoji="1" lang="ja-JP" altLang="en-US" smtClean="0"/>
              <a:pPr/>
              <a:t>2024/12/10</a:t>
            </a:fld>
            <a:endParaRPr kumimoji="1" lang="ja-JP" altLang="en-US"/>
          </a:p>
        </p:txBody>
      </p:sp>
      <p:sp>
        <p:nvSpPr>
          <p:cNvPr id="5" name="Footer Placeholder 4"/>
          <p:cNvSpPr>
            <a:spLocks noGrp="1"/>
          </p:cNvSpPr>
          <p:nvPr>
            <p:ph type="ftr" sz="quarter" idx="11"/>
          </p:nvPr>
        </p:nvSpPr>
        <p:spPr/>
        <p:txBody>
          <a:bodyPr/>
          <a:lstStyle/>
          <a:p>
            <a:r>
              <a:rPr kumimoji="1" lang="en-US" altLang="ja-JP" dirty="0"/>
              <a:t>©2016 Sony Network Communications Inc.</a:t>
            </a:r>
            <a:endParaRPr kumimoji="1" lang="ja-JP" altLang="en-US" dirty="0"/>
          </a:p>
        </p:txBody>
      </p:sp>
      <p:sp>
        <p:nvSpPr>
          <p:cNvPr id="9" name="Title 1"/>
          <p:cNvSpPr>
            <a:spLocks noGrp="1"/>
          </p:cNvSpPr>
          <p:nvPr>
            <p:ph type="title" hasCustomPrompt="1"/>
          </p:nvPr>
        </p:nvSpPr>
        <p:spPr>
          <a:xfrm>
            <a:off x="508534" y="2556512"/>
            <a:ext cx="5915025" cy="1606265"/>
          </a:xfrm>
        </p:spPr>
        <p:txBody>
          <a:bodyPr>
            <a:noAutofit/>
          </a:bodyPr>
          <a:lstStyle>
            <a:lvl1pPr>
              <a:defRPr sz="3200">
                <a:solidFill>
                  <a:schemeClr val="bg1"/>
                </a:solidFill>
                <a:latin typeface="游ゴシック" panose="020B0400000000000000" pitchFamily="50" charset="-128"/>
                <a:ea typeface="游ゴシック" panose="020B0400000000000000" pitchFamily="50" charset="-128"/>
              </a:defRPr>
            </a:lvl1pPr>
          </a:lstStyle>
          <a:p>
            <a:r>
              <a:rPr lang="ja-JP" altLang="en-US" dirty="0"/>
              <a:t>メインタイトルが入ります</a:t>
            </a:r>
            <a:endParaRPr lang="en-US" dirty="0"/>
          </a:p>
        </p:txBody>
      </p:sp>
      <p:sp>
        <p:nvSpPr>
          <p:cNvPr id="18" name="テキスト プレースホルダー 17"/>
          <p:cNvSpPr>
            <a:spLocks noGrp="1"/>
          </p:cNvSpPr>
          <p:nvPr>
            <p:ph type="body" sz="quarter" idx="13" hasCustomPrompt="1"/>
          </p:nvPr>
        </p:nvSpPr>
        <p:spPr>
          <a:xfrm>
            <a:off x="506644" y="4238727"/>
            <a:ext cx="4284732" cy="1395973"/>
          </a:xfrm>
        </p:spPr>
        <p:txBody>
          <a:bodyPr>
            <a:normAutofit/>
          </a:bodyPr>
          <a:lstStyle>
            <a:lvl1pPr marL="0" indent="0">
              <a:lnSpc>
                <a:spcPts val="1500"/>
              </a:lnSpc>
              <a:spcBef>
                <a:spcPts val="1200"/>
              </a:spcBef>
              <a:buNone/>
              <a:defRPr sz="1750">
                <a:solidFill>
                  <a:schemeClr val="bg1"/>
                </a:solidFill>
                <a:latin typeface="游ゴシック" panose="020B0400000000000000" pitchFamily="50" charset="-128"/>
                <a:ea typeface="游ゴシック" panose="020B0400000000000000" pitchFamily="50" charset="-128"/>
              </a:defRPr>
            </a:lvl1pPr>
          </a:lstStyle>
          <a:p>
            <a:pPr lvl="0"/>
            <a:r>
              <a:rPr kumimoji="1" lang="ja-JP" altLang="en-US" dirty="0"/>
              <a:t>サブタイトルが入ります。</a:t>
            </a:r>
          </a:p>
        </p:txBody>
      </p:sp>
      <p:sp>
        <p:nvSpPr>
          <p:cNvPr id="22" name="テキスト プレースホルダー 21"/>
          <p:cNvSpPr>
            <a:spLocks noGrp="1"/>
          </p:cNvSpPr>
          <p:nvPr>
            <p:ph type="body" sz="quarter" idx="14" hasCustomPrompt="1"/>
          </p:nvPr>
        </p:nvSpPr>
        <p:spPr>
          <a:xfrm>
            <a:off x="3345115" y="6716465"/>
            <a:ext cx="2987065" cy="1686452"/>
          </a:xfrm>
        </p:spPr>
        <p:txBody>
          <a:bodyPr anchor="ctr">
            <a:noAutofit/>
          </a:bodyPr>
          <a:lstStyle>
            <a:lvl1pPr marL="0" indent="0" algn="r">
              <a:buNone/>
              <a:defRPr sz="1200" b="1">
                <a:solidFill>
                  <a:schemeClr val="accent2"/>
                </a:solidFill>
                <a:latin typeface="游ゴシック" panose="020B0400000000000000" pitchFamily="50" charset="-128"/>
                <a:ea typeface="游ゴシック" panose="020B0400000000000000" pitchFamily="50" charset="-128"/>
              </a:defRPr>
            </a:lvl1pPr>
          </a:lstStyle>
          <a:p>
            <a:pPr lvl="0"/>
            <a:r>
              <a:rPr kumimoji="1" lang="ja-JP" altLang="en-US" dirty="0"/>
              <a:t>法人名・部署名・日付などが入ります</a:t>
            </a:r>
          </a:p>
        </p:txBody>
      </p:sp>
      <p:pic>
        <p:nvPicPr>
          <p:cNvPr id="32" name="図 3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7298" y="563490"/>
            <a:ext cx="1195645" cy="1425330"/>
          </a:xfrm>
          <a:prstGeom prst="rect">
            <a:avLst/>
          </a:prstGeom>
        </p:spPr>
      </p:pic>
    </p:spTree>
    <p:extLst>
      <p:ext uri="{BB962C8B-B14F-4D97-AF65-F5344CB8AC3E}">
        <p14:creationId xmlns:p14="http://schemas.microsoft.com/office/powerpoint/2010/main" val="396526334"/>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裏表紙スライド">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491409-133F-42BB-9641-4E029E1EDE50}" type="datetime1">
              <a:rPr kumimoji="1" lang="ja-JP" altLang="en-US" smtClean="0"/>
              <a:pPr/>
              <a:t>2024/12/10</a:t>
            </a:fld>
            <a:endParaRPr kumimoji="1" lang="ja-JP" altLang="en-US"/>
          </a:p>
        </p:txBody>
      </p:sp>
      <p:sp>
        <p:nvSpPr>
          <p:cNvPr id="3" name="Footer Placeholder 2"/>
          <p:cNvSpPr>
            <a:spLocks noGrp="1"/>
          </p:cNvSpPr>
          <p:nvPr>
            <p:ph type="ftr" sz="quarter" idx="11"/>
          </p:nvPr>
        </p:nvSpPr>
        <p:spPr/>
        <p:txBody>
          <a:bodyPr/>
          <a:lstStyle/>
          <a:p>
            <a:r>
              <a:rPr kumimoji="1" lang="en-US" altLang="ja-JP" dirty="0"/>
              <a:t>©2016 Sony Network Communications Inc.</a:t>
            </a:r>
            <a:endParaRPr kumimoji="1" lang="ja-JP" altLang="en-US" dirty="0"/>
          </a:p>
        </p:txBody>
      </p:sp>
      <p:grpSp>
        <p:nvGrpSpPr>
          <p:cNvPr id="4" name="グループ化 3"/>
          <p:cNvGrpSpPr/>
          <p:nvPr userDrawn="1"/>
        </p:nvGrpSpPr>
        <p:grpSpPr>
          <a:xfrm>
            <a:off x="1586014" y="6577897"/>
            <a:ext cx="3866096" cy="913070"/>
            <a:chOff x="5014768" y="5760861"/>
            <a:chExt cx="3848562" cy="684803"/>
          </a:xfrm>
        </p:grpSpPr>
        <p:sp>
          <p:nvSpPr>
            <p:cNvPr id="8" name="テキスト ボックス 7"/>
            <p:cNvSpPr txBox="1"/>
            <p:nvPr userDrawn="1"/>
          </p:nvSpPr>
          <p:spPr>
            <a:xfrm>
              <a:off x="5014768" y="5760861"/>
              <a:ext cx="3848562" cy="684803"/>
            </a:xfrm>
            <a:prstGeom prst="rect">
              <a:avLst/>
            </a:prstGeom>
            <a:noFill/>
          </p:spPr>
          <p:txBody>
            <a:bodyPr wrap="square" rtlCol="0">
              <a:spAutoFit/>
            </a:bodyPr>
            <a:lstStyle/>
            <a:p>
              <a:pPr>
                <a:lnSpc>
                  <a:spcPts val="1600"/>
                </a:lnSpc>
              </a:pPr>
              <a:r>
                <a:rPr kumimoji="1" lang="en-US" altLang="ja-JP" sz="800" dirty="0">
                  <a:latin typeface="游ゴシック" panose="020B0400000000000000" pitchFamily="50" charset="-128"/>
                  <a:ea typeface="游ゴシック" panose="020B0400000000000000" pitchFamily="50" charset="-128"/>
                </a:rPr>
                <a:t>※AKASHI</a:t>
              </a:r>
              <a:r>
                <a:rPr kumimoji="1" lang="ja-JP" altLang="en-US" sz="800" dirty="0">
                  <a:latin typeface="游ゴシック" panose="020B0400000000000000" pitchFamily="50" charset="-128"/>
                  <a:ea typeface="游ゴシック" panose="020B0400000000000000" pitchFamily="50" charset="-128"/>
                </a:rPr>
                <a:t>は、ソニーネットワークコミュニケーションズ株式会社の商標です。</a:t>
              </a:r>
              <a:endParaRPr kumimoji="1" lang="en-US" altLang="ja-JP" sz="800" dirty="0">
                <a:latin typeface="游ゴシック" panose="020B0400000000000000" pitchFamily="50" charset="-128"/>
                <a:ea typeface="游ゴシック" panose="020B0400000000000000" pitchFamily="50" charset="-128"/>
              </a:endParaRPr>
            </a:p>
            <a:p>
              <a:pPr>
                <a:lnSpc>
                  <a:spcPts val="1600"/>
                </a:lnSpc>
              </a:pPr>
              <a:r>
                <a:rPr kumimoji="1" lang="en-US" altLang="ja-JP" sz="800" dirty="0">
                  <a:latin typeface="游ゴシック" panose="020B0400000000000000" pitchFamily="50" charset="-128"/>
                  <a:ea typeface="游ゴシック" panose="020B0400000000000000" pitchFamily="50" charset="-128"/>
                </a:rPr>
                <a:t>※</a:t>
              </a:r>
              <a:r>
                <a:rPr kumimoji="1" lang="ja-JP" altLang="en-US" sz="800" dirty="0">
                  <a:latin typeface="游ゴシック" panose="020B0400000000000000" pitchFamily="50" charset="-128"/>
                  <a:ea typeface="游ゴシック" panose="020B0400000000000000" pitchFamily="50" charset="-128"/>
                </a:rPr>
                <a:t>　　　は、ソニーネットワークコミュニケーションズ株式会社の商標です。</a:t>
              </a:r>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49763" y="5932836"/>
              <a:ext cx="270304" cy="200980"/>
            </a:xfrm>
            <a:prstGeom prst="rect">
              <a:avLst/>
            </a:prstGeom>
          </p:spPr>
        </p:pic>
      </p:grpSp>
      <p:pic>
        <p:nvPicPr>
          <p:cNvPr id="12" name="図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666237" y="3351526"/>
            <a:ext cx="1631443" cy="2077723"/>
          </a:xfrm>
          <a:prstGeom prst="rect">
            <a:avLst/>
          </a:prstGeom>
        </p:spPr>
      </p:pic>
    </p:spTree>
    <p:extLst>
      <p:ext uri="{BB962C8B-B14F-4D97-AF65-F5344CB8AC3E}">
        <p14:creationId xmlns:p14="http://schemas.microsoft.com/office/powerpoint/2010/main" val="4126617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4641AA1B-51E6-428C-8518-9EA53875DCB8}" type="datetime1">
              <a:rPr kumimoji="1" lang="ja-JP" altLang="en-US" smtClean="0"/>
              <a:pPr/>
              <a:t>2024/12/10</a:t>
            </a:fld>
            <a:endParaRPr kumimoji="1" lang="ja-JP" altLang="en-US"/>
          </a:p>
        </p:txBody>
      </p:sp>
      <p:sp>
        <p:nvSpPr>
          <p:cNvPr id="4" name="フッター プレースホルダー 3"/>
          <p:cNvSpPr>
            <a:spLocks noGrp="1"/>
          </p:cNvSpPr>
          <p:nvPr>
            <p:ph type="ftr" sz="quarter" idx="11"/>
          </p:nvPr>
        </p:nvSpPr>
        <p:spPr/>
        <p:txBody>
          <a:bodyPr/>
          <a:lstStyle/>
          <a:p>
            <a:r>
              <a:rPr kumimoji="1" lang="en-US" altLang="ja-JP" dirty="0"/>
              <a:t>©2016 Sony Network Communications Inc.</a:t>
            </a:r>
            <a:endParaRPr kumimoji="1" lang="ja-JP" altLang="en-US" dirty="0"/>
          </a:p>
        </p:txBody>
      </p:sp>
      <p:sp>
        <p:nvSpPr>
          <p:cNvPr id="5" name="スライド番号プレースホルダー 4"/>
          <p:cNvSpPr>
            <a:spLocks noGrp="1"/>
          </p:cNvSpPr>
          <p:nvPr>
            <p:ph type="sldNum" sz="quarter" idx="12"/>
          </p:nvPr>
        </p:nvSpPr>
        <p:spPr/>
        <p:txBody>
          <a:bodyPr/>
          <a:lstStyle/>
          <a:p>
            <a:fld id="{94E8D513-F815-49AF-AE30-01E47A21E05B}" type="slidenum">
              <a:rPr kumimoji="1" lang="ja-JP" altLang="en-US" smtClean="0"/>
              <a:pPr/>
              <a:t>‹#›</a:t>
            </a:fld>
            <a:endParaRPr kumimoji="1" lang="ja-JP" altLang="en-US"/>
          </a:p>
        </p:txBody>
      </p:sp>
      <p:sp>
        <p:nvSpPr>
          <p:cNvPr id="6" name="正方形/長方形 5"/>
          <p:cNvSpPr/>
          <p:nvPr userDrawn="1"/>
        </p:nvSpPr>
        <p:spPr>
          <a:xfrm>
            <a:off x="0" y="-1410"/>
            <a:ext cx="6858000" cy="758665"/>
          </a:xfrm>
          <a:prstGeom prst="rect">
            <a:avLst/>
          </a:prstGeom>
          <a:gradFill flip="none" rotWithShape="1">
            <a:gsLst>
              <a:gs pos="0">
                <a:srgbClr val="0081C0"/>
              </a:gs>
              <a:gs pos="75000">
                <a:srgbClr val="00A6B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7" name="図 6"/>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6172201" y="60611"/>
            <a:ext cx="548640" cy="648049"/>
          </a:xfrm>
          <a:prstGeom prst="rect">
            <a:avLst/>
          </a:prstGeom>
        </p:spPr>
      </p:pic>
      <p:sp>
        <p:nvSpPr>
          <p:cNvPr id="2" name="タイトル 1"/>
          <p:cNvSpPr>
            <a:spLocks noGrp="1"/>
          </p:cNvSpPr>
          <p:nvPr>
            <p:ph type="title"/>
          </p:nvPr>
        </p:nvSpPr>
        <p:spPr>
          <a:xfrm>
            <a:off x="203200" y="1"/>
            <a:ext cx="6164263" cy="745067"/>
          </a:xfrm>
        </p:spPr>
        <p:txBody>
          <a:bodyPr tIns="72000" bIns="0"/>
          <a:lstStyle>
            <a:lvl1pPr>
              <a:defRPr>
                <a:solidFill>
                  <a:srgbClr val="FFFFFF"/>
                </a:solidFill>
              </a:defRPr>
            </a:lvl1pPr>
          </a:lstStyle>
          <a:p>
            <a:r>
              <a:rPr kumimoji="1" lang="ja-JP" altLang="en-US" dirty="0"/>
              <a:t>マスター タイトルの書式設定</a:t>
            </a:r>
          </a:p>
        </p:txBody>
      </p:sp>
    </p:spTree>
    <p:extLst>
      <p:ext uri="{BB962C8B-B14F-4D97-AF65-F5344CB8AC3E}">
        <p14:creationId xmlns:p14="http://schemas.microsoft.com/office/powerpoint/2010/main" val="2011914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pic>
        <p:nvPicPr>
          <p:cNvPr id="11" name="図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047869"/>
            <a:ext cx="6858000" cy="4356407"/>
          </a:xfrm>
          <a:prstGeom prst="rect">
            <a:avLst/>
          </a:prstGeom>
        </p:spPr>
      </p:pic>
      <p:sp>
        <p:nvSpPr>
          <p:cNvPr id="2" name="タイトル 1"/>
          <p:cNvSpPr>
            <a:spLocks noGrp="1"/>
          </p:cNvSpPr>
          <p:nvPr>
            <p:ph type="title"/>
          </p:nvPr>
        </p:nvSpPr>
        <p:spPr>
          <a:xfrm>
            <a:off x="346869" y="3942962"/>
            <a:ext cx="6164263" cy="1266053"/>
          </a:xfrm>
        </p:spPr>
        <p:txBody>
          <a:bodyPr anchor="ctr">
            <a:normAutofit/>
          </a:bodyPr>
          <a:lstStyle>
            <a:lvl1pPr algn="ctr">
              <a:defRPr sz="3200" b="0">
                <a:solidFill>
                  <a:srgbClr val="FFFFFF"/>
                </a:solidFill>
              </a:defRPr>
            </a:lvl1pPr>
          </a:lstStyle>
          <a:p>
            <a:r>
              <a:rPr kumimoji="1" lang="ja-JP" altLang="en-US" dirty="0"/>
              <a:t>マスター タイトルの書式設定</a:t>
            </a:r>
          </a:p>
        </p:txBody>
      </p:sp>
      <p:sp>
        <p:nvSpPr>
          <p:cNvPr id="3" name="日付プレースホルダー 2"/>
          <p:cNvSpPr>
            <a:spLocks noGrp="1"/>
          </p:cNvSpPr>
          <p:nvPr>
            <p:ph type="dt" sz="half" idx="10"/>
          </p:nvPr>
        </p:nvSpPr>
        <p:spPr/>
        <p:txBody>
          <a:bodyPr/>
          <a:lstStyle/>
          <a:p>
            <a:fld id="{C0BD7F07-6BBF-4F8A-A5AE-3077A72BF8E7}" type="datetime1">
              <a:rPr kumimoji="1" lang="ja-JP" altLang="en-US" smtClean="0"/>
              <a:pPr/>
              <a:t>2024/12/10</a:t>
            </a:fld>
            <a:endParaRPr kumimoji="1" lang="ja-JP" altLang="en-US"/>
          </a:p>
        </p:txBody>
      </p:sp>
      <p:sp>
        <p:nvSpPr>
          <p:cNvPr id="4" name="フッター プレースホルダー 3"/>
          <p:cNvSpPr>
            <a:spLocks noGrp="1"/>
          </p:cNvSpPr>
          <p:nvPr>
            <p:ph type="ftr" sz="quarter" idx="11"/>
          </p:nvPr>
        </p:nvSpPr>
        <p:spPr/>
        <p:txBody>
          <a:bodyPr/>
          <a:lstStyle/>
          <a:p>
            <a:r>
              <a:rPr kumimoji="1" lang="en-US" altLang="ja-JP" dirty="0"/>
              <a:t>©2016 Sony Network Communications Inc.</a:t>
            </a:r>
            <a:endParaRPr kumimoji="1" lang="ja-JP" altLang="en-US" dirty="0"/>
          </a:p>
        </p:txBody>
      </p:sp>
      <p:sp>
        <p:nvSpPr>
          <p:cNvPr id="5" name="スライド番号プレースホルダー 4"/>
          <p:cNvSpPr>
            <a:spLocks noGrp="1"/>
          </p:cNvSpPr>
          <p:nvPr>
            <p:ph type="sldNum" sz="quarter" idx="12"/>
          </p:nvPr>
        </p:nvSpPr>
        <p:spPr/>
        <p:txBody>
          <a:bodyPr/>
          <a:lstStyle/>
          <a:p>
            <a:fld id="{94E8D513-F815-49AF-AE30-01E47A21E05B}" type="slidenum">
              <a:rPr kumimoji="1" lang="ja-JP" altLang="en-US" smtClean="0"/>
              <a:pPr/>
              <a:t>‹#›</a:t>
            </a:fld>
            <a:endParaRPr kumimoji="1" lang="ja-JP" altLang="en-US"/>
          </a:p>
        </p:txBody>
      </p:sp>
      <p:sp>
        <p:nvSpPr>
          <p:cNvPr id="6" name="正方形/長方形 5"/>
          <p:cNvSpPr/>
          <p:nvPr userDrawn="1"/>
        </p:nvSpPr>
        <p:spPr>
          <a:xfrm>
            <a:off x="0" y="8343438"/>
            <a:ext cx="6858000" cy="60959"/>
          </a:xfrm>
          <a:prstGeom prst="rect">
            <a:avLst/>
          </a:prstGeom>
          <a:gradFill flip="none" rotWithShape="1">
            <a:gsLst>
              <a:gs pos="0">
                <a:srgbClr val="0081C0"/>
              </a:gs>
              <a:gs pos="75000">
                <a:srgbClr val="00A6B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 name="図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40781" y="80431"/>
            <a:ext cx="517208" cy="610029"/>
          </a:xfrm>
          <a:prstGeom prst="rect">
            <a:avLst/>
          </a:prstGeom>
        </p:spPr>
      </p:pic>
      <p:sp>
        <p:nvSpPr>
          <p:cNvPr id="15" name="正方形/長方形 14"/>
          <p:cNvSpPr/>
          <p:nvPr userDrawn="1"/>
        </p:nvSpPr>
        <p:spPr>
          <a:xfrm>
            <a:off x="0" y="729853"/>
            <a:ext cx="6858000" cy="60959"/>
          </a:xfrm>
          <a:prstGeom prst="rect">
            <a:avLst/>
          </a:prstGeom>
          <a:gradFill flip="none" rotWithShape="1">
            <a:gsLst>
              <a:gs pos="0">
                <a:srgbClr val="0081C0"/>
              </a:gs>
              <a:gs pos="75000">
                <a:srgbClr val="00A6B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12814615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94970" y="8657168"/>
            <a:ext cx="1543050" cy="486833"/>
          </a:xfrm>
          <a:prstGeom prst="rect">
            <a:avLst/>
          </a:prstGeom>
        </p:spPr>
        <p:txBody>
          <a:bodyPr vert="horz" lIns="91440" tIns="45720" rIns="91440" bIns="45720" rtlCol="0" anchor="ctr"/>
          <a:lstStyle>
            <a:lvl1pPr algn="l">
              <a:defRPr sz="1000">
                <a:solidFill>
                  <a:schemeClr val="tx1">
                    <a:tint val="75000"/>
                  </a:schemeClr>
                </a:solidFill>
              </a:defRPr>
            </a:lvl1pPr>
          </a:lstStyle>
          <a:p>
            <a:fld id="{C00A0210-5EAB-4BEF-B427-F6C15E4B6A4D}" type="datetime1">
              <a:rPr kumimoji="1" lang="ja-JP" altLang="en-US" smtClean="0"/>
              <a:pPr/>
              <a:t>2024/12/10</a:t>
            </a:fld>
            <a:endParaRPr kumimoji="1" lang="ja-JP" altLang="en-US"/>
          </a:p>
        </p:txBody>
      </p:sp>
      <p:sp>
        <p:nvSpPr>
          <p:cNvPr id="5" name="Footer Placeholder 4"/>
          <p:cNvSpPr>
            <a:spLocks noGrp="1"/>
          </p:cNvSpPr>
          <p:nvPr>
            <p:ph type="ftr" sz="quarter" idx="3"/>
          </p:nvPr>
        </p:nvSpPr>
        <p:spPr>
          <a:xfrm>
            <a:off x="1638020" y="8657168"/>
            <a:ext cx="3581960" cy="486833"/>
          </a:xfrm>
          <a:prstGeom prst="rect">
            <a:avLst/>
          </a:prstGeom>
        </p:spPr>
        <p:txBody>
          <a:bodyPr vert="horz" lIns="91440" tIns="45720" rIns="91440" bIns="45720" rtlCol="0" anchor="ctr"/>
          <a:lstStyle>
            <a:lvl1pPr algn="ctr">
              <a:defRPr sz="1000">
                <a:solidFill>
                  <a:schemeClr val="tx1">
                    <a:tint val="75000"/>
                  </a:schemeClr>
                </a:solidFill>
              </a:defRPr>
            </a:lvl1pPr>
          </a:lstStyle>
          <a:p>
            <a:r>
              <a:rPr kumimoji="1" lang="en-US" altLang="ja-JP" dirty="0"/>
              <a:t>©2016 Sony Network Communications Inc.</a:t>
            </a:r>
            <a:endParaRPr kumimoji="1" lang="ja-JP" altLang="en-US" dirty="0"/>
          </a:p>
        </p:txBody>
      </p:sp>
      <p:sp>
        <p:nvSpPr>
          <p:cNvPr id="6" name="Slide Number Placeholder 5"/>
          <p:cNvSpPr>
            <a:spLocks noGrp="1"/>
          </p:cNvSpPr>
          <p:nvPr>
            <p:ph type="sldNum" sz="quarter" idx="4"/>
          </p:nvPr>
        </p:nvSpPr>
        <p:spPr>
          <a:xfrm>
            <a:off x="5219980" y="8657168"/>
            <a:ext cx="154305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94E8D513-F815-49AF-AE30-01E47A21E05B}" type="slidenum">
              <a:rPr kumimoji="1" lang="ja-JP" altLang="en-US" smtClean="0"/>
              <a:pPr/>
              <a:t>‹#›</a:t>
            </a:fld>
            <a:endParaRPr kumimoji="1" lang="ja-JP" altLang="en-US"/>
          </a:p>
        </p:txBody>
      </p:sp>
    </p:spTree>
    <p:extLst>
      <p:ext uri="{BB962C8B-B14F-4D97-AF65-F5344CB8AC3E}">
        <p14:creationId xmlns:p14="http://schemas.microsoft.com/office/powerpoint/2010/main" val="4235764763"/>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8" r:id="rId3"/>
    <p:sldLayoutId id="2147483669" r:id="rId4"/>
  </p:sldLayoutIdLst>
  <p:hf hdr="0" dt="0"/>
  <p:txStyles>
    <p:titleStyle>
      <a:lvl1pPr algn="l" defTabSz="914400" rtl="0" eaLnBrk="1" latinLnBrk="0" hangingPunct="1">
        <a:lnSpc>
          <a:spcPct val="90000"/>
        </a:lnSpc>
        <a:spcBef>
          <a:spcPct val="0"/>
        </a:spcBef>
        <a:buNone/>
        <a:defRPr kumimoji="1" sz="2400" kern="1200">
          <a:solidFill>
            <a:schemeClr val="tx1"/>
          </a:solidFill>
          <a:latin typeface="游ゴシック" panose="020B0400000000000000" pitchFamily="50" charset="-128"/>
          <a:ea typeface="游ゴシック" panose="020B04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08534" y="2385062"/>
            <a:ext cx="5915025" cy="1606265"/>
          </a:xfrm>
        </p:spPr>
        <p:txBody>
          <a:bodyPr/>
          <a:lstStyle/>
          <a:p>
            <a:r>
              <a:rPr lang="ja-JP" altLang="en-US" dirty="0"/>
              <a:t>クラウド勤怠管理システム</a:t>
            </a:r>
            <a:br>
              <a:rPr lang="en-US" altLang="ja-JP" dirty="0"/>
            </a:br>
            <a:r>
              <a:rPr lang="ja-JP" altLang="en-US" spc="-300" dirty="0">
                <a:latin typeface="+mj-lt"/>
              </a:rPr>
              <a:t>ＡＫＡＳＨＩ</a:t>
            </a:r>
            <a:r>
              <a:rPr lang="en-US" altLang="ja-JP" sz="1800" dirty="0"/>
              <a:t> [ </a:t>
            </a:r>
            <a:r>
              <a:rPr lang="ja-JP" altLang="en-US" sz="1800" dirty="0"/>
              <a:t>アカシ </a:t>
            </a:r>
            <a:r>
              <a:rPr lang="en-US" altLang="ja-JP" sz="1800" dirty="0"/>
              <a:t>]</a:t>
            </a:r>
            <a:endParaRPr lang="ja-JP" altLang="en-US" dirty="0"/>
          </a:p>
        </p:txBody>
      </p:sp>
      <p:sp>
        <p:nvSpPr>
          <p:cNvPr id="3" name="テキスト プレースホルダー 2"/>
          <p:cNvSpPr>
            <a:spLocks noGrp="1"/>
          </p:cNvSpPr>
          <p:nvPr>
            <p:ph type="body" sz="quarter" idx="13"/>
          </p:nvPr>
        </p:nvSpPr>
        <p:spPr>
          <a:xfrm>
            <a:off x="598084" y="3827247"/>
            <a:ext cx="4284732" cy="401853"/>
          </a:xfrm>
        </p:spPr>
        <p:txBody>
          <a:bodyPr>
            <a:normAutofit/>
          </a:bodyPr>
          <a:lstStyle/>
          <a:p>
            <a:r>
              <a:rPr lang="ja-JP" altLang="en-US" dirty="0"/>
              <a:t>従業員配布マニュアル「工数管理編」</a:t>
            </a:r>
          </a:p>
        </p:txBody>
      </p:sp>
      <p:sp>
        <p:nvSpPr>
          <p:cNvPr id="4" name="テキスト プレースホルダー 3"/>
          <p:cNvSpPr>
            <a:spLocks noGrp="1"/>
          </p:cNvSpPr>
          <p:nvPr>
            <p:ph type="body" sz="quarter" idx="14"/>
          </p:nvPr>
        </p:nvSpPr>
        <p:spPr>
          <a:xfrm>
            <a:off x="1463041" y="6716465"/>
            <a:ext cx="5200650" cy="1686452"/>
          </a:xfrm>
        </p:spPr>
        <p:txBody>
          <a:bodyPr anchor="ctr"/>
          <a:lstStyle/>
          <a:p>
            <a:r>
              <a:rPr lang="ja-JP" altLang="en-US" sz="1400" b="1" dirty="0">
                <a:solidFill>
                  <a:schemeClr val="accent2"/>
                </a:solidFill>
              </a:rPr>
              <a:t>○○株式会社</a:t>
            </a:r>
            <a:endParaRPr lang="en-US" altLang="ja-JP" sz="1400" dirty="0"/>
          </a:p>
          <a:p>
            <a:r>
              <a:rPr lang="ja-JP" altLang="en-US" sz="1400" dirty="0"/>
              <a:t>○○部○○課</a:t>
            </a:r>
            <a:endParaRPr lang="en-US" altLang="ja-JP" sz="1400" dirty="0"/>
          </a:p>
        </p:txBody>
      </p:sp>
    </p:spTree>
    <p:extLst>
      <p:ext uri="{BB962C8B-B14F-4D97-AF65-F5344CB8AC3E}">
        <p14:creationId xmlns:p14="http://schemas.microsoft.com/office/powerpoint/2010/main" val="4164950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9</a:t>
            </a:fld>
            <a:endParaRPr lang="ja-JP" altLang="en-US" dirty="0"/>
          </a:p>
        </p:txBody>
      </p:sp>
      <p:sp>
        <p:nvSpPr>
          <p:cNvPr id="5" name="タイトル 4"/>
          <p:cNvSpPr>
            <a:spLocks noGrp="1"/>
          </p:cNvSpPr>
          <p:nvPr>
            <p:ph type="title"/>
          </p:nvPr>
        </p:nvSpPr>
        <p:spPr/>
        <p:txBody>
          <a:bodyPr/>
          <a:lstStyle/>
          <a:p>
            <a:r>
              <a:rPr lang="ja-JP" altLang="en-US" dirty="0"/>
              <a:t>工数一括入力（</a:t>
            </a:r>
            <a:r>
              <a:rPr lang="en-US" altLang="ja-JP" dirty="0"/>
              <a:t>PC</a:t>
            </a:r>
            <a:r>
              <a:rPr lang="ja-JP" altLang="en-US" dirty="0"/>
              <a:t>）</a:t>
            </a:r>
          </a:p>
        </p:txBody>
      </p:sp>
      <p:sp>
        <p:nvSpPr>
          <p:cNvPr id="7" name="テキスト ボックス 6"/>
          <p:cNvSpPr txBox="1"/>
          <p:nvPr/>
        </p:nvSpPr>
        <p:spPr>
          <a:xfrm>
            <a:off x="412433" y="1548283"/>
            <a:ext cx="5955030" cy="307777"/>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期間や日付を指定して一括で同じ内容の工数入力を行います。</a:t>
            </a:r>
            <a:endParaRPr kumimoji="1" lang="en-US" altLang="ja-JP" sz="140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229408" y="935947"/>
            <a:ext cx="3041217" cy="369332"/>
          </a:xfrm>
          <a:prstGeom prst="rect">
            <a:avLst/>
          </a:prstGeom>
          <a:noFill/>
        </p:spPr>
        <p:txBody>
          <a:bodyPr wrap="none" rtlCol="0">
            <a:spAutoFit/>
          </a:bodyPr>
          <a:lstStyle/>
          <a:p>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工数の一括入力方法（</a:t>
            </a:r>
            <a:r>
              <a:rPr kumimoji="1" lang="en-US" altLang="ja-JP"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PC</a:t>
            </a:r>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a:t>
            </a:r>
          </a:p>
        </p:txBody>
      </p:sp>
      <p:cxnSp>
        <p:nvCxnSpPr>
          <p:cNvPr id="10" name="直線コネクタ 9"/>
          <p:cNvCxnSpPr/>
          <p:nvPr/>
        </p:nvCxnSpPr>
        <p:spPr>
          <a:xfrm>
            <a:off x="238457" y="1340081"/>
            <a:ext cx="6240780" cy="2226"/>
          </a:xfrm>
          <a:prstGeom prst="line">
            <a:avLst/>
          </a:prstGeom>
        </p:spPr>
        <p:style>
          <a:lnRef idx="1">
            <a:schemeClr val="accent1"/>
          </a:lnRef>
          <a:fillRef idx="0">
            <a:schemeClr val="accent1"/>
          </a:fillRef>
          <a:effectRef idx="0">
            <a:schemeClr val="accent1"/>
          </a:effectRef>
          <a:fontRef idx="minor">
            <a:schemeClr val="tx1"/>
          </a:fontRef>
        </p:style>
      </p:cxnSp>
      <p:pic>
        <p:nvPicPr>
          <p:cNvPr id="3" name="図 2">
            <a:extLst>
              <a:ext uri="{FF2B5EF4-FFF2-40B4-BE49-F238E27FC236}">
                <a16:creationId xmlns:a16="http://schemas.microsoft.com/office/drawing/2014/main" id="{DB5F4451-EA5A-84F4-B434-C1F489D86EA7}"/>
              </a:ext>
            </a:extLst>
          </p:cNvPr>
          <p:cNvPicPr>
            <a:picLocks noChangeAspect="1"/>
          </p:cNvPicPr>
          <p:nvPr/>
        </p:nvPicPr>
        <p:blipFill>
          <a:blip r:embed="rId3"/>
          <a:stretch>
            <a:fillRect/>
          </a:stretch>
        </p:blipFill>
        <p:spPr>
          <a:xfrm>
            <a:off x="609600" y="4239344"/>
            <a:ext cx="5638800" cy="3744385"/>
          </a:xfrm>
          <a:prstGeom prst="rect">
            <a:avLst/>
          </a:prstGeom>
          <a:ln>
            <a:solidFill>
              <a:schemeClr val="tx1"/>
            </a:solidFill>
          </a:ln>
        </p:spPr>
      </p:pic>
      <p:sp>
        <p:nvSpPr>
          <p:cNvPr id="6" name="吹き出し: 円形 5">
            <a:extLst>
              <a:ext uri="{FF2B5EF4-FFF2-40B4-BE49-F238E27FC236}">
                <a16:creationId xmlns:a16="http://schemas.microsoft.com/office/drawing/2014/main" id="{B1DB9764-1E7B-5611-DE73-588E4C800456}"/>
              </a:ext>
            </a:extLst>
          </p:cNvPr>
          <p:cNvSpPr/>
          <p:nvPr/>
        </p:nvSpPr>
        <p:spPr>
          <a:xfrm>
            <a:off x="646183" y="5593463"/>
            <a:ext cx="2639148" cy="1600169"/>
          </a:xfrm>
          <a:prstGeom prst="wedgeEllipseCallout">
            <a:avLst>
              <a:gd name="adj1" fmla="val 67004"/>
              <a:gd name="adj2" fmla="val 482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コメントも一括で登録されるので、細かく修正をする場合には「修正」ボタンより修正してください。</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11" name="四角形: 角を丸くする 10">
            <a:extLst>
              <a:ext uri="{FF2B5EF4-FFF2-40B4-BE49-F238E27FC236}">
                <a16:creationId xmlns:a16="http://schemas.microsoft.com/office/drawing/2014/main" id="{10113B40-32E8-AD4B-B3D4-EB365ADA07EF}"/>
              </a:ext>
            </a:extLst>
          </p:cNvPr>
          <p:cNvSpPr/>
          <p:nvPr/>
        </p:nvSpPr>
        <p:spPr>
          <a:xfrm rot="20437465">
            <a:off x="440973" y="2155153"/>
            <a:ext cx="1290864" cy="32995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1400" b="1" dirty="0">
                <a:solidFill>
                  <a:schemeClr val="bg1"/>
                </a:solidFill>
              </a:rPr>
              <a:t>Caution!</a:t>
            </a:r>
          </a:p>
        </p:txBody>
      </p:sp>
      <p:sp>
        <p:nvSpPr>
          <p:cNvPr id="14" name="テキスト ボックス 13">
            <a:extLst>
              <a:ext uri="{FF2B5EF4-FFF2-40B4-BE49-F238E27FC236}">
                <a16:creationId xmlns:a16="http://schemas.microsoft.com/office/drawing/2014/main" id="{26C13C8A-B6BE-214B-8CA7-BADE9D17299C}"/>
              </a:ext>
            </a:extLst>
          </p:cNvPr>
          <p:cNvSpPr txBox="1"/>
          <p:nvPr/>
        </p:nvSpPr>
        <p:spPr>
          <a:xfrm>
            <a:off x="728663" y="2689892"/>
            <a:ext cx="5164137" cy="1384995"/>
          </a:xfrm>
          <a:prstGeom prst="rect">
            <a:avLst/>
          </a:prstGeom>
          <a:noFill/>
        </p:spPr>
        <p:txBody>
          <a:bodyPr wrap="square">
            <a:spAutoFit/>
          </a:bodyPr>
          <a:lstStyle/>
          <a:p>
            <a:pPr>
              <a:spcBef>
                <a:spcPct val="0"/>
              </a:spcBef>
              <a:buFontTx/>
              <a:buNone/>
            </a:pPr>
            <a:r>
              <a:rPr lang="ja-JP" altLang="en-US" sz="1400" dirty="0">
                <a:latin typeface="メイリオ" panose="020B0604030504040204" pitchFamily="50" charset="-128"/>
                <a:ea typeface="メイリオ" panose="020B0604030504040204" pitchFamily="50" charset="-128"/>
              </a:rPr>
              <a:t>コメントや入力した工数実績が</a:t>
            </a:r>
            <a:r>
              <a:rPr lang="ja-JP" altLang="en-US" sz="1400" b="1" dirty="0">
                <a:latin typeface="メイリオ" panose="020B0604030504040204" pitchFamily="50" charset="-128"/>
                <a:ea typeface="メイリオ" panose="020B0604030504040204" pitchFamily="50" charset="-128"/>
              </a:rPr>
              <a:t>すべて一括で上書きされます。</a:t>
            </a:r>
            <a:endParaRPr lang="en-US" altLang="ja-JP" sz="1400" b="1" dirty="0">
              <a:latin typeface="メイリオ" panose="020B0604030504040204" pitchFamily="50" charset="-128"/>
              <a:ea typeface="メイリオ" panose="020B0604030504040204" pitchFamily="50" charset="-128"/>
            </a:endParaRPr>
          </a:p>
          <a:p>
            <a:pPr>
              <a:spcBef>
                <a:spcPct val="0"/>
              </a:spcBef>
              <a:buFontTx/>
              <a:buNone/>
            </a:pPr>
            <a:r>
              <a:rPr lang="ja-JP" altLang="en-US" sz="1400" dirty="0">
                <a:latin typeface="メイリオ" panose="020B0604030504040204" pitchFamily="50" charset="-128"/>
                <a:ea typeface="メイリオ" panose="020B0604030504040204" pitchFamily="50" charset="-128"/>
              </a:rPr>
              <a:t>先に入力していた工数実績は上書きされます。</a:t>
            </a:r>
            <a:endParaRPr lang="en-US" altLang="ja-JP" sz="1400" dirty="0">
              <a:latin typeface="メイリオ" panose="020B0604030504040204" pitchFamily="50" charset="-128"/>
              <a:ea typeface="メイリオ" panose="020B0604030504040204" pitchFamily="50" charset="-128"/>
            </a:endParaRPr>
          </a:p>
          <a:p>
            <a:pPr>
              <a:spcBef>
                <a:spcPct val="0"/>
              </a:spcBef>
              <a:buFontTx/>
              <a:buNone/>
            </a:pPr>
            <a:endParaRPr lang="en-US" altLang="ja-JP" sz="1400" dirty="0">
              <a:latin typeface="メイリオ" panose="020B0604030504040204" pitchFamily="50" charset="-128"/>
              <a:ea typeface="メイリオ" panose="020B0604030504040204" pitchFamily="50" charset="-128"/>
            </a:endParaRPr>
          </a:p>
          <a:p>
            <a:pPr>
              <a:spcBef>
                <a:spcPct val="0"/>
              </a:spcBef>
              <a:buFontTx/>
              <a:buNone/>
            </a:pPr>
            <a:r>
              <a:rPr lang="ja-JP" altLang="en-US" sz="1400" dirty="0">
                <a:latin typeface="メイリオ" panose="020B0604030504040204" pitchFamily="50" charset="-128"/>
                <a:ea typeface="メイリオ" panose="020B0604030504040204" pitchFamily="50" charset="-128"/>
              </a:rPr>
              <a:t>一括入力したのちに、「修正」ボタンから細かく修正を行ってください。</a:t>
            </a:r>
            <a:endParaRPr lang="en-US" altLang="ja-JP" sz="1400" dirty="0">
              <a:latin typeface="メイリオ" panose="020B0604030504040204" pitchFamily="50" charset="-128"/>
              <a:ea typeface="メイリオ" panose="020B0604030504040204" pitchFamily="50" charset="-128"/>
            </a:endParaRPr>
          </a:p>
          <a:p>
            <a:pPr>
              <a:spcBef>
                <a:spcPct val="0"/>
              </a:spcBef>
              <a:buFontTx/>
              <a:buNone/>
            </a:pPr>
            <a:endParaRPr lang="en-US" altLang="ja-JP" sz="14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107726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603A0700-D33B-C951-C6CF-9B8518F0D0E7}"/>
              </a:ext>
            </a:extLst>
          </p:cNvPr>
          <p:cNvPicPr>
            <a:picLocks noChangeAspect="1"/>
          </p:cNvPicPr>
          <p:nvPr/>
        </p:nvPicPr>
        <p:blipFill>
          <a:blip r:embed="rId3"/>
          <a:stretch>
            <a:fillRect/>
          </a:stretch>
        </p:blipFill>
        <p:spPr>
          <a:xfrm>
            <a:off x="292663" y="3439055"/>
            <a:ext cx="6272674" cy="5350012"/>
          </a:xfrm>
          <a:prstGeom prst="rect">
            <a:avLst/>
          </a:prstGeom>
          <a:ln>
            <a:solidFill>
              <a:schemeClr val="tx1"/>
            </a:solidFill>
          </a:ln>
        </p:spPr>
      </p:pic>
      <p:pic>
        <p:nvPicPr>
          <p:cNvPr id="4" name="図 3">
            <a:extLst>
              <a:ext uri="{FF2B5EF4-FFF2-40B4-BE49-F238E27FC236}">
                <a16:creationId xmlns:a16="http://schemas.microsoft.com/office/drawing/2014/main" id="{2EF6B18B-16D7-F402-2802-DE63AEBB7EE6}"/>
              </a:ext>
            </a:extLst>
          </p:cNvPr>
          <p:cNvPicPr>
            <a:picLocks noChangeAspect="1"/>
          </p:cNvPicPr>
          <p:nvPr/>
        </p:nvPicPr>
        <p:blipFill>
          <a:blip r:embed="rId4"/>
          <a:stretch>
            <a:fillRect/>
          </a:stretch>
        </p:blipFill>
        <p:spPr>
          <a:xfrm>
            <a:off x="292663" y="1905062"/>
            <a:ext cx="6272674" cy="998206"/>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10</a:t>
            </a:fld>
            <a:endParaRPr lang="ja-JP" altLang="en-US" dirty="0"/>
          </a:p>
        </p:txBody>
      </p:sp>
      <p:sp>
        <p:nvSpPr>
          <p:cNvPr id="5" name="タイトル 4"/>
          <p:cNvSpPr>
            <a:spLocks noGrp="1"/>
          </p:cNvSpPr>
          <p:nvPr>
            <p:ph type="title"/>
          </p:nvPr>
        </p:nvSpPr>
        <p:spPr/>
        <p:txBody>
          <a:bodyPr/>
          <a:lstStyle/>
          <a:p>
            <a:r>
              <a:rPr lang="ja-JP" altLang="en-US" dirty="0"/>
              <a:t>工数一括入力（</a:t>
            </a:r>
            <a:r>
              <a:rPr lang="en-US" altLang="ja-JP" dirty="0"/>
              <a:t>PC</a:t>
            </a:r>
            <a:r>
              <a:rPr lang="ja-JP" altLang="en-US" dirty="0"/>
              <a:t>）</a:t>
            </a:r>
          </a:p>
        </p:txBody>
      </p:sp>
      <p:sp>
        <p:nvSpPr>
          <p:cNvPr id="7" name="テキスト ボックス 6"/>
          <p:cNvSpPr txBox="1"/>
          <p:nvPr/>
        </p:nvSpPr>
        <p:spPr>
          <a:xfrm>
            <a:off x="238457" y="1496745"/>
            <a:ext cx="5955030" cy="307777"/>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1</a:t>
            </a:r>
            <a:r>
              <a:rPr kumimoji="1" lang="ja-JP" altLang="en-US" sz="1400" dirty="0">
                <a:latin typeface="メイリオ" panose="020B0604030504040204" pitchFamily="50" charset="-128"/>
                <a:ea typeface="メイリオ" panose="020B0604030504040204" pitchFamily="50" charset="-128"/>
              </a:rPr>
              <a:t>）工数入力画面右上「一括入力」ボタンをクリックします。</a:t>
            </a:r>
            <a:endParaRPr kumimoji="1" lang="en-US" altLang="ja-JP" sz="140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229408" y="935947"/>
            <a:ext cx="3041217" cy="369332"/>
          </a:xfrm>
          <a:prstGeom prst="rect">
            <a:avLst/>
          </a:prstGeom>
          <a:noFill/>
        </p:spPr>
        <p:txBody>
          <a:bodyPr wrap="none" rtlCol="0">
            <a:spAutoFit/>
          </a:bodyPr>
          <a:lstStyle/>
          <a:p>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工数の一括入力方法（</a:t>
            </a:r>
            <a:r>
              <a:rPr kumimoji="1" lang="en-US" altLang="ja-JP"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PC</a:t>
            </a:r>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a:t>
            </a:r>
          </a:p>
        </p:txBody>
      </p:sp>
      <p:cxnSp>
        <p:nvCxnSpPr>
          <p:cNvPr id="10" name="直線コネクタ 9"/>
          <p:cNvCxnSpPr/>
          <p:nvPr/>
        </p:nvCxnSpPr>
        <p:spPr>
          <a:xfrm>
            <a:off x="238457" y="1340081"/>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6E717B36-F2C2-6DBD-DAA6-E73B833CB555}"/>
              </a:ext>
            </a:extLst>
          </p:cNvPr>
          <p:cNvSpPr txBox="1"/>
          <p:nvPr/>
        </p:nvSpPr>
        <p:spPr>
          <a:xfrm>
            <a:off x="1204757" y="5245458"/>
            <a:ext cx="1878465" cy="307777"/>
          </a:xfrm>
          <a:prstGeom prst="rect">
            <a:avLst/>
          </a:prstGeom>
          <a:noFill/>
        </p:spPr>
        <p:txBody>
          <a:bodyPr wrap="square" rtlCol="0">
            <a:spAutoFit/>
          </a:bodyPr>
          <a:lstStyle/>
          <a:p>
            <a:pPr marL="342900" indent="-342900"/>
            <a:r>
              <a:rPr kumimoji="1" lang="ja-JP" altLang="en-US" sz="1400" dirty="0">
                <a:solidFill>
                  <a:srgbClr val="FF0000"/>
                </a:solidFill>
                <a:latin typeface="メイリオ" panose="020B0604030504040204" pitchFamily="50" charset="-128"/>
                <a:ea typeface="メイリオ" panose="020B0604030504040204" pitchFamily="50" charset="-128"/>
              </a:rPr>
              <a:t>該当日実績表示欄</a:t>
            </a:r>
          </a:p>
        </p:txBody>
      </p:sp>
      <p:sp>
        <p:nvSpPr>
          <p:cNvPr id="19" name="テキスト ボックス 18">
            <a:extLst>
              <a:ext uri="{FF2B5EF4-FFF2-40B4-BE49-F238E27FC236}">
                <a16:creationId xmlns:a16="http://schemas.microsoft.com/office/drawing/2014/main" id="{D7E68146-1274-7A23-3CEE-F23480CB4121}"/>
              </a:ext>
            </a:extLst>
          </p:cNvPr>
          <p:cNvSpPr txBox="1"/>
          <p:nvPr/>
        </p:nvSpPr>
        <p:spPr>
          <a:xfrm>
            <a:off x="1204757" y="6340581"/>
            <a:ext cx="1609242" cy="307777"/>
          </a:xfrm>
          <a:prstGeom prst="rect">
            <a:avLst/>
          </a:prstGeom>
          <a:noFill/>
        </p:spPr>
        <p:txBody>
          <a:bodyPr wrap="square" rtlCol="0">
            <a:spAutoFit/>
          </a:bodyPr>
          <a:lstStyle/>
          <a:p>
            <a:pPr marL="342900" indent="-342900"/>
            <a:r>
              <a:rPr kumimoji="1" lang="ja-JP" altLang="en-US" sz="1400" dirty="0">
                <a:solidFill>
                  <a:srgbClr val="FF0000"/>
                </a:solidFill>
                <a:latin typeface="メイリオ" panose="020B0604030504040204" pitchFamily="50" charset="-128"/>
                <a:ea typeface="メイリオ" panose="020B0604030504040204" pitchFamily="50" charset="-128"/>
              </a:rPr>
              <a:t>プロジェクト</a:t>
            </a:r>
          </a:p>
        </p:txBody>
      </p:sp>
      <p:sp>
        <p:nvSpPr>
          <p:cNvPr id="20" name="テキスト ボックス 19">
            <a:extLst>
              <a:ext uri="{FF2B5EF4-FFF2-40B4-BE49-F238E27FC236}">
                <a16:creationId xmlns:a16="http://schemas.microsoft.com/office/drawing/2014/main" id="{7E0B6D9F-92B3-8484-F576-5EAC441A5756}"/>
              </a:ext>
            </a:extLst>
          </p:cNvPr>
          <p:cNvSpPr txBox="1"/>
          <p:nvPr/>
        </p:nvSpPr>
        <p:spPr>
          <a:xfrm>
            <a:off x="2009378" y="7426951"/>
            <a:ext cx="3268248" cy="307777"/>
          </a:xfrm>
          <a:prstGeom prst="rect">
            <a:avLst/>
          </a:prstGeom>
          <a:noFill/>
        </p:spPr>
        <p:txBody>
          <a:bodyPr wrap="square" rtlCol="0">
            <a:spAutoFit/>
          </a:bodyPr>
          <a:lstStyle/>
          <a:p>
            <a:pPr marL="342900" indent="-342900"/>
            <a:r>
              <a:rPr kumimoji="1" lang="ja-JP" altLang="en-US" sz="1400" dirty="0">
                <a:solidFill>
                  <a:srgbClr val="FF0000"/>
                </a:solidFill>
                <a:latin typeface="メイリオ" panose="020B0604030504040204" pitchFamily="50" charset="-128"/>
                <a:ea typeface="メイリオ" panose="020B0604030504040204" pitchFamily="50" charset="-128"/>
              </a:rPr>
              <a:t>コメント欄　</a:t>
            </a:r>
            <a:r>
              <a:rPr kumimoji="1" lang="en-US" altLang="ja-JP" sz="1400" dirty="0">
                <a:solidFill>
                  <a:srgbClr val="FF0000"/>
                </a:solidFill>
                <a:latin typeface="メイリオ" panose="020B0604030504040204" pitchFamily="50" charset="-128"/>
                <a:ea typeface="メイリオ" panose="020B0604030504040204" pitchFamily="50" charset="-128"/>
              </a:rPr>
              <a:t>255</a:t>
            </a:r>
            <a:r>
              <a:rPr kumimoji="1" lang="ja-JP" altLang="en-US" sz="1400" dirty="0">
                <a:solidFill>
                  <a:srgbClr val="FF0000"/>
                </a:solidFill>
                <a:latin typeface="メイリオ" panose="020B0604030504040204" pitchFamily="50" charset="-128"/>
                <a:ea typeface="メイリオ" panose="020B0604030504040204" pitchFamily="50" charset="-128"/>
              </a:rPr>
              <a:t>文字（全角）まで</a:t>
            </a:r>
          </a:p>
        </p:txBody>
      </p:sp>
      <p:sp>
        <p:nvSpPr>
          <p:cNvPr id="21" name="テキスト ボックス 20">
            <a:extLst>
              <a:ext uri="{FF2B5EF4-FFF2-40B4-BE49-F238E27FC236}">
                <a16:creationId xmlns:a16="http://schemas.microsoft.com/office/drawing/2014/main" id="{69BE11B1-D000-4953-6E3B-27E51A1107A6}"/>
              </a:ext>
            </a:extLst>
          </p:cNvPr>
          <p:cNvSpPr txBox="1"/>
          <p:nvPr/>
        </p:nvSpPr>
        <p:spPr>
          <a:xfrm>
            <a:off x="1520699" y="4084685"/>
            <a:ext cx="1878464" cy="307777"/>
          </a:xfrm>
          <a:prstGeom prst="rect">
            <a:avLst/>
          </a:prstGeom>
          <a:noFill/>
        </p:spPr>
        <p:txBody>
          <a:bodyPr wrap="square" rtlCol="0">
            <a:spAutoFit/>
          </a:bodyPr>
          <a:lstStyle/>
          <a:p>
            <a:pPr marL="342900" indent="-342900"/>
            <a:r>
              <a:rPr kumimoji="1" lang="ja-JP" altLang="en-US" sz="1400" dirty="0">
                <a:solidFill>
                  <a:srgbClr val="FF0000"/>
                </a:solidFill>
                <a:latin typeface="メイリオ" panose="020B0604030504040204" pitchFamily="50" charset="-128"/>
                <a:ea typeface="メイリオ" panose="020B0604030504040204" pitchFamily="50" charset="-128"/>
              </a:rPr>
              <a:t>工数入力対象日</a:t>
            </a:r>
          </a:p>
        </p:txBody>
      </p:sp>
      <p:sp>
        <p:nvSpPr>
          <p:cNvPr id="22" name="吹き出し: 円形 21">
            <a:extLst>
              <a:ext uri="{FF2B5EF4-FFF2-40B4-BE49-F238E27FC236}">
                <a16:creationId xmlns:a16="http://schemas.microsoft.com/office/drawing/2014/main" id="{AFD4814C-0939-707F-D62B-A9F215917E93}"/>
              </a:ext>
            </a:extLst>
          </p:cNvPr>
          <p:cNvSpPr/>
          <p:nvPr/>
        </p:nvSpPr>
        <p:spPr>
          <a:xfrm>
            <a:off x="4130627" y="3573605"/>
            <a:ext cx="1925265" cy="1286092"/>
          </a:xfrm>
          <a:prstGeom prst="wedgeEllipseCallout">
            <a:avLst>
              <a:gd name="adj1" fmla="val -62023"/>
              <a:gd name="adj2" fmla="val 3889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rgbClr val="113458"/>
                </a:solidFill>
                <a:latin typeface="メイリオ" panose="020B0604030504040204" pitchFamily="50" charset="-128"/>
                <a:ea typeface="メイリオ" panose="020B0604030504040204" pitchFamily="50" charset="-128"/>
              </a:rPr>
              <a:t>範囲指定、またはカレンダーから日付指定で入力する対象日を選択できます。</a:t>
            </a:r>
            <a:endParaRPr lang="en-US" altLang="ja-JP" sz="1100" dirty="0">
              <a:solidFill>
                <a:srgbClr val="113458"/>
              </a:solidFill>
              <a:latin typeface="メイリオ" panose="020B0604030504040204" pitchFamily="50" charset="-128"/>
              <a:ea typeface="メイリオ" panose="020B0604030504040204" pitchFamily="50" charset="-128"/>
            </a:endParaRPr>
          </a:p>
        </p:txBody>
      </p:sp>
      <p:sp>
        <p:nvSpPr>
          <p:cNvPr id="23" name="吹き出し: 円形 22">
            <a:extLst>
              <a:ext uri="{FF2B5EF4-FFF2-40B4-BE49-F238E27FC236}">
                <a16:creationId xmlns:a16="http://schemas.microsoft.com/office/drawing/2014/main" id="{6872700A-946A-84A6-7993-AB3CD8277F8E}"/>
              </a:ext>
            </a:extLst>
          </p:cNvPr>
          <p:cNvSpPr/>
          <p:nvPr/>
        </p:nvSpPr>
        <p:spPr>
          <a:xfrm>
            <a:off x="3748548" y="6340581"/>
            <a:ext cx="2132219" cy="983696"/>
          </a:xfrm>
          <a:prstGeom prst="wedgeEllipseCallout">
            <a:avLst>
              <a:gd name="adj1" fmla="val -74018"/>
              <a:gd name="adj2" fmla="val -353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rgbClr val="113458"/>
                </a:solidFill>
                <a:latin typeface="メイリオ" panose="020B0604030504040204" pitchFamily="50" charset="-128"/>
                <a:ea typeface="メイリオ" panose="020B0604030504040204" pitchFamily="50" charset="-128"/>
              </a:rPr>
              <a:t>プロジェクトをここから選択します。</a:t>
            </a:r>
            <a:endParaRPr lang="en-US" altLang="ja-JP" sz="1100" dirty="0">
              <a:solidFill>
                <a:srgbClr val="113458"/>
              </a:solidFill>
              <a:latin typeface="メイリオ" panose="020B0604030504040204" pitchFamily="50" charset="-128"/>
              <a:ea typeface="メイリオ" panose="020B0604030504040204" pitchFamily="50" charset="-128"/>
            </a:endParaRPr>
          </a:p>
        </p:txBody>
      </p:sp>
      <p:sp>
        <p:nvSpPr>
          <p:cNvPr id="28" name="正方形/長方形 27">
            <a:extLst>
              <a:ext uri="{FF2B5EF4-FFF2-40B4-BE49-F238E27FC236}">
                <a16:creationId xmlns:a16="http://schemas.microsoft.com/office/drawing/2014/main" id="{F722AEF8-9A63-D37F-1A25-75201E0F92BE}"/>
              </a:ext>
            </a:extLst>
          </p:cNvPr>
          <p:cNvSpPr/>
          <p:nvPr/>
        </p:nvSpPr>
        <p:spPr>
          <a:xfrm>
            <a:off x="4814658" y="2300305"/>
            <a:ext cx="895905" cy="305337"/>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9" name="テキスト ボックス 8">
            <a:extLst>
              <a:ext uri="{FF2B5EF4-FFF2-40B4-BE49-F238E27FC236}">
                <a16:creationId xmlns:a16="http://schemas.microsoft.com/office/drawing/2014/main" id="{0E27307F-D373-F6FD-1588-6DEB18CCDBE6}"/>
              </a:ext>
            </a:extLst>
          </p:cNvPr>
          <p:cNvSpPr txBox="1"/>
          <p:nvPr/>
        </p:nvSpPr>
        <p:spPr>
          <a:xfrm>
            <a:off x="307816" y="3026044"/>
            <a:ext cx="5955030" cy="307777"/>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以下が一括入力の登録画面です。</a:t>
            </a:r>
            <a:endParaRPr kumimoji="1" lang="en-US" altLang="ja-JP" sz="1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75082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11</a:t>
            </a:fld>
            <a:endParaRPr lang="ja-JP" altLang="en-US" dirty="0"/>
          </a:p>
        </p:txBody>
      </p:sp>
      <p:sp>
        <p:nvSpPr>
          <p:cNvPr id="5" name="タイトル 4"/>
          <p:cNvSpPr>
            <a:spLocks noGrp="1"/>
          </p:cNvSpPr>
          <p:nvPr>
            <p:ph type="title"/>
          </p:nvPr>
        </p:nvSpPr>
        <p:spPr/>
        <p:txBody>
          <a:bodyPr/>
          <a:lstStyle/>
          <a:p>
            <a:r>
              <a:rPr lang="ja-JP" altLang="en-US" dirty="0"/>
              <a:t>工数一括入力（</a:t>
            </a:r>
            <a:r>
              <a:rPr lang="en-US" altLang="ja-JP" dirty="0"/>
              <a:t>PC</a:t>
            </a:r>
            <a:r>
              <a:rPr lang="ja-JP" altLang="en-US" dirty="0"/>
              <a:t>）</a:t>
            </a:r>
          </a:p>
        </p:txBody>
      </p:sp>
      <p:sp>
        <p:nvSpPr>
          <p:cNvPr id="11" name="テキスト ボックス 10">
            <a:extLst>
              <a:ext uri="{FF2B5EF4-FFF2-40B4-BE49-F238E27FC236}">
                <a16:creationId xmlns:a16="http://schemas.microsoft.com/office/drawing/2014/main" id="{F3A2560F-C36F-4490-9EE2-18D186EAEB75}"/>
              </a:ext>
            </a:extLst>
          </p:cNvPr>
          <p:cNvSpPr txBox="1"/>
          <p:nvPr/>
        </p:nvSpPr>
        <p:spPr>
          <a:xfrm>
            <a:off x="386623" y="1303500"/>
            <a:ext cx="5845629"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2</a:t>
            </a:r>
            <a:r>
              <a:rPr kumimoji="1" lang="ja-JP" altLang="en-US" sz="1400" dirty="0">
                <a:latin typeface="メイリオ" panose="020B0604030504040204" pitchFamily="50" charset="-128"/>
                <a:ea typeface="メイリオ" panose="020B0604030504040204" pitchFamily="50" charset="-128"/>
              </a:rPr>
              <a:t>）一括入力する対象日を選択します。期間指定の場合には、期間中の「労働日のみ」にチェックすることで、平日のみの入力にできます。</a:t>
            </a:r>
            <a:endParaRPr kumimoji="1" lang="ja-JP" altLang="en-US" sz="1400" dirty="0"/>
          </a:p>
        </p:txBody>
      </p:sp>
      <p:pic>
        <p:nvPicPr>
          <p:cNvPr id="4" name="図 3">
            <a:extLst>
              <a:ext uri="{FF2B5EF4-FFF2-40B4-BE49-F238E27FC236}">
                <a16:creationId xmlns:a16="http://schemas.microsoft.com/office/drawing/2014/main" id="{397C3904-9075-18DE-FD96-EC2BFE1D0311}"/>
              </a:ext>
            </a:extLst>
          </p:cNvPr>
          <p:cNvPicPr>
            <a:picLocks noChangeAspect="1"/>
          </p:cNvPicPr>
          <p:nvPr/>
        </p:nvPicPr>
        <p:blipFill>
          <a:blip r:embed="rId3"/>
          <a:srcRect r="4317"/>
          <a:stretch/>
        </p:blipFill>
        <p:spPr>
          <a:xfrm>
            <a:off x="519679" y="2340572"/>
            <a:ext cx="5898152" cy="1388888"/>
          </a:xfrm>
          <a:prstGeom prst="rect">
            <a:avLst/>
          </a:prstGeom>
          <a:ln>
            <a:solidFill>
              <a:schemeClr val="tx1"/>
            </a:solidFill>
          </a:ln>
        </p:spPr>
      </p:pic>
      <p:pic>
        <p:nvPicPr>
          <p:cNvPr id="8" name="図 7">
            <a:extLst>
              <a:ext uri="{FF2B5EF4-FFF2-40B4-BE49-F238E27FC236}">
                <a16:creationId xmlns:a16="http://schemas.microsoft.com/office/drawing/2014/main" id="{B4002ECB-135E-F4D6-9C3E-2BDA151577A4}"/>
              </a:ext>
            </a:extLst>
          </p:cNvPr>
          <p:cNvPicPr>
            <a:picLocks noChangeAspect="1"/>
          </p:cNvPicPr>
          <p:nvPr/>
        </p:nvPicPr>
        <p:blipFill>
          <a:blip r:embed="rId4"/>
          <a:stretch>
            <a:fillRect/>
          </a:stretch>
        </p:blipFill>
        <p:spPr>
          <a:xfrm>
            <a:off x="466358" y="4881942"/>
            <a:ext cx="5957580" cy="3158115"/>
          </a:xfrm>
          <a:prstGeom prst="rect">
            <a:avLst/>
          </a:prstGeom>
          <a:ln>
            <a:solidFill>
              <a:schemeClr val="tx1"/>
            </a:solidFill>
          </a:ln>
        </p:spPr>
      </p:pic>
      <p:sp>
        <p:nvSpPr>
          <p:cNvPr id="28" name="吹き出し: 円形 27">
            <a:extLst>
              <a:ext uri="{FF2B5EF4-FFF2-40B4-BE49-F238E27FC236}">
                <a16:creationId xmlns:a16="http://schemas.microsoft.com/office/drawing/2014/main" id="{6FCF1FFD-5036-447B-8D7D-973F92E14B98}"/>
              </a:ext>
            </a:extLst>
          </p:cNvPr>
          <p:cNvSpPr/>
          <p:nvPr/>
        </p:nvSpPr>
        <p:spPr>
          <a:xfrm>
            <a:off x="4631373" y="2126909"/>
            <a:ext cx="1775845" cy="936440"/>
          </a:xfrm>
          <a:prstGeom prst="wedgeEllipseCallout">
            <a:avLst>
              <a:gd name="adj1" fmla="val -59417"/>
              <a:gd name="adj2" fmla="val 38549"/>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期間の範囲を選択できます。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9" name="矢印: 下 8">
            <a:extLst>
              <a:ext uri="{FF2B5EF4-FFF2-40B4-BE49-F238E27FC236}">
                <a16:creationId xmlns:a16="http://schemas.microsoft.com/office/drawing/2014/main" id="{6E012C98-8906-1A4E-386B-BBBB55304442}"/>
              </a:ext>
            </a:extLst>
          </p:cNvPr>
          <p:cNvSpPr/>
          <p:nvPr/>
        </p:nvSpPr>
        <p:spPr>
          <a:xfrm rot="16200000">
            <a:off x="406467" y="3396673"/>
            <a:ext cx="252412" cy="292100"/>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 name="矢印: 上カーブ 11">
            <a:extLst>
              <a:ext uri="{FF2B5EF4-FFF2-40B4-BE49-F238E27FC236}">
                <a16:creationId xmlns:a16="http://schemas.microsoft.com/office/drawing/2014/main" id="{CE1B541C-872D-E93B-A56A-E4F662A5F8B5}"/>
              </a:ext>
            </a:extLst>
          </p:cNvPr>
          <p:cNvSpPr/>
          <p:nvPr/>
        </p:nvSpPr>
        <p:spPr>
          <a:xfrm>
            <a:off x="2775743" y="6477446"/>
            <a:ext cx="1041400" cy="520700"/>
          </a:xfrm>
          <a:prstGeom prst="curvedUp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吹き出し: 円形 13">
            <a:extLst>
              <a:ext uri="{FF2B5EF4-FFF2-40B4-BE49-F238E27FC236}">
                <a16:creationId xmlns:a16="http://schemas.microsoft.com/office/drawing/2014/main" id="{46ED715B-6726-06A2-164A-0FFFED94B910}"/>
              </a:ext>
            </a:extLst>
          </p:cNvPr>
          <p:cNvSpPr/>
          <p:nvPr/>
        </p:nvSpPr>
        <p:spPr>
          <a:xfrm>
            <a:off x="4074974" y="6998146"/>
            <a:ext cx="2144284" cy="1222258"/>
          </a:xfrm>
          <a:prstGeom prst="wedgeEllipseCallout">
            <a:avLst>
              <a:gd name="adj1" fmla="val -61573"/>
              <a:gd name="adj2" fmla="val -2180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一括入力したい日のみを複数日選択できます。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15C72227-03C4-482B-1760-B7FF7CA3095A}"/>
              </a:ext>
            </a:extLst>
          </p:cNvPr>
          <p:cNvSpPr txBox="1"/>
          <p:nvPr/>
        </p:nvSpPr>
        <p:spPr>
          <a:xfrm>
            <a:off x="519679" y="4178375"/>
            <a:ext cx="5818642"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「カレンダー」を選択すると、連続していない複数日選択することができます。</a:t>
            </a:r>
          </a:p>
        </p:txBody>
      </p:sp>
    </p:spTree>
    <p:extLst>
      <p:ext uri="{BB962C8B-B14F-4D97-AF65-F5344CB8AC3E}">
        <p14:creationId xmlns:p14="http://schemas.microsoft.com/office/powerpoint/2010/main" val="235259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654E0087-2CEB-48E2-9FF7-EE823B693F51}"/>
              </a:ext>
            </a:extLst>
          </p:cNvPr>
          <p:cNvPicPr>
            <a:picLocks noChangeAspect="1"/>
          </p:cNvPicPr>
          <p:nvPr/>
        </p:nvPicPr>
        <p:blipFill>
          <a:blip r:embed="rId3"/>
          <a:stretch>
            <a:fillRect/>
          </a:stretch>
        </p:blipFill>
        <p:spPr>
          <a:xfrm>
            <a:off x="346868" y="5329176"/>
            <a:ext cx="6198183" cy="2741608"/>
          </a:xfrm>
          <a:prstGeom prst="rect">
            <a:avLst/>
          </a:prstGeom>
          <a:ln>
            <a:solidFill>
              <a:schemeClr val="tx1"/>
            </a:solidFill>
          </a:ln>
        </p:spPr>
      </p:pic>
      <p:pic>
        <p:nvPicPr>
          <p:cNvPr id="7" name="図 6">
            <a:extLst>
              <a:ext uri="{FF2B5EF4-FFF2-40B4-BE49-F238E27FC236}">
                <a16:creationId xmlns:a16="http://schemas.microsoft.com/office/drawing/2014/main" id="{E1E7EBAC-23EA-47CD-9D25-A3B835052E4C}"/>
              </a:ext>
            </a:extLst>
          </p:cNvPr>
          <p:cNvPicPr>
            <a:picLocks noChangeAspect="1"/>
          </p:cNvPicPr>
          <p:nvPr/>
        </p:nvPicPr>
        <p:blipFill>
          <a:blip r:embed="rId4"/>
          <a:stretch>
            <a:fillRect/>
          </a:stretch>
        </p:blipFill>
        <p:spPr>
          <a:xfrm>
            <a:off x="346868" y="1777719"/>
            <a:ext cx="6289480" cy="2192117"/>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12</a:t>
            </a:fld>
            <a:endParaRPr lang="ja-JP" altLang="en-US" dirty="0"/>
          </a:p>
        </p:txBody>
      </p:sp>
      <p:sp>
        <p:nvSpPr>
          <p:cNvPr id="5" name="タイトル 4"/>
          <p:cNvSpPr>
            <a:spLocks noGrp="1"/>
          </p:cNvSpPr>
          <p:nvPr>
            <p:ph type="title"/>
          </p:nvPr>
        </p:nvSpPr>
        <p:spPr/>
        <p:txBody>
          <a:bodyPr/>
          <a:lstStyle/>
          <a:p>
            <a:r>
              <a:rPr lang="ja-JP" altLang="en-US" dirty="0"/>
              <a:t>工数一括入力（</a:t>
            </a:r>
            <a:r>
              <a:rPr lang="en-US" altLang="ja-JP" dirty="0"/>
              <a:t>PC</a:t>
            </a:r>
            <a:r>
              <a:rPr lang="ja-JP" altLang="en-US" dirty="0"/>
              <a:t>）</a:t>
            </a:r>
          </a:p>
        </p:txBody>
      </p:sp>
      <p:sp>
        <p:nvSpPr>
          <p:cNvPr id="18" name="矢印: 下 17">
            <a:extLst>
              <a:ext uri="{FF2B5EF4-FFF2-40B4-BE49-F238E27FC236}">
                <a16:creationId xmlns:a16="http://schemas.microsoft.com/office/drawing/2014/main" id="{627BBB96-61BF-4C3D-AF65-D15678DCE8AC}"/>
              </a:ext>
            </a:extLst>
          </p:cNvPr>
          <p:cNvSpPr/>
          <p:nvPr/>
        </p:nvSpPr>
        <p:spPr>
          <a:xfrm rot="16200000">
            <a:off x="491928" y="2727727"/>
            <a:ext cx="252412" cy="292100"/>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9" name="矢印: 下 18">
            <a:extLst>
              <a:ext uri="{FF2B5EF4-FFF2-40B4-BE49-F238E27FC236}">
                <a16:creationId xmlns:a16="http://schemas.microsoft.com/office/drawing/2014/main" id="{E937D34C-C374-493C-AECB-5B40159950F3}"/>
              </a:ext>
            </a:extLst>
          </p:cNvPr>
          <p:cNvSpPr/>
          <p:nvPr/>
        </p:nvSpPr>
        <p:spPr>
          <a:xfrm>
            <a:off x="3997204" y="2287772"/>
            <a:ext cx="252413" cy="292100"/>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8" name="吹き出し: 円形 27">
            <a:extLst>
              <a:ext uri="{FF2B5EF4-FFF2-40B4-BE49-F238E27FC236}">
                <a16:creationId xmlns:a16="http://schemas.microsoft.com/office/drawing/2014/main" id="{6FCF1FFD-5036-447B-8D7D-973F92E14B98}"/>
              </a:ext>
            </a:extLst>
          </p:cNvPr>
          <p:cNvSpPr/>
          <p:nvPr/>
        </p:nvSpPr>
        <p:spPr>
          <a:xfrm>
            <a:off x="3944044" y="3276345"/>
            <a:ext cx="2356077" cy="1157307"/>
          </a:xfrm>
          <a:prstGeom prst="wedgeEllipseCallout">
            <a:avLst>
              <a:gd name="adj1" fmla="val -28827"/>
              <a:gd name="adj2" fmla="val -6872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選択したプロジェクトをここをクリックして追加します。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33" name="吹き出し: 円形 32">
            <a:extLst>
              <a:ext uri="{FF2B5EF4-FFF2-40B4-BE49-F238E27FC236}">
                <a16:creationId xmlns:a16="http://schemas.microsoft.com/office/drawing/2014/main" id="{4887D1FE-9AF3-451C-99AE-70E1D8FB4151}"/>
              </a:ext>
            </a:extLst>
          </p:cNvPr>
          <p:cNvSpPr/>
          <p:nvPr/>
        </p:nvSpPr>
        <p:spPr>
          <a:xfrm>
            <a:off x="4484415" y="7087088"/>
            <a:ext cx="1880091" cy="983696"/>
          </a:xfrm>
          <a:prstGeom prst="wedgeEllipseCallout">
            <a:avLst>
              <a:gd name="adj1" fmla="val -28827"/>
              <a:gd name="adj2" fmla="val -6872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選択したタスクをここをクリックして追加します。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35" name="矢印: 下 34">
            <a:extLst>
              <a:ext uri="{FF2B5EF4-FFF2-40B4-BE49-F238E27FC236}">
                <a16:creationId xmlns:a16="http://schemas.microsoft.com/office/drawing/2014/main" id="{969F754C-E568-4C0F-B825-6CF15538BFE6}"/>
              </a:ext>
            </a:extLst>
          </p:cNvPr>
          <p:cNvSpPr/>
          <p:nvPr/>
        </p:nvSpPr>
        <p:spPr>
          <a:xfrm>
            <a:off x="4352580" y="6267109"/>
            <a:ext cx="252413" cy="292100"/>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36" name="矢印: 下 35">
            <a:extLst>
              <a:ext uri="{FF2B5EF4-FFF2-40B4-BE49-F238E27FC236}">
                <a16:creationId xmlns:a16="http://schemas.microsoft.com/office/drawing/2014/main" id="{3C06BD51-1E2B-42B7-A619-0268D4CC2DF0}"/>
              </a:ext>
            </a:extLst>
          </p:cNvPr>
          <p:cNvSpPr/>
          <p:nvPr/>
        </p:nvSpPr>
        <p:spPr>
          <a:xfrm rot="16200000">
            <a:off x="1185877" y="6599948"/>
            <a:ext cx="252412" cy="292100"/>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 name="テキスト ボックス 10">
            <a:extLst>
              <a:ext uri="{FF2B5EF4-FFF2-40B4-BE49-F238E27FC236}">
                <a16:creationId xmlns:a16="http://schemas.microsoft.com/office/drawing/2014/main" id="{F3A2560F-C36F-4490-9EE2-18D186EAEB75}"/>
              </a:ext>
            </a:extLst>
          </p:cNvPr>
          <p:cNvSpPr txBox="1"/>
          <p:nvPr/>
        </p:nvSpPr>
        <p:spPr>
          <a:xfrm>
            <a:off x="346868" y="1075274"/>
            <a:ext cx="5845629" cy="738664"/>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3</a:t>
            </a:r>
            <a:r>
              <a:rPr kumimoji="1" lang="ja-JP" altLang="en-US" sz="1400" dirty="0">
                <a:latin typeface="メイリオ" panose="020B0604030504040204" pitchFamily="50" charset="-128"/>
                <a:ea typeface="メイリオ" panose="020B0604030504040204" pitchFamily="50" charset="-128"/>
              </a:rPr>
              <a:t>）必要なプロジェクトを選択し、「</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選択したプロジェクトを追加する」をクリックします。</a:t>
            </a:r>
          </a:p>
          <a:p>
            <a:endParaRPr kumimoji="1" lang="ja-JP" altLang="en-US" sz="1400" dirty="0"/>
          </a:p>
        </p:txBody>
      </p:sp>
      <p:sp>
        <p:nvSpPr>
          <p:cNvPr id="37" name="テキスト ボックス 36">
            <a:extLst>
              <a:ext uri="{FF2B5EF4-FFF2-40B4-BE49-F238E27FC236}">
                <a16:creationId xmlns:a16="http://schemas.microsoft.com/office/drawing/2014/main" id="{0E3FF49B-8A1F-4D54-B286-5C3DF0E6E4C2}"/>
              </a:ext>
            </a:extLst>
          </p:cNvPr>
          <p:cNvSpPr txBox="1"/>
          <p:nvPr/>
        </p:nvSpPr>
        <p:spPr>
          <a:xfrm>
            <a:off x="370771" y="4572000"/>
            <a:ext cx="6062686"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）必要なタスクを選択（または検索）し、「</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タスクを追加」をクリックします。</a:t>
            </a:r>
          </a:p>
        </p:txBody>
      </p:sp>
    </p:spTree>
    <p:extLst>
      <p:ext uri="{BB962C8B-B14F-4D97-AF65-F5344CB8AC3E}">
        <p14:creationId xmlns:p14="http://schemas.microsoft.com/office/powerpoint/2010/main" val="1197038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1661BC5C-AE1E-B68E-110A-5C421DCA777A}"/>
              </a:ext>
            </a:extLst>
          </p:cNvPr>
          <p:cNvPicPr>
            <a:picLocks noChangeAspect="1"/>
          </p:cNvPicPr>
          <p:nvPr/>
        </p:nvPicPr>
        <p:blipFill>
          <a:blip r:embed="rId3"/>
          <a:stretch>
            <a:fillRect/>
          </a:stretch>
        </p:blipFill>
        <p:spPr>
          <a:xfrm>
            <a:off x="663098" y="4171451"/>
            <a:ext cx="5638800" cy="3744385"/>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13</a:t>
            </a:fld>
            <a:endParaRPr lang="ja-JP" altLang="en-US" dirty="0"/>
          </a:p>
        </p:txBody>
      </p:sp>
      <p:sp>
        <p:nvSpPr>
          <p:cNvPr id="5" name="タイトル 4"/>
          <p:cNvSpPr>
            <a:spLocks noGrp="1"/>
          </p:cNvSpPr>
          <p:nvPr>
            <p:ph type="title"/>
          </p:nvPr>
        </p:nvSpPr>
        <p:spPr/>
        <p:txBody>
          <a:bodyPr/>
          <a:lstStyle/>
          <a:p>
            <a:r>
              <a:rPr lang="ja-JP" altLang="en-US" dirty="0"/>
              <a:t>工数一括入力（</a:t>
            </a:r>
            <a:r>
              <a:rPr lang="en-US" altLang="ja-JP" dirty="0"/>
              <a:t>PC</a:t>
            </a:r>
            <a:r>
              <a:rPr lang="ja-JP" altLang="en-US" dirty="0"/>
              <a:t>）</a:t>
            </a:r>
          </a:p>
        </p:txBody>
      </p:sp>
      <p:sp>
        <p:nvSpPr>
          <p:cNvPr id="22" name="テキスト ボックス 21">
            <a:extLst>
              <a:ext uri="{FF2B5EF4-FFF2-40B4-BE49-F238E27FC236}">
                <a16:creationId xmlns:a16="http://schemas.microsoft.com/office/drawing/2014/main" id="{EC5FA894-0F61-4564-B6B7-DA24BC632320}"/>
              </a:ext>
            </a:extLst>
          </p:cNvPr>
          <p:cNvSpPr txBox="1"/>
          <p:nvPr/>
        </p:nvSpPr>
        <p:spPr>
          <a:xfrm>
            <a:off x="346868" y="3673955"/>
            <a:ext cx="5955030" cy="307777"/>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）コメントなどを入力し、「確定」をクリックして保存します。</a:t>
            </a:r>
          </a:p>
        </p:txBody>
      </p:sp>
      <p:sp>
        <p:nvSpPr>
          <p:cNvPr id="3" name="テキスト ボックス 2">
            <a:extLst>
              <a:ext uri="{FF2B5EF4-FFF2-40B4-BE49-F238E27FC236}">
                <a16:creationId xmlns:a16="http://schemas.microsoft.com/office/drawing/2014/main" id="{089BA11E-6717-3987-3143-4C5C0EA128A1}"/>
              </a:ext>
            </a:extLst>
          </p:cNvPr>
          <p:cNvSpPr txBox="1"/>
          <p:nvPr/>
        </p:nvSpPr>
        <p:spPr>
          <a:xfrm>
            <a:off x="376010" y="1001373"/>
            <a:ext cx="5818642"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）タスクごとに工数の時間を入力、コメントも必要に応じて入力して「確定」をクリック、保存します。</a:t>
            </a:r>
          </a:p>
        </p:txBody>
      </p:sp>
      <p:pic>
        <p:nvPicPr>
          <p:cNvPr id="8" name="図 7">
            <a:extLst>
              <a:ext uri="{FF2B5EF4-FFF2-40B4-BE49-F238E27FC236}">
                <a16:creationId xmlns:a16="http://schemas.microsoft.com/office/drawing/2014/main" id="{7D9DD17B-66B4-BCB9-F51B-1690AF09319E}"/>
              </a:ext>
            </a:extLst>
          </p:cNvPr>
          <p:cNvPicPr>
            <a:picLocks noChangeAspect="1"/>
          </p:cNvPicPr>
          <p:nvPr/>
        </p:nvPicPr>
        <p:blipFill>
          <a:blip r:embed="rId4"/>
          <a:srcRect b="28445"/>
          <a:stretch/>
        </p:blipFill>
        <p:spPr>
          <a:xfrm>
            <a:off x="322501" y="1716229"/>
            <a:ext cx="6212998" cy="1642363"/>
          </a:xfrm>
          <a:prstGeom prst="rect">
            <a:avLst/>
          </a:prstGeom>
          <a:ln>
            <a:solidFill>
              <a:schemeClr val="tx1"/>
            </a:solidFill>
          </a:ln>
        </p:spPr>
      </p:pic>
    </p:spTree>
    <p:extLst>
      <p:ext uri="{BB962C8B-B14F-4D97-AF65-F5344CB8AC3E}">
        <p14:creationId xmlns:p14="http://schemas.microsoft.com/office/powerpoint/2010/main" val="3453615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E6DEE4EC-CC48-407F-8612-4D00529DB04B}"/>
              </a:ext>
            </a:extLst>
          </p:cNvPr>
          <p:cNvPicPr>
            <a:picLocks noChangeAspect="1"/>
          </p:cNvPicPr>
          <p:nvPr/>
        </p:nvPicPr>
        <p:blipFill>
          <a:blip r:embed="rId3"/>
          <a:stretch>
            <a:fillRect/>
          </a:stretch>
        </p:blipFill>
        <p:spPr>
          <a:xfrm>
            <a:off x="375557" y="3310774"/>
            <a:ext cx="6106886" cy="2359596"/>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14</a:t>
            </a:fld>
            <a:endParaRPr lang="ja-JP" altLang="en-US" dirty="0"/>
          </a:p>
        </p:txBody>
      </p:sp>
      <p:sp>
        <p:nvSpPr>
          <p:cNvPr id="5" name="タイトル 4"/>
          <p:cNvSpPr>
            <a:spLocks noGrp="1"/>
          </p:cNvSpPr>
          <p:nvPr>
            <p:ph type="title"/>
          </p:nvPr>
        </p:nvSpPr>
        <p:spPr/>
        <p:txBody>
          <a:bodyPr/>
          <a:lstStyle/>
          <a:p>
            <a:r>
              <a:rPr lang="ja-JP" altLang="en-US" dirty="0"/>
              <a:t>工数入力（プロジェクト</a:t>
            </a:r>
            <a:r>
              <a:rPr lang="en-US" altLang="ja-JP" dirty="0"/>
              <a:t>/</a:t>
            </a:r>
            <a:r>
              <a:rPr lang="ja-JP" altLang="en-US" dirty="0"/>
              <a:t>タスク保持）</a:t>
            </a:r>
          </a:p>
        </p:txBody>
      </p:sp>
      <p:pic>
        <p:nvPicPr>
          <p:cNvPr id="19" name="図 11">
            <a:extLst>
              <a:ext uri="{FF2B5EF4-FFF2-40B4-BE49-F238E27FC236}">
                <a16:creationId xmlns:a16="http://schemas.microsoft.com/office/drawing/2014/main" id="{6850E078-8D5B-48EC-9524-21B1F8E1714A}"/>
              </a:ext>
            </a:extLst>
          </p:cNvPr>
          <p:cNvPicPr>
            <a:picLocks noChangeAspect="1"/>
          </p:cNvPicPr>
          <p:nvPr/>
        </p:nvPicPr>
        <p:blipFill>
          <a:blip r:embed="rId4">
            <a:extLst>
              <a:ext uri="{28A0092B-C50C-407E-A947-70E740481C1C}">
                <a14:useLocalDpi xmlns:a14="http://schemas.microsoft.com/office/drawing/2010/main" val="0"/>
              </a:ext>
            </a:extLst>
          </a:blip>
          <a:srcRect l="68842" t="12479" r="3992" b="75014"/>
          <a:stretch>
            <a:fillRect/>
          </a:stretch>
        </p:blipFill>
        <p:spPr bwMode="auto">
          <a:xfrm>
            <a:off x="1956701" y="2495566"/>
            <a:ext cx="2736850" cy="3778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4" name="吹き出し: 円形 23">
            <a:extLst>
              <a:ext uri="{FF2B5EF4-FFF2-40B4-BE49-F238E27FC236}">
                <a16:creationId xmlns:a16="http://schemas.microsoft.com/office/drawing/2014/main" id="{4F0456CD-C7B2-4D50-91D5-8A69C33315E5}"/>
              </a:ext>
            </a:extLst>
          </p:cNvPr>
          <p:cNvSpPr/>
          <p:nvPr/>
        </p:nvSpPr>
        <p:spPr>
          <a:xfrm>
            <a:off x="1099420" y="5188438"/>
            <a:ext cx="2509195" cy="1175896"/>
          </a:xfrm>
          <a:prstGeom prst="wedgeEllipseCallout">
            <a:avLst>
              <a:gd name="adj1" fmla="val -35373"/>
              <a:gd name="adj2" fmla="val -7134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いつも入力するプロジェクトやタスクは保持しておくと便利です。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155F992E-6B67-46CB-84C8-4514910F8BF6}"/>
              </a:ext>
            </a:extLst>
          </p:cNvPr>
          <p:cNvSpPr txBox="1"/>
          <p:nvPr/>
        </p:nvSpPr>
        <p:spPr>
          <a:xfrm>
            <a:off x="232614" y="984230"/>
            <a:ext cx="3092513" cy="369332"/>
          </a:xfrm>
          <a:prstGeom prst="rect">
            <a:avLst/>
          </a:prstGeom>
          <a:noFill/>
        </p:spPr>
        <p:txBody>
          <a:bodyPr wrap="none" rtlCol="0">
            <a:spAutoFit/>
          </a:bodyPr>
          <a:lstStyle/>
          <a:p>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プロジェクト</a:t>
            </a:r>
            <a:r>
              <a:rPr kumimoji="1" lang="en-US" altLang="ja-JP"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タスクの保持</a:t>
            </a:r>
          </a:p>
        </p:txBody>
      </p:sp>
      <p:cxnSp>
        <p:nvCxnSpPr>
          <p:cNvPr id="27" name="直線コネクタ 26">
            <a:extLst>
              <a:ext uri="{FF2B5EF4-FFF2-40B4-BE49-F238E27FC236}">
                <a16:creationId xmlns:a16="http://schemas.microsoft.com/office/drawing/2014/main" id="{382D6FF2-465D-4AFB-AC2A-F1BD9C5E0253}"/>
              </a:ext>
            </a:extLst>
          </p:cNvPr>
          <p:cNvCxnSpPr/>
          <p:nvPr/>
        </p:nvCxnSpPr>
        <p:spPr>
          <a:xfrm>
            <a:off x="241663" y="1388364"/>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CFFA9CFC-F6C7-4A17-9087-28AD1C1E7C22}"/>
              </a:ext>
            </a:extLst>
          </p:cNvPr>
          <p:cNvSpPr txBox="1"/>
          <p:nvPr/>
        </p:nvSpPr>
        <p:spPr>
          <a:xfrm>
            <a:off x="327388" y="1654937"/>
            <a:ext cx="5995477" cy="954107"/>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「追加したタスクを保持する」をクリックすると、ブラウザにタスクが保存され、次回からはプロジェクト</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タスクを選択する必要がなくなります。</a:t>
            </a:r>
          </a:p>
          <a:p>
            <a:endParaRPr kumimoji="1" lang="ja-JP" altLang="en-US" sz="1400" dirty="0"/>
          </a:p>
        </p:txBody>
      </p:sp>
      <p:sp>
        <p:nvSpPr>
          <p:cNvPr id="10" name="四角形: 角を丸くする 9">
            <a:extLst>
              <a:ext uri="{FF2B5EF4-FFF2-40B4-BE49-F238E27FC236}">
                <a16:creationId xmlns:a16="http://schemas.microsoft.com/office/drawing/2014/main" id="{BF58E04B-81A9-4C97-8675-05CA43FD9E48}"/>
              </a:ext>
            </a:extLst>
          </p:cNvPr>
          <p:cNvSpPr/>
          <p:nvPr/>
        </p:nvSpPr>
        <p:spPr>
          <a:xfrm>
            <a:off x="867736" y="6780627"/>
            <a:ext cx="5385421" cy="137914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メイリオ" panose="020B0604030504040204" pitchFamily="50" charset="-128"/>
                <a:ea typeface="メイリオ" panose="020B0604030504040204" pitchFamily="50" charset="-128"/>
              </a:rPr>
              <a:t>プロジェクトやタスクの保持はブラウザに保存されます。</a:t>
            </a:r>
            <a:endParaRPr kumimoji="1" lang="en-US" altLang="ja-JP" sz="1400" dirty="0">
              <a:solidFill>
                <a:schemeClr val="tx1"/>
              </a:solidFill>
              <a:latin typeface="メイリオ" panose="020B0604030504040204" pitchFamily="50" charset="-128"/>
              <a:ea typeface="メイリオ" panose="020B0604030504040204" pitchFamily="50" charset="-128"/>
            </a:endParaRPr>
          </a:p>
          <a:p>
            <a:r>
              <a:rPr kumimoji="1" lang="ja-JP" altLang="en-US" sz="1400" dirty="0">
                <a:solidFill>
                  <a:schemeClr val="tx1"/>
                </a:solidFill>
                <a:latin typeface="メイリオ" panose="020B0604030504040204" pitchFamily="50" charset="-128"/>
                <a:ea typeface="メイリオ" panose="020B0604030504040204" pitchFamily="50" charset="-128"/>
              </a:rPr>
              <a:t>ブラウザのキャッシュがクリアされると、保存したプロジェクトやタスクもクリアされます。</a:t>
            </a:r>
            <a:endParaRPr kumimoji="1" lang="en-US" altLang="ja-JP" sz="1400" dirty="0">
              <a:solidFill>
                <a:schemeClr val="tx1"/>
              </a:solidFill>
              <a:latin typeface="メイリオ" panose="020B0604030504040204" pitchFamily="50" charset="-128"/>
              <a:ea typeface="メイリオ" panose="020B0604030504040204" pitchFamily="50" charset="-128"/>
            </a:endParaRPr>
          </a:p>
          <a:p>
            <a:r>
              <a:rPr kumimoji="1" lang="ja-JP" altLang="en-US" sz="1400" dirty="0">
                <a:solidFill>
                  <a:schemeClr val="tx1"/>
                </a:solidFill>
                <a:latin typeface="メイリオ" panose="020B0604030504040204" pitchFamily="50" charset="-128"/>
                <a:ea typeface="メイリオ" panose="020B0604030504040204" pitchFamily="50" charset="-128"/>
              </a:rPr>
              <a:t>その場合、再度保持をしてください。</a:t>
            </a:r>
          </a:p>
        </p:txBody>
      </p:sp>
      <p:sp>
        <p:nvSpPr>
          <p:cNvPr id="11" name="四角形: 角を丸くする 10">
            <a:extLst>
              <a:ext uri="{FF2B5EF4-FFF2-40B4-BE49-F238E27FC236}">
                <a16:creationId xmlns:a16="http://schemas.microsoft.com/office/drawing/2014/main" id="{117143AD-52D0-4A62-AE09-A6211124E7AC}"/>
              </a:ext>
            </a:extLst>
          </p:cNvPr>
          <p:cNvSpPr/>
          <p:nvPr/>
        </p:nvSpPr>
        <p:spPr>
          <a:xfrm rot="20437465">
            <a:off x="345566" y="6676888"/>
            <a:ext cx="1290864" cy="32995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1400" b="1" dirty="0">
                <a:solidFill>
                  <a:schemeClr val="bg1"/>
                </a:solidFill>
              </a:rPr>
              <a:t>Caution!</a:t>
            </a:r>
          </a:p>
        </p:txBody>
      </p:sp>
    </p:spTree>
    <p:extLst>
      <p:ext uri="{BB962C8B-B14F-4D97-AF65-F5344CB8AC3E}">
        <p14:creationId xmlns:p14="http://schemas.microsoft.com/office/powerpoint/2010/main" val="4108401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15</a:t>
            </a:fld>
            <a:endParaRPr lang="ja-JP" altLang="en-US" dirty="0"/>
          </a:p>
        </p:txBody>
      </p:sp>
      <p:sp>
        <p:nvSpPr>
          <p:cNvPr id="5" name="タイトル 4"/>
          <p:cNvSpPr>
            <a:spLocks noGrp="1"/>
          </p:cNvSpPr>
          <p:nvPr>
            <p:ph type="title"/>
          </p:nvPr>
        </p:nvSpPr>
        <p:spPr/>
        <p:txBody>
          <a:bodyPr/>
          <a:lstStyle/>
          <a:p>
            <a:r>
              <a:rPr lang="ja-JP" altLang="en-US" dirty="0"/>
              <a:t>工数入力（</a:t>
            </a:r>
            <a:r>
              <a:rPr lang="en-US" altLang="ja-JP" dirty="0"/>
              <a:t>SP</a:t>
            </a:r>
            <a:r>
              <a:rPr lang="ja-JP" altLang="en-US" dirty="0"/>
              <a:t>）</a:t>
            </a:r>
          </a:p>
        </p:txBody>
      </p:sp>
      <p:sp>
        <p:nvSpPr>
          <p:cNvPr id="7" name="テキスト ボックス 6"/>
          <p:cNvSpPr txBox="1"/>
          <p:nvPr/>
        </p:nvSpPr>
        <p:spPr>
          <a:xfrm>
            <a:off x="331057" y="1552827"/>
            <a:ext cx="5955030" cy="1600438"/>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1</a:t>
            </a:r>
            <a:r>
              <a:rPr kumimoji="1" lang="ja-JP" altLang="en-US" sz="1400" dirty="0">
                <a:latin typeface="メイリオ" panose="020B0604030504040204" pitchFamily="50" charset="-128"/>
                <a:ea typeface="メイリオ" panose="020B0604030504040204" pitchFamily="50" charset="-128"/>
              </a:rPr>
              <a:t>）スマートフォンのマイページにログインします。</a:t>
            </a:r>
            <a:endParaRPr kumimoji="1" lang="en-US" altLang="ja-JP" sz="1400" dirty="0">
              <a:latin typeface="メイリオ" panose="020B0604030504040204" pitchFamily="50" charset="-128"/>
              <a:ea typeface="メイリオ" panose="020B0604030504040204" pitchFamily="50" charset="-128"/>
            </a:endParaRPr>
          </a:p>
          <a:p>
            <a:pPr marL="342900" indent="-342900"/>
            <a:endParaRPr kumimoji="1" lang="en-US" altLang="ja-JP" sz="1400" dirty="0">
              <a:latin typeface="メイリオ" panose="020B0604030504040204" pitchFamily="50" charset="-128"/>
              <a:ea typeface="メイリオ" panose="020B0604030504040204" pitchFamily="50" charset="-128"/>
            </a:endParaRPr>
          </a:p>
          <a:p>
            <a:pPr marL="342900" indent="-342900"/>
            <a:r>
              <a:rPr kumimoji="1" lang="ja-JP" altLang="en-US" sz="1400" dirty="0">
                <a:solidFill>
                  <a:srgbClr val="1181C0"/>
                </a:solidFill>
                <a:latin typeface="メイリオ" panose="020B0604030504040204" pitchFamily="50" charset="-128"/>
                <a:ea typeface="メイリオ" panose="020B0604030504040204" pitchFamily="50" charset="-128"/>
              </a:rPr>
              <a:t>　ログイン画面</a:t>
            </a:r>
            <a:r>
              <a:rPr kumimoji="1" lang="en-US" altLang="ja-JP" sz="1400" dirty="0">
                <a:solidFill>
                  <a:srgbClr val="1181C0"/>
                </a:solidFill>
                <a:latin typeface="メイリオ" panose="020B0604030504040204" pitchFamily="50" charset="-128"/>
                <a:ea typeface="メイリオ" panose="020B0604030504040204" pitchFamily="50" charset="-128"/>
              </a:rPr>
              <a:t>URL</a:t>
            </a:r>
            <a:r>
              <a:rPr kumimoji="1" lang="ja-JP" altLang="en-US" sz="1400" dirty="0">
                <a:solidFill>
                  <a:srgbClr val="1181C0"/>
                </a:solidFill>
                <a:latin typeface="メイリオ" panose="020B0604030504040204" pitchFamily="50" charset="-128"/>
                <a:ea typeface="メイリオ" panose="020B0604030504040204" pitchFamily="50" charset="-128"/>
              </a:rPr>
              <a:t>：　</a:t>
            </a:r>
            <a:r>
              <a:rPr kumimoji="1" lang="en-US" altLang="ja-JP" sz="1400" dirty="0">
                <a:solidFill>
                  <a:srgbClr val="1181C0"/>
                </a:solidFill>
                <a:latin typeface="メイリオ" panose="020B0604030504040204" pitchFamily="50" charset="-128"/>
                <a:ea typeface="メイリオ" panose="020B0604030504040204" pitchFamily="50" charset="-128"/>
              </a:rPr>
              <a:t>※</a:t>
            </a:r>
            <a:r>
              <a:rPr kumimoji="1" lang="ja-JP" altLang="en-US" sz="1400" dirty="0">
                <a:solidFill>
                  <a:srgbClr val="1181C0"/>
                </a:solidFill>
                <a:latin typeface="メイリオ" panose="020B0604030504040204" pitchFamily="50" charset="-128"/>
                <a:ea typeface="メイリオ" panose="020B0604030504040204" pitchFamily="50" charset="-128"/>
              </a:rPr>
              <a:t>ご契約環境により異なります。　</a:t>
            </a:r>
            <a:endParaRPr kumimoji="1" lang="en-US" altLang="ja-JP" sz="1400" dirty="0">
              <a:solidFill>
                <a:srgbClr val="1181C0"/>
              </a:solidFill>
              <a:latin typeface="メイリオ" panose="020B0604030504040204" pitchFamily="50" charset="-128"/>
              <a:ea typeface="メイリオ" panose="020B0604030504040204" pitchFamily="50" charset="-128"/>
            </a:endParaRPr>
          </a:p>
          <a:p>
            <a:pPr marL="342900" indent="-342900"/>
            <a:endParaRPr kumimoji="1" lang="en-US" altLang="ja-JP" sz="1400" dirty="0">
              <a:solidFill>
                <a:srgbClr val="1181C0"/>
              </a:solidFill>
              <a:latin typeface="メイリオ" panose="020B0604030504040204" pitchFamily="50" charset="-128"/>
              <a:ea typeface="メイリオ" panose="020B0604030504040204" pitchFamily="50" charset="-128"/>
            </a:endParaRPr>
          </a:p>
          <a:p>
            <a:pPr marL="342900" indent="-342900"/>
            <a:r>
              <a:rPr kumimoji="1" lang="ja-JP" altLang="en-US" sz="1400" dirty="0">
                <a:solidFill>
                  <a:srgbClr val="1181C0"/>
                </a:solidFill>
                <a:latin typeface="メイリオ" panose="020B0604030504040204" pitchFamily="50" charset="-128"/>
                <a:ea typeface="メイリオ" panose="020B0604030504040204" pitchFamily="50" charset="-128"/>
              </a:rPr>
              <a:t>　</a:t>
            </a:r>
            <a:r>
              <a:rPr kumimoji="1" lang="en-US" altLang="ja-JP" sz="1400" dirty="0">
                <a:solidFill>
                  <a:srgbClr val="1181C0"/>
                </a:solidFill>
                <a:latin typeface="メイリオ" panose="020B0604030504040204" pitchFamily="50" charset="-128"/>
                <a:ea typeface="メイリオ" panose="020B0604030504040204" pitchFamily="50" charset="-128"/>
              </a:rPr>
              <a:t>https://atnd.ak4.jp/sp/login</a:t>
            </a:r>
            <a:r>
              <a:rPr kumimoji="1" lang="ja-JP" altLang="en-US" sz="1400" dirty="0">
                <a:latin typeface="メイリオ" panose="020B0604030504040204" pitchFamily="50" charset="-128"/>
                <a:ea typeface="メイリオ" panose="020B0604030504040204" pitchFamily="50" charset="-128"/>
              </a:rPr>
              <a:t>　</a:t>
            </a:r>
            <a:endParaRPr kumimoji="1" lang="en-US" altLang="ja-JP" sz="1400" dirty="0">
              <a:latin typeface="メイリオ" panose="020B0604030504040204" pitchFamily="50" charset="-128"/>
              <a:ea typeface="メイリオ" panose="020B0604030504040204" pitchFamily="50" charset="-128"/>
            </a:endParaRPr>
          </a:p>
          <a:p>
            <a:pPr marL="342900" indent="-342900"/>
            <a:r>
              <a:rPr kumimoji="1" lang="ja-JP" altLang="en-US" sz="1400" dirty="0">
                <a:solidFill>
                  <a:srgbClr val="1181C0"/>
                </a:solidFill>
                <a:latin typeface="メイリオ" panose="020B0604030504040204" pitchFamily="50" charset="-128"/>
                <a:ea typeface="メイリオ" panose="020B0604030504040204" pitchFamily="50" charset="-128"/>
              </a:rPr>
              <a:t>　</a:t>
            </a:r>
            <a:r>
              <a:rPr kumimoji="1" lang="en-US" altLang="ja-JP" sz="1400" dirty="0">
                <a:solidFill>
                  <a:srgbClr val="1181C0"/>
                </a:solidFill>
                <a:latin typeface="メイリオ" panose="020B0604030504040204" pitchFamily="50" charset="-128"/>
                <a:ea typeface="メイリオ" panose="020B0604030504040204" pitchFamily="50" charset="-128"/>
              </a:rPr>
              <a:t>https://atnd-awj.ak4.jp/sp/login</a:t>
            </a:r>
            <a:r>
              <a:rPr kumimoji="1" lang="ja-JP" altLang="en-US" sz="1400" dirty="0">
                <a:latin typeface="メイリオ" panose="020B0604030504040204" pitchFamily="50" charset="-128"/>
                <a:ea typeface="メイリオ" panose="020B0604030504040204" pitchFamily="50" charset="-128"/>
              </a:rPr>
              <a:t>　</a:t>
            </a:r>
          </a:p>
          <a:p>
            <a:pPr marL="342900" indent="-342900"/>
            <a:endParaRPr kumimoji="1" lang="ja-JP" altLang="en-US" sz="1400" dirty="0">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EC00DE6D-195A-7D3A-C2C5-C8F28BCB40BA}"/>
              </a:ext>
            </a:extLst>
          </p:cNvPr>
          <p:cNvSpPr txBox="1"/>
          <p:nvPr/>
        </p:nvSpPr>
        <p:spPr>
          <a:xfrm>
            <a:off x="229408" y="935947"/>
            <a:ext cx="3877985" cy="369332"/>
          </a:xfrm>
          <a:prstGeom prst="rect">
            <a:avLst/>
          </a:prstGeom>
          <a:noFill/>
        </p:spPr>
        <p:txBody>
          <a:bodyPr wrap="none" rtlCol="0">
            <a:spAutoFit/>
          </a:bodyPr>
          <a:lstStyle/>
          <a:p>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工数の入力方法（スマートフォン）</a:t>
            </a:r>
          </a:p>
        </p:txBody>
      </p:sp>
      <p:cxnSp>
        <p:nvCxnSpPr>
          <p:cNvPr id="4" name="直線コネクタ 3">
            <a:extLst>
              <a:ext uri="{FF2B5EF4-FFF2-40B4-BE49-F238E27FC236}">
                <a16:creationId xmlns:a16="http://schemas.microsoft.com/office/drawing/2014/main" id="{271CF39A-5438-F7BF-5CC7-A1D2245F536F}"/>
              </a:ext>
            </a:extLst>
          </p:cNvPr>
          <p:cNvCxnSpPr/>
          <p:nvPr/>
        </p:nvCxnSpPr>
        <p:spPr>
          <a:xfrm>
            <a:off x="238457" y="1340081"/>
            <a:ext cx="6240780" cy="2226"/>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図 10">
            <a:extLst>
              <a:ext uri="{FF2B5EF4-FFF2-40B4-BE49-F238E27FC236}">
                <a16:creationId xmlns:a16="http://schemas.microsoft.com/office/drawing/2014/main" id="{A748177A-DE10-97A8-BA11-0E406D3444C0}"/>
              </a:ext>
            </a:extLst>
          </p:cNvPr>
          <p:cNvPicPr>
            <a:picLocks noChangeAspect="1"/>
          </p:cNvPicPr>
          <p:nvPr/>
        </p:nvPicPr>
        <p:blipFill>
          <a:blip r:embed="rId3"/>
          <a:stretch>
            <a:fillRect/>
          </a:stretch>
        </p:blipFill>
        <p:spPr>
          <a:xfrm>
            <a:off x="427991" y="3776450"/>
            <a:ext cx="2811993" cy="4707578"/>
          </a:xfrm>
          <a:prstGeom prst="rect">
            <a:avLst/>
          </a:prstGeom>
          <a:ln>
            <a:solidFill>
              <a:schemeClr val="tx1"/>
            </a:solidFill>
          </a:ln>
        </p:spPr>
      </p:pic>
      <p:pic>
        <p:nvPicPr>
          <p:cNvPr id="16" name="図 15">
            <a:extLst>
              <a:ext uri="{FF2B5EF4-FFF2-40B4-BE49-F238E27FC236}">
                <a16:creationId xmlns:a16="http://schemas.microsoft.com/office/drawing/2014/main" id="{44BCA191-CF2C-DF46-82D6-5BC6D18745FE}"/>
              </a:ext>
            </a:extLst>
          </p:cNvPr>
          <p:cNvPicPr>
            <a:picLocks noChangeAspect="1"/>
          </p:cNvPicPr>
          <p:nvPr/>
        </p:nvPicPr>
        <p:blipFill>
          <a:blip r:embed="rId4"/>
          <a:stretch>
            <a:fillRect/>
          </a:stretch>
        </p:blipFill>
        <p:spPr>
          <a:xfrm>
            <a:off x="3429000" y="3776450"/>
            <a:ext cx="3035397" cy="4696144"/>
          </a:xfrm>
          <a:prstGeom prst="rect">
            <a:avLst/>
          </a:prstGeom>
          <a:ln>
            <a:solidFill>
              <a:schemeClr val="tx1"/>
            </a:solidFill>
          </a:ln>
        </p:spPr>
      </p:pic>
      <p:sp>
        <p:nvSpPr>
          <p:cNvPr id="19" name="矢印: 下 18">
            <a:extLst>
              <a:ext uri="{FF2B5EF4-FFF2-40B4-BE49-F238E27FC236}">
                <a16:creationId xmlns:a16="http://schemas.microsoft.com/office/drawing/2014/main" id="{F6B240F2-42B9-992E-DD39-A6694CC13963}"/>
              </a:ext>
            </a:extLst>
          </p:cNvPr>
          <p:cNvSpPr/>
          <p:nvPr/>
        </p:nvSpPr>
        <p:spPr>
          <a:xfrm rot="16200000">
            <a:off x="3073236" y="6391204"/>
            <a:ext cx="522512" cy="546906"/>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0" name="正方形/長方形 19">
            <a:extLst>
              <a:ext uri="{FF2B5EF4-FFF2-40B4-BE49-F238E27FC236}">
                <a16:creationId xmlns:a16="http://schemas.microsoft.com/office/drawing/2014/main" id="{7D8718EB-CB1D-44D7-1524-0ED48C8ACB84}"/>
              </a:ext>
            </a:extLst>
          </p:cNvPr>
          <p:cNvSpPr/>
          <p:nvPr/>
        </p:nvSpPr>
        <p:spPr>
          <a:xfrm>
            <a:off x="1609752" y="5309714"/>
            <a:ext cx="1630232" cy="285928"/>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1" name="テキスト ボックス 20">
            <a:extLst>
              <a:ext uri="{FF2B5EF4-FFF2-40B4-BE49-F238E27FC236}">
                <a16:creationId xmlns:a16="http://schemas.microsoft.com/office/drawing/2014/main" id="{D4D96553-5278-6A8D-2A33-CF8337924E4D}"/>
              </a:ext>
            </a:extLst>
          </p:cNvPr>
          <p:cNvSpPr txBox="1"/>
          <p:nvPr/>
        </p:nvSpPr>
        <p:spPr>
          <a:xfrm>
            <a:off x="331057" y="3249367"/>
            <a:ext cx="5955030" cy="307777"/>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2</a:t>
            </a:r>
            <a:r>
              <a:rPr kumimoji="1" lang="ja-JP" altLang="en-US" sz="1400" dirty="0">
                <a:latin typeface="メイリオ" panose="020B0604030504040204" pitchFamily="50" charset="-128"/>
                <a:ea typeface="メイリオ" panose="020B0604030504040204" pitchFamily="50" charset="-128"/>
              </a:rPr>
              <a:t>）工数入力をタップし、工数管理簿を表示します。</a:t>
            </a:r>
            <a:endParaRPr kumimoji="1" lang="en-US" altLang="ja-JP" sz="1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478377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16</a:t>
            </a:fld>
            <a:endParaRPr lang="ja-JP" altLang="en-US" dirty="0"/>
          </a:p>
        </p:txBody>
      </p:sp>
      <p:sp>
        <p:nvSpPr>
          <p:cNvPr id="5" name="タイトル 4"/>
          <p:cNvSpPr>
            <a:spLocks noGrp="1"/>
          </p:cNvSpPr>
          <p:nvPr>
            <p:ph type="title"/>
          </p:nvPr>
        </p:nvSpPr>
        <p:spPr/>
        <p:txBody>
          <a:bodyPr/>
          <a:lstStyle/>
          <a:p>
            <a:r>
              <a:rPr lang="ja-JP" altLang="en-US" dirty="0"/>
              <a:t>工数入力（</a:t>
            </a:r>
            <a:r>
              <a:rPr lang="en-US" altLang="ja-JP" dirty="0"/>
              <a:t>SP</a:t>
            </a:r>
            <a:r>
              <a:rPr lang="ja-JP" altLang="en-US" dirty="0"/>
              <a:t>）</a:t>
            </a:r>
          </a:p>
        </p:txBody>
      </p:sp>
      <p:sp>
        <p:nvSpPr>
          <p:cNvPr id="21" name="テキスト ボックス 20">
            <a:extLst>
              <a:ext uri="{FF2B5EF4-FFF2-40B4-BE49-F238E27FC236}">
                <a16:creationId xmlns:a16="http://schemas.microsoft.com/office/drawing/2014/main" id="{D4D96553-5278-6A8D-2A33-CF8337924E4D}"/>
              </a:ext>
            </a:extLst>
          </p:cNvPr>
          <p:cNvSpPr txBox="1"/>
          <p:nvPr/>
        </p:nvSpPr>
        <p:spPr>
          <a:xfrm>
            <a:off x="274428" y="945914"/>
            <a:ext cx="5955030" cy="523220"/>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1</a:t>
            </a:r>
            <a:r>
              <a:rPr kumimoji="1" lang="ja-JP" altLang="en-US" sz="1400" dirty="0">
                <a:latin typeface="メイリオ" panose="020B0604030504040204" pitchFamily="50" charset="-128"/>
                <a:ea typeface="メイリオ" panose="020B0604030504040204" pitchFamily="50" charset="-128"/>
              </a:rPr>
              <a:t>）工数入力する日の「未入力」や「修正」をタップし、プロジェクト</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タスクを選択、工数時間を入力します。</a:t>
            </a:r>
            <a:endParaRPr kumimoji="1" lang="en-US" altLang="ja-JP" sz="1400" dirty="0">
              <a:latin typeface="メイリオ" panose="020B0604030504040204" pitchFamily="50" charset="-128"/>
              <a:ea typeface="メイリオ" panose="020B0604030504040204" pitchFamily="50" charset="-128"/>
            </a:endParaRPr>
          </a:p>
        </p:txBody>
      </p:sp>
      <p:pic>
        <p:nvPicPr>
          <p:cNvPr id="8" name="図 2">
            <a:extLst>
              <a:ext uri="{FF2B5EF4-FFF2-40B4-BE49-F238E27FC236}">
                <a16:creationId xmlns:a16="http://schemas.microsoft.com/office/drawing/2014/main" id="{12EF0D52-C805-C276-7AB9-9CD40FE1D0E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2488" y="2924058"/>
            <a:ext cx="3088581" cy="384122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9" name="図 4">
            <a:extLst>
              <a:ext uri="{FF2B5EF4-FFF2-40B4-BE49-F238E27FC236}">
                <a16:creationId xmlns:a16="http://schemas.microsoft.com/office/drawing/2014/main" id="{7AA14412-95C2-AFC8-E37F-182AD43124C5}"/>
              </a:ext>
            </a:extLst>
          </p:cNvPr>
          <p:cNvPicPr>
            <a:picLocks noChangeAspect="1"/>
          </p:cNvPicPr>
          <p:nvPr/>
        </p:nvPicPr>
        <p:blipFill>
          <a:blip r:embed="rId4">
            <a:extLst>
              <a:ext uri="{28A0092B-C50C-407E-A947-70E740481C1C}">
                <a14:useLocalDpi xmlns:a14="http://schemas.microsoft.com/office/drawing/2010/main" val="0"/>
              </a:ext>
            </a:extLst>
          </a:blip>
          <a:srcRect b="6644"/>
          <a:stretch>
            <a:fillRect/>
          </a:stretch>
        </p:blipFill>
        <p:spPr bwMode="auto">
          <a:xfrm>
            <a:off x="3663869" y="1725450"/>
            <a:ext cx="3014663" cy="1057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 name="図 6">
            <a:extLst>
              <a:ext uri="{FF2B5EF4-FFF2-40B4-BE49-F238E27FC236}">
                <a16:creationId xmlns:a16="http://schemas.microsoft.com/office/drawing/2014/main" id="{786196A0-6D7D-F259-C0DC-E33FF3EF81A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63869" y="3528079"/>
            <a:ext cx="3032125" cy="156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 name="図 8">
            <a:extLst>
              <a:ext uri="{FF2B5EF4-FFF2-40B4-BE49-F238E27FC236}">
                <a16:creationId xmlns:a16="http://schemas.microsoft.com/office/drawing/2014/main" id="{E5385227-EE89-51CA-27EF-D78845EC71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63869" y="5800416"/>
            <a:ext cx="3014663" cy="137435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 name="吹き出し: 円形 12">
            <a:extLst>
              <a:ext uri="{FF2B5EF4-FFF2-40B4-BE49-F238E27FC236}">
                <a16:creationId xmlns:a16="http://schemas.microsoft.com/office/drawing/2014/main" id="{64E8D915-6FD6-057F-8775-2F1A021F3B97}"/>
              </a:ext>
            </a:extLst>
          </p:cNvPr>
          <p:cNvSpPr/>
          <p:nvPr/>
        </p:nvSpPr>
        <p:spPr>
          <a:xfrm>
            <a:off x="5065397" y="2413190"/>
            <a:ext cx="1484312" cy="900112"/>
          </a:xfrm>
          <a:prstGeom prst="wedgeEllipseCallout">
            <a:avLst>
              <a:gd name="adj1" fmla="val -46744"/>
              <a:gd name="adj2" fmla="val -56223"/>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プロジェクトを選択して</a:t>
            </a:r>
            <a:endParaRPr lang="en-US" altLang="ja-JP" sz="1100" dirty="0">
              <a:solidFill>
                <a:schemeClr val="tx1"/>
              </a:solidFill>
              <a:latin typeface="メイリオ" panose="020B0604030504040204" pitchFamily="50" charset="-128"/>
              <a:ea typeface="メイリオ" panose="020B0604030504040204" pitchFamily="50" charset="-128"/>
            </a:endParaRPr>
          </a:p>
          <a:p>
            <a:pPr>
              <a:defRPr/>
            </a:pPr>
            <a:r>
              <a:rPr lang="ja-JP" altLang="en-US" sz="1100" dirty="0">
                <a:solidFill>
                  <a:schemeClr val="tx1"/>
                </a:solidFill>
                <a:latin typeface="メイリオ" panose="020B0604030504040204" pitchFamily="50" charset="-128"/>
                <a:ea typeface="メイリオ" panose="020B0604030504040204" pitchFamily="50" charset="-128"/>
              </a:rPr>
              <a:t>追加します。</a:t>
            </a:r>
          </a:p>
        </p:txBody>
      </p:sp>
      <p:sp>
        <p:nvSpPr>
          <p:cNvPr id="14" name="吹き出し: 円形 13">
            <a:extLst>
              <a:ext uri="{FF2B5EF4-FFF2-40B4-BE49-F238E27FC236}">
                <a16:creationId xmlns:a16="http://schemas.microsoft.com/office/drawing/2014/main" id="{C37EEBE4-90C3-539D-CE87-32E28171D6E4}"/>
              </a:ext>
            </a:extLst>
          </p:cNvPr>
          <p:cNvSpPr/>
          <p:nvPr/>
        </p:nvSpPr>
        <p:spPr>
          <a:xfrm>
            <a:off x="5171200" y="4586067"/>
            <a:ext cx="1484312" cy="900112"/>
          </a:xfrm>
          <a:prstGeom prst="wedgeEllipseCallout">
            <a:avLst>
              <a:gd name="adj1" fmla="val -35774"/>
              <a:gd name="adj2" fmla="val -63181"/>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タスクを選択して追加します。</a:t>
            </a:r>
          </a:p>
        </p:txBody>
      </p:sp>
      <p:sp>
        <p:nvSpPr>
          <p:cNvPr id="15" name="吹き出し: 円形 14">
            <a:extLst>
              <a:ext uri="{FF2B5EF4-FFF2-40B4-BE49-F238E27FC236}">
                <a16:creationId xmlns:a16="http://schemas.microsoft.com/office/drawing/2014/main" id="{FD1502E3-780B-99ED-704E-4373B4912C65}"/>
              </a:ext>
            </a:extLst>
          </p:cNvPr>
          <p:cNvSpPr/>
          <p:nvPr/>
        </p:nvSpPr>
        <p:spPr>
          <a:xfrm>
            <a:off x="5065397" y="6915222"/>
            <a:ext cx="1484312" cy="900112"/>
          </a:xfrm>
          <a:prstGeom prst="wedgeEllipseCallout">
            <a:avLst>
              <a:gd name="adj1" fmla="val -36109"/>
              <a:gd name="adj2" fmla="val -69806"/>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工数時間、コメントなどを入力します。</a:t>
            </a:r>
          </a:p>
        </p:txBody>
      </p:sp>
      <p:pic>
        <p:nvPicPr>
          <p:cNvPr id="18" name="図 17">
            <a:extLst>
              <a:ext uri="{FF2B5EF4-FFF2-40B4-BE49-F238E27FC236}">
                <a16:creationId xmlns:a16="http://schemas.microsoft.com/office/drawing/2014/main" id="{E0B446EC-04A5-8836-BA4A-38C20B95A646}"/>
              </a:ext>
            </a:extLst>
          </p:cNvPr>
          <p:cNvPicPr>
            <a:picLocks noChangeAspect="1"/>
          </p:cNvPicPr>
          <p:nvPr/>
        </p:nvPicPr>
        <p:blipFill rotWithShape="1">
          <a:blip r:embed="rId7"/>
          <a:srcRect t="45776" b="31710"/>
          <a:stretch/>
        </p:blipFill>
        <p:spPr>
          <a:xfrm>
            <a:off x="229081" y="1728259"/>
            <a:ext cx="3035397" cy="1057275"/>
          </a:xfrm>
          <a:prstGeom prst="rect">
            <a:avLst/>
          </a:prstGeom>
          <a:ln>
            <a:solidFill>
              <a:schemeClr val="tx1"/>
            </a:solidFill>
          </a:ln>
        </p:spPr>
      </p:pic>
      <p:pic>
        <p:nvPicPr>
          <p:cNvPr id="23" name="図 22">
            <a:extLst>
              <a:ext uri="{FF2B5EF4-FFF2-40B4-BE49-F238E27FC236}">
                <a16:creationId xmlns:a16="http://schemas.microsoft.com/office/drawing/2014/main" id="{A445E99D-887E-D328-6CC1-CC0524506E0E}"/>
              </a:ext>
            </a:extLst>
          </p:cNvPr>
          <p:cNvPicPr>
            <a:picLocks noChangeAspect="1"/>
          </p:cNvPicPr>
          <p:nvPr/>
        </p:nvPicPr>
        <p:blipFill>
          <a:blip r:embed="rId8"/>
          <a:stretch>
            <a:fillRect/>
          </a:stretch>
        </p:blipFill>
        <p:spPr>
          <a:xfrm>
            <a:off x="2266950" y="8101850"/>
            <a:ext cx="2324100" cy="533400"/>
          </a:xfrm>
          <a:prstGeom prst="rect">
            <a:avLst/>
          </a:prstGeom>
          <a:ln>
            <a:solidFill>
              <a:schemeClr val="tx1"/>
            </a:solidFill>
          </a:ln>
        </p:spPr>
      </p:pic>
      <p:sp>
        <p:nvSpPr>
          <p:cNvPr id="24" name="矢印: 下 23">
            <a:extLst>
              <a:ext uri="{FF2B5EF4-FFF2-40B4-BE49-F238E27FC236}">
                <a16:creationId xmlns:a16="http://schemas.microsoft.com/office/drawing/2014/main" id="{42ECBF39-F9E4-FE27-6025-96846519E2DC}"/>
              </a:ext>
            </a:extLst>
          </p:cNvPr>
          <p:cNvSpPr/>
          <p:nvPr/>
        </p:nvSpPr>
        <p:spPr>
          <a:xfrm>
            <a:off x="1571417" y="2589383"/>
            <a:ext cx="432747" cy="455275"/>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5" name="矢印: 下 24">
            <a:extLst>
              <a:ext uri="{FF2B5EF4-FFF2-40B4-BE49-F238E27FC236}">
                <a16:creationId xmlns:a16="http://schemas.microsoft.com/office/drawing/2014/main" id="{24A721F6-278B-173C-7FBC-8C10FD57EDDD}"/>
              </a:ext>
            </a:extLst>
          </p:cNvPr>
          <p:cNvSpPr/>
          <p:nvPr/>
        </p:nvSpPr>
        <p:spPr>
          <a:xfrm rot="14148194">
            <a:off x="3278404" y="2443540"/>
            <a:ext cx="294269" cy="934336"/>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7" name="矢印: 下 26">
            <a:extLst>
              <a:ext uri="{FF2B5EF4-FFF2-40B4-BE49-F238E27FC236}">
                <a16:creationId xmlns:a16="http://schemas.microsoft.com/office/drawing/2014/main" id="{403F0BC3-8B18-C78B-1508-29DD50ABBAAC}"/>
              </a:ext>
            </a:extLst>
          </p:cNvPr>
          <p:cNvSpPr/>
          <p:nvPr/>
        </p:nvSpPr>
        <p:spPr>
          <a:xfrm>
            <a:off x="4954826" y="3203709"/>
            <a:ext cx="432747" cy="455275"/>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28" name="矢印: 下 27">
            <a:extLst>
              <a:ext uri="{FF2B5EF4-FFF2-40B4-BE49-F238E27FC236}">
                <a16:creationId xmlns:a16="http://schemas.microsoft.com/office/drawing/2014/main" id="{24F0B250-20F7-C08A-ACD6-8EE0A34CF6D0}"/>
              </a:ext>
            </a:extLst>
          </p:cNvPr>
          <p:cNvSpPr/>
          <p:nvPr/>
        </p:nvSpPr>
        <p:spPr>
          <a:xfrm>
            <a:off x="5003606" y="5494445"/>
            <a:ext cx="432747" cy="455275"/>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30" name="矢印: 下 29">
            <a:extLst>
              <a:ext uri="{FF2B5EF4-FFF2-40B4-BE49-F238E27FC236}">
                <a16:creationId xmlns:a16="http://schemas.microsoft.com/office/drawing/2014/main" id="{633A68A7-A254-DA30-781C-98CE64936DD9}"/>
              </a:ext>
            </a:extLst>
          </p:cNvPr>
          <p:cNvSpPr/>
          <p:nvPr/>
        </p:nvSpPr>
        <p:spPr>
          <a:xfrm rot="2754257">
            <a:off x="4418577" y="6987085"/>
            <a:ext cx="294269" cy="934336"/>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31" name="テキスト ボックス 30">
            <a:extLst>
              <a:ext uri="{FF2B5EF4-FFF2-40B4-BE49-F238E27FC236}">
                <a16:creationId xmlns:a16="http://schemas.microsoft.com/office/drawing/2014/main" id="{037DA9E2-124A-5AD5-B2A3-7ECED7FAFCE0}"/>
              </a:ext>
            </a:extLst>
          </p:cNvPr>
          <p:cNvSpPr txBox="1"/>
          <p:nvPr/>
        </p:nvSpPr>
        <p:spPr>
          <a:xfrm>
            <a:off x="524754" y="7638687"/>
            <a:ext cx="4411820" cy="307777"/>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2</a:t>
            </a:r>
            <a:r>
              <a:rPr kumimoji="1" lang="ja-JP" altLang="en-US" sz="1400" dirty="0">
                <a:latin typeface="メイリオ" panose="020B0604030504040204" pitchFamily="50" charset="-128"/>
                <a:ea typeface="メイリオ" panose="020B0604030504040204" pitchFamily="50" charset="-128"/>
              </a:rPr>
              <a:t>）「確定」をクリックし、保存します。</a:t>
            </a:r>
          </a:p>
        </p:txBody>
      </p:sp>
    </p:spTree>
    <p:extLst>
      <p:ext uri="{BB962C8B-B14F-4D97-AF65-F5344CB8AC3E}">
        <p14:creationId xmlns:p14="http://schemas.microsoft.com/office/powerpoint/2010/main" val="2406131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17</a:t>
            </a:fld>
            <a:endParaRPr lang="ja-JP" altLang="en-US" dirty="0"/>
          </a:p>
        </p:txBody>
      </p:sp>
      <p:sp>
        <p:nvSpPr>
          <p:cNvPr id="5" name="タイトル 4"/>
          <p:cNvSpPr>
            <a:spLocks noGrp="1"/>
          </p:cNvSpPr>
          <p:nvPr>
            <p:ph type="title"/>
          </p:nvPr>
        </p:nvSpPr>
        <p:spPr/>
        <p:txBody>
          <a:bodyPr/>
          <a:lstStyle/>
          <a:p>
            <a:r>
              <a:rPr lang="ja-JP" altLang="en-US" dirty="0"/>
              <a:t>入力内容の確認</a:t>
            </a:r>
          </a:p>
        </p:txBody>
      </p:sp>
      <p:sp>
        <p:nvSpPr>
          <p:cNvPr id="26" name="テキスト ボックス 25">
            <a:extLst>
              <a:ext uri="{FF2B5EF4-FFF2-40B4-BE49-F238E27FC236}">
                <a16:creationId xmlns:a16="http://schemas.microsoft.com/office/drawing/2014/main" id="{155F992E-6B67-46CB-84C8-4514910F8BF6}"/>
              </a:ext>
            </a:extLst>
          </p:cNvPr>
          <p:cNvSpPr txBox="1"/>
          <p:nvPr/>
        </p:nvSpPr>
        <p:spPr>
          <a:xfrm>
            <a:off x="232614" y="984230"/>
            <a:ext cx="2262158" cy="369332"/>
          </a:xfrm>
          <a:prstGeom prst="rect">
            <a:avLst/>
          </a:prstGeom>
          <a:noFill/>
        </p:spPr>
        <p:txBody>
          <a:bodyPr wrap="none" rtlCol="0">
            <a:spAutoFit/>
          </a:bodyPr>
          <a:lstStyle/>
          <a:p>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未入力時間について</a:t>
            </a:r>
          </a:p>
        </p:txBody>
      </p:sp>
      <p:cxnSp>
        <p:nvCxnSpPr>
          <p:cNvPr id="27" name="直線コネクタ 26">
            <a:extLst>
              <a:ext uri="{FF2B5EF4-FFF2-40B4-BE49-F238E27FC236}">
                <a16:creationId xmlns:a16="http://schemas.microsoft.com/office/drawing/2014/main" id="{382D6FF2-465D-4AFB-AC2A-F1BD9C5E0253}"/>
              </a:ext>
            </a:extLst>
          </p:cNvPr>
          <p:cNvCxnSpPr/>
          <p:nvPr/>
        </p:nvCxnSpPr>
        <p:spPr>
          <a:xfrm>
            <a:off x="241663" y="1388364"/>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CFFA9CFC-F6C7-4A17-9087-28AD1C1E7C22}"/>
              </a:ext>
            </a:extLst>
          </p:cNvPr>
          <p:cNvSpPr txBox="1"/>
          <p:nvPr/>
        </p:nvSpPr>
        <p:spPr>
          <a:xfrm>
            <a:off x="327388" y="1654937"/>
            <a:ext cx="5995477"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工数管理簿上にある「未入力時間」は当日の労働時間に対する、工数の入力時間合計値との差分を表示しています。</a:t>
            </a:r>
            <a:endParaRPr kumimoji="1" lang="ja-JP" altLang="en-US" sz="1400" dirty="0"/>
          </a:p>
        </p:txBody>
      </p:sp>
      <p:pic>
        <p:nvPicPr>
          <p:cNvPr id="4" name="図 3">
            <a:extLst>
              <a:ext uri="{FF2B5EF4-FFF2-40B4-BE49-F238E27FC236}">
                <a16:creationId xmlns:a16="http://schemas.microsoft.com/office/drawing/2014/main" id="{2D517CA1-56F2-4287-A3DC-768B8DA81B52}"/>
              </a:ext>
            </a:extLst>
          </p:cNvPr>
          <p:cNvPicPr>
            <a:picLocks noChangeAspect="1"/>
          </p:cNvPicPr>
          <p:nvPr/>
        </p:nvPicPr>
        <p:blipFill>
          <a:blip r:embed="rId3"/>
          <a:stretch>
            <a:fillRect/>
          </a:stretch>
        </p:blipFill>
        <p:spPr>
          <a:xfrm>
            <a:off x="253501" y="2664438"/>
            <a:ext cx="6350997" cy="1548275"/>
          </a:xfrm>
          <a:prstGeom prst="rect">
            <a:avLst/>
          </a:prstGeom>
          <a:ln>
            <a:solidFill>
              <a:schemeClr val="tx1"/>
            </a:solidFill>
          </a:ln>
        </p:spPr>
      </p:pic>
      <p:sp>
        <p:nvSpPr>
          <p:cNvPr id="12" name="正方形/長方形 11">
            <a:extLst>
              <a:ext uri="{FF2B5EF4-FFF2-40B4-BE49-F238E27FC236}">
                <a16:creationId xmlns:a16="http://schemas.microsoft.com/office/drawing/2014/main" id="{6267CA30-5472-47D9-9F1E-F9EDF45F1461}"/>
              </a:ext>
            </a:extLst>
          </p:cNvPr>
          <p:cNvSpPr/>
          <p:nvPr/>
        </p:nvSpPr>
        <p:spPr>
          <a:xfrm>
            <a:off x="4530608" y="2664437"/>
            <a:ext cx="751685" cy="154827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テキスト ボックス 12">
            <a:extLst>
              <a:ext uri="{FF2B5EF4-FFF2-40B4-BE49-F238E27FC236}">
                <a16:creationId xmlns:a16="http://schemas.microsoft.com/office/drawing/2014/main" id="{7E40025B-C532-4544-B1F6-087511BBF0E9}"/>
              </a:ext>
            </a:extLst>
          </p:cNvPr>
          <p:cNvSpPr txBox="1"/>
          <p:nvPr/>
        </p:nvSpPr>
        <p:spPr>
          <a:xfrm>
            <a:off x="364314" y="4666303"/>
            <a:ext cx="5995477"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未入力時間に表示される労働時間との差異に注意して入力をしてください。</a:t>
            </a:r>
            <a:endParaRPr kumimoji="1" lang="ja-JP" altLang="en-US" sz="1400" dirty="0"/>
          </a:p>
        </p:txBody>
      </p:sp>
      <p:pic>
        <p:nvPicPr>
          <p:cNvPr id="7" name="図 6">
            <a:extLst>
              <a:ext uri="{FF2B5EF4-FFF2-40B4-BE49-F238E27FC236}">
                <a16:creationId xmlns:a16="http://schemas.microsoft.com/office/drawing/2014/main" id="{EDB7E1F2-32B7-40E0-8436-7753D7862088}"/>
              </a:ext>
            </a:extLst>
          </p:cNvPr>
          <p:cNvPicPr>
            <a:picLocks noChangeAspect="1"/>
          </p:cNvPicPr>
          <p:nvPr/>
        </p:nvPicPr>
        <p:blipFill>
          <a:blip r:embed="rId4"/>
          <a:stretch>
            <a:fillRect/>
          </a:stretch>
        </p:blipFill>
        <p:spPr>
          <a:xfrm>
            <a:off x="1331569" y="5486560"/>
            <a:ext cx="3950724" cy="2452709"/>
          </a:xfrm>
          <a:prstGeom prst="rect">
            <a:avLst/>
          </a:prstGeom>
          <a:ln>
            <a:solidFill>
              <a:schemeClr val="tx1"/>
            </a:solidFill>
          </a:ln>
        </p:spPr>
      </p:pic>
      <p:sp>
        <p:nvSpPr>
          <p:cNvPr id="16" name="吹き出し: 円形 15">
            <a:extLst>
              <a:ext uri="{FF2B5EF4-FFF2-40B4-BE49-F238E27FC236}">
                <a16:creationId xmlns:a16="http://schemas.microsoft.com/office/drawing/2014/main" id="{68BA0C37-CF21-4683-80CD-A78C57E6AC7F}"/>
              </a:ext>
            </a:extLst>
          </p:cNvPr>
          <p:cNvSpPr/>
          <p:nvPr/>
        </p:nvSpPr>
        <p:spPr>
          <a:xfrm>
            <a:off x="4429823" y="5738401"/>
            <a:ext cx="1959239" cy="974513"/>
          </a:xfrm>
          <a:prstGeom prst="wedgeEllipseCallout">
            <a:avLst>
              <a:gd name="adj1" fmla="val -53005"/>
              <a:gd name="adj2" fmla="val 4960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入力を忘れた工数時間があるか確認</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17" name="吹き出し: 円形 16">
            <a:extLst>
              <a:ext uri="{FF2B5EF4-FFF2-40B4-BE49-F238E27FC236}">
                <a16:creationId xmlns:a16="http://schemas.microsoft.com/office/drawing/2014/main" id="{EB4C463A-79D8-476A-8294-AF51E26E2607}"/>
              </a:ext>
            </a:extLst>
          </p:cNvPr>
          <p:cNvSpPr/>
          <p:nvPr/>
        </p:nvSpPr>
        <p:spPr>
          <a:xfrm>
            <a:off x="2141022" y="8016375"/>
            <a:ext cx="1815764" cy="948508"/>
          </a:xfrm>
          <a:prstGeom prst="wedgeEllipseCallout">
            <a:avLst>
              <a:gd name="adj1" fmla="val 48807"/>
              <a:gd name="adj2" fmla="val -7941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出勤簿の出退勤時刻などに修正がないか確認</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14" name="四角形: 角を丸くする 13">
            <a:extLst>
              <a:ext uri="{FF2B5EF4-FFF2-40B4-BE49-F238E27FC236}">
                <a16:creationId xmlns:a16="http://schemas.microsoft.com/office/drawing/2014/main" id="{43CF3304-D86E-4214-99FB-A1F56B84A859}"/>
              </a:ext>
            </a:extLst>
          </p:cNvPr>
          <p:cNvSpPr/>
          <p:nvPr/>
        </p:nvSpPr>
        <p:spPr>
          <a:xfrm rot="20437465">
            <a:off x="831979" y="5321582"/>
            <a:ext cx="1290864" cy="32995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1400" b="1" dirty="0">
                <a:solidFill>
                  <a:schemeClr val="bg1"/>
                </a:solidFill>
              </a:rPr>
              <a:t>Caution!</a:t>
            </a:r>
          </a:p>
        </p:txBody>
      </p:sp>
    </p:spTree>
    <p:extLst>
      <p:ext uri="{BB962C8B-B14F-4D97-AF65-F5344CB8AC3E}">
        <p14:creationId xmlns:p14="http://schemas.microsoft.com/office/powerpoint/2010/main" val="20818810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18</a:t>
            </a:fld>
            <a:endParaRPr lang="ja-JP" altLang="en-US" dirty="0"/>
          </a:p>
        </p:txBody>
      </p:sp>
      <p:sp>
        <p:nvSpPr>
          <p:cNvPr id="5" name="タイトル 4"/>
          <p:cNvSpPr>
            <a:spLocks noGrp="1"/>
          </p:cNvSpPr>
          <p:nvPr>
            <p:ph type="title"/>
          </p:nvPr>
        </p:nvSpPr>
        <p:spPr/>
        <p:txBody>
          <a:bodyPr/>
          <a:lstStyle/>
          <a:p>
            <a:r>
              <a:rPr lang="ja-JP" altLang="en-US" dirty="0"/>
              <a:t>入力内容の確認</a:t>
            </a:r>
          </a:p>
        </p:txBody>
      </p:sp>
      <p:sp>
        <p:nvSpPr>
          <p:cNvPr id="26" name="テキスト ボックス 25">
            <a:extLst>
              <a:ext uri="{FF2B5EF4-FFF2-40B4-BE49-F238E27FC236}">
                <a16:creationId xmlns:a16="http://schemas.microsoft.com/office/drawing/2014/main" id="{155F992E-6B67-46CB-84C8-4514910F8BF6}"/>
              </a:ext>
            </a:extLst>
          </p:cNvPr>
          <p:cNvSpPr txBox="1"/>
          <p:nvPr/>
        </p:nvSpPr>
        <p:spPr>
          <a:xfrm>
            <a:off x="240285" y="1134956"/>
            <a:ext cx="2723823" cy="369332"/>
          </a:xfrm>
          <a:prstGeom prst="rect">
            <a:avLst/>
          </a:prstGeom>
          <a:noFill/>
        </p:spPr>
        <p:txBody>
          <a:bodyPr wrap="none" rtlCol="0">
            <a:spAutoFit/>
          </a:bodyPr>
          <a:lstStyle/>
          <a:p>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未入力アラートについて</a:t>
            </a:r>
          </a:p>
        </p:txBody>
      </p:sp>
      <p:cxnSp>
        <p:nvCxnSpPr>
          <p:cNvPr id="27" name="直線コネクタ 26">
            <a:extLst>
              <a:ext uri="{FF2B5EF4-FFF2-40B4-BE49-F238E27FC236}">
                <a16:creationId xmlns:a16="http://schemas.microsoft.com/office/drawing/2014/main" id="{382D6FF2-465D-4AFB-AC2A-F1BD9C5E0253}"/>
              </a:ext>
            </a:extLst>
          </p:cNvPr>
          <p:cNvCxnSpPr/>
          <p:nvPr/>
        </p:nvCxnSpPr>
        <p:spPr>
          <a:xfrm>
            <a:off x="249334" y="1539090"/>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CFFA9CFC-F6C7-4A17-9087-28AD1C1E7C22}"/>
              </a:ext>
            </a:extLst>
          </p:cNvPr>
          <p:cNvSpPr txBox="1"/>
          <p:nvPr/>
        </p:nvSpPr>
        <p:spPr>
          <a:xfrm>
            <a:off x="327388" y="1882149"/>
            <a:ext cx="5995477"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前日の出勤簿の実績に対し、工数が未入力の場合には「！」マークがアラート表示されます。その日の工数を確認し、入力を行ってください。</a:t>
            </a:r>
            <a:endParaRPr kumimoji="1" lang="en-US" altLang="ja-JP" sz="1400"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7E40025B-C532-4544-B1F6-087511BBF0E9}"/>
              </a:ext>
            </a:extLst>
          </p:cNvPr>
          <p:cNvSpPr txBox="1"/>
          <p:nvPr/>
        </p:nvSpPr>
        <p:spPr>
          <a:xfrm>
            <a:off x="371986" y="3906098"/>
            <a:ext cx="5995477"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メール送信も行われます。メール記載の未入力の日を確認し、入力を行ってください。</a:t>
            </a:r>
            <a:endParaRPr kumimoji="1" lang="ja-JP" altLang="en-US" sz="1400" dirty="0"/>
          </a:p>
        </p:txBody>
      </p:sp>
      <p:pic>
        <p:nvPicPr>
          <p:cNvPr id="6" name="図 5">
            <a:extLst>
              <a:ext uri="{FF2B5EF4-FFF2-40B4-BE49-F238E27FC236}">
                <a16:creationId xmlns:a16="http://schemas.microsoft.com/office/drawing/2014/main" id="{B3A23AF3-2459-F794-9F76-6071F96004B0}"/>
              </a:ext>
            </a:extLst>
          </p:cNvPr>
          <p:cNvPicPr>
            <a:picLocks noChangeAspect="1"/>
          </p:cNvPicPr>
          <p:nvPr/>
        </p:nvPicPr>
        <p:blipFill>
          <a:blip r:embed="rId3"/>
          <a:stretch>
            <a:fillRect/>
          </a:stretch>
        </p:blipFill>
        <p:spPr>
          <a:xfrm>
            <a:off x="327388" y="2758580"/>
            <a:ext cx="6090251" cy="645845"/>
          </a:xfrm>
          <a:prstGeom prst="rect">
            <a:avLst/>
          </a:prstGeom>
          <a:ln>
            <a:solidFill>
              <a:schemeClr val="tx1"/>
            </a:solidFill>
          </a:ln>
        </p:spPr>
      </p:pic>
      <p:sp>
        <p:nvSpPr>
          <p:cNvPr id="8" name="吹き出し: 円形 7">
            <a:extLst>
              <a:ext uri="{FF2B5EF4-FFF2-40B4-BE49-F238E27FC236}">
                <a16:creationId xmlns:a16="http://schemas.microsoft.com/office/drawing/2014/main" id="{F5A0ECA6-8EE1-BC10-88E3-763C6E88B25D}"/>
              </a:ext>
            </a:extLst>
          </p:cNvPr>
          <p:cNvSpPr/>
          <p:nvPr/>
        </p:nvSpPr>
        <p:spPr>
          <a:xfrm>
            <a:off x="4422207" y="2842325"/>
            <a:ext cx="854075" cy="765175"/>
          </a:xfrm>
          <a:prstGeom prst="wedgeEllipseCallout">
            <a:avLst>
              <a:gd name="adj1" fmla="val 110851"/>
              <a:gd name="adj2" fmla="val -35898"/>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pic>
        <p:nvPicPr>
          <p:cNvPr id="10" name="図 4">
            <a:extLst>
              <a:ext uri="{FF2B5EF4-FFF2-40B4-BE49-F238E27FC236}">
                <a16:creationId xmlns:a16="http://schemas.microsoft.com/office/drawing/2014/main" id="{8E98D3E5-3646-AB71-9A09-20F9998963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421" t="23434" r="14421" b="15842"/>
          <a:stretch>
            <a:fillRect/>
          </a:stretch>
        </p:blipFill>
        <p:spPr bwMode="auto">
          <a:xfrm>
            <a:off x="4601594" y="3023300"/>
            <a:ext cx="58578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2">
            <a:extLst>
              <a:ext uri="{FF2B5EF4-FFF2-40B4-BE49-F238E27FC236}">
                <a16:creationId xmlns:a16="http://schemas.microsoft.com/office/drawing/2014/main" id="{33A3894C-2536-F2F4-E435-815CC04A406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39009" y="4556934"/>
            <a:ext cx="4080971" cy="41505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7" name="吹き出し: 円形 16">
            <a:extLst>
              <a:ext uri="{FF2B5EF4-FFF2-40B4-BE49-F238E27FC236}">
                <a16:creationId xmlns:a16="http://schemas.microsoft.com/office/drawing/2014/main" id="{EB4C463A-79D8-476A-8294-AF51E26E2607}"/>
              </a:ext>
            </a:extLst>
          </p:cNvPr>
          <p:cNvSpPr/>
          <p:nvPr/>
        </p:nvSpPr>
        <p:spPr>
          <a:xfrm>
            <a:off x="4270227" y="5498448"/>
            <a:ext cx="1955209" cy="1324434"/>
          </a:xfrm>
          <a:prstGeom prst="wedgeEllipseCallout">
            <a:avLst>
              <a:gd name="adj1" fmla="val -77435"/>
              <a:gd name="adj2" fmla="val -16024"/>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工数は翌日までには必ず入力しましょう。</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14" name="四角形: 角を丸くする 13">
            <a:extLst>
              <a:ext uri="{FF2B5EF4-FFF2-40B4-BE49-F238E27FC236}">
                <a16:creationId xmlns:a16="http://schemas.microsoft.com/office/drawing/2014/main" id="{43CF3304-D86E-4214-99FB-A1F56B84A859}"/>
              </a:ext>
            </a:extLst>
          </p:cNvPr>
          <p:cNvSpPr/>
          <p:nvPr/>
        </p:nvSpPr>
        <p:spPr>
          <a:xfrm rot="20437465">
            <a:off x="684841" y="4550463"/>
            <a:ext cx="1290864" cy="32995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1400" b="1" dirty="0">
                <a:solidFill>
                  <a:schemeClr val="bg1"/>
                </a:solidFill>
              </a:rPr>
              <a:t>Caution!</a:t>
            </a:r>
          </a:p>
        </p:txBody>
      </p:sp>
    </p:spTree>
    <p:extLst>
      <p:ext uri="{BB962C8B-B14F-4D97-AF65-F5344CB8AC3E}">
        <p14:creationId xmlns:p14="http://schemas.microsoft.com/office/powerpoint/2010/main" val="2686652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534B8F86-CAEF-4E7D-B4EF-D4C81FD7C464}"/>
              </a:ext>
            </a:extLst>
          </p:cNvPr>
          <p:cNvPicPr>
            <a:picLocks noChangeAspect="1"/>
          </p:cNvPicPr>
          <p:nvPr/>
        </p:nvPicPr>
        <p:blipFill>
          <a:blip r:embed="rId3"/>
          <a:stretch>
            <a:fillRect/>
          </a:stretch>
        </p:blipFill>
        <p:spPr>
          <a:xfrm>
            <a:off x="648059" y="6095374"/>
            <a:ext cx="2392040" cy="2805210"/>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a:t>
            </a:fld>
            <a:endParaRPr lang="ja-JP" altLang="en-US" dirty="0"/>
          </a:p>
        </p:txBody>
      </p:sp>
      <p:sp>
        <p:nvSpPr>
          <p:cNvPr id="20" name="タイトル 19"/>
          <p:cNvSpPr>
            <a:spLocks noGrp="1"/>
          </p:cNvSpPr>
          <p:nvPr>
            <p:ph type="title"/>
          </p:nvPr>
        </p:nvSpPr>
        <p:spPr/>
        <p:txBody>
          <a:bodyPr/>
          <a:lstStyle/>
          <a:p>
            <a:r>
              <a:rPr lang="ja-JP" altLang="en-US" dirty="0"/>
              <a:t>管理者さまへ</a:t>
            </a:r>
          </a:p>
        </p:txBody>
      </p:sp>
      <p:sp>
        <p:nvSpPr>
          <p:cNvPr id="5" name="テキスト ボックス 4"/>
          <p:cNvSpPr txBox="1"/>
          <p:nvPr/>
        </p:nvSpPr>
        <p:spPr>
          <a:xfrm>
            <a:off x="482399" y="1334419"/>
            <a:ext cx="5929418" cy="1015663"/>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本マニュアルは企業管理者さまから従業員の方へ</a:t>
            </a:r>
            <a:r>
              <a:rPr kumimoji="1" lang="en-US" altLang="ja-JP" sz="1200" dirty="0">
                <a:latin typeface="メイリオ" panose="020B0604030504040204" pitchFamily="50" charset="-128"/>
                <a:ea typeface="メイリオ" panose="020B0604030504040204" pitchFamily="50" charset="-128"/>
              </a:rPr>
              <a:t>AKASHI</a:t>
            </a:r>
            <a:r>
              <a:rPr kumimoji="1" lang="ja-JP" altLang="en-US" sz="1200" dirty="0">
                <a:latin typeface="メイリオ" panose="020B0604030504040204" pitchFamily="50" charset="-128"/>
                <a:ea typeface="メイリオ" panose="020B0604030504040204" pitchFamily="50" charset="-128"/>
              </a:rPr>
              <a:t>の工数管理利用方法をご案内する目的としています。</a:t>
            </a:r>
            <a:endParaRPr kumimoji="1" lang="en-US" altLang="ja-JP" sz="1200" dirty="0">
              <a:latin typeface="メイリオ" panose="020B0604030504040204" pitchFamily="50" charset="-128"/>
              <a:ea typeface="メイリオ" panose="020B0604030504040204" pitchFamily="50" charset="-128"/>
            </a:endParaRP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企業により工数入力の運用方法が異なりますので、必要に応じてカスタマイズをしてご利用ください。</a:t>
            </a:r>
          </a:p>
        </p:txBody>
      </p:sp>
      <p:sp>
        <p:nvSpPr>
          <p:cNvPr id="6" name="正方形/長方形 5"/>
          <p:cNvSpPr/>
          <p:nvPr/>
        </p:nvSpPr>
        <p:spPr>
          <a:xfrm>
            <a:off x="329288" y="836040"/>
            <a:ext cx="6225748" cy="17419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80000" rtlCol="0" anchor="t"/>
          <a:lstStyle/>
          <a:p>
            <a:pPr algn="ctr">
              <a:lnSpc>
                <a:spcPct val="120000"/>
              </a:lnSpc>
            </a:pPr>
            <a:r>
              <a:rPr kumimoji="1" lang="ja-JP" altLang="en-US" sz="1600" b="1" dirty="0">
                <a:solidFill>
                  <a:schemeClr val="accent1"/>
                </a:solidFill>
                <a:latin typeface="メイリオ" panose="020B0604030504040204" pitchFamily="50" charset="-128"/>
                <a:ea typeface="メイリオ" panose="020B0604030504040204" pitchFamily="50" charset="-128"/>
              </a:rPr>
              <a:t>貴社の設定に合わせてカスタマイズ！</a:t>
            </a:r>
            <a:endParaRPr kumimoji="1" lang="en-US" altLang="ja-JP" sz="1600" b="1" dirty="0">
              <a:solidFill>
                <a:schemeClr val="accent1"/>
              </a:solidFill>
              <a:latin typeface="メイリオ" panose="020B0604030504040204" pitchFamily="50" charset="-128"/>
              <a:ea typeface="メイリオ" panose="020B0604030504040204" pitchFamily="50" charset="-128"/>
            </a:endParaRPr>
          </a:p>
        </p:txBody>
      </p:sp>
      <p:grpSp>
        <p:nvGrpSpPr>
          <p:cNvPr id="8" name="グループ化 7"/>
          <p:cNvGrpSpPr/>
          <p:nvPr/>
        </p:nvGrpSpPr>
        <p:grpSpPr>
          <a:xfrm>
            <a:off x="225846" y="6684472"/>
            <a:ext cx="1227550" cy="554507"/>
            <a:chOff x="5736921" y="1215025"/>
            <a:chExt cx="1227550" cy="554507"/>
          </a:xfrm>
          <a:solidFill>
            <a:schemeClr val="accent1"/>
          </a:solidFill>
        </p:grpSpPr>
        <p:sp>
          <p:nvSpPr>
            <p:cNvPr id="9" name="二等辺三角形 8"/>
            <p:cNvSpPr/>
            <p:nvPr/>
          </p:nvSpPr>
          <p:spPr>
            <a:xfrm flipV="1">
              <a:off x="6263011" y="1528175"/>
              <a:ext cx="175365" cy="24135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10" name="角丸四角形 9"/>
            <p:cNvSpPr/>
            <p:nvPr/>
          </p:nvSpPr>
          <p:spPr>
            <a:xfrm>
              <a:off x="5736921" y="1215025"/>
              <a:ext cx="1227550" cy="41335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1"/>
                  </a:solidFill>
                </a:rPr>
                <a:t>日報として</a:t>
              </a:r>
              <a:endParaRPr kumimoji="1" lang="en-US" altLang="ja-JP" sz="1200" b="1" dirty="0">
                <a:solidFill>
                  <a:schemeClr val="bg1"/>
                </a:solidFill>
              </a:endParaRPr>
            </a:p>
            <a:p>
              <a:pPr algn="ctr"/>
              <a:r>
                <a:rPr kumimoji="1" lang="ja-JP" altLang="en-US" sz="1200" b="1" dirty="0">
                  <a:solidFill>
                    <a:schemeClr val="bg1"/>
                  </a:solidFill>
                </a:rPr>
                <a:t>入力</a:t>
              </a:r>
            </a:p>
          </p:txBody>
        </p:sp>
      </p:grpSp>
      <p:grpSp>
        <p:nvGrpSpPr>
          <p:cNvPr id="13" name="グループ化 12"/>
          <p:cNvGrpSpPr/>
          <p:nvPr/>
        </p:nvGrpSpPr>
        <p:grpSpPr>
          <a:xfrm>
            <a:off x="2130862" y="6115042"/>
            <a:ext cx="1227550" cy="554507"/>
            <a:chOff x="5736921" y="1215025"/>
            <a:chExt cx="1227550" cy="554507"/>
          </a:xfrm>
          <a:solidFill>
            <a:schemeClr val="accent3">
              <a:lumMod val="75000"/>
            </a:schemeClr>
          </a:solidFill>
        </p:grpSpPr>
        <p:sp>
          <p:nvSpPr>
            <p:cNvPr id="14" name="二等辺三角形 13"/>
            <p:cNvSpPr/>
            <p:nvPr/>
          </p:nvSpPr>
          <p:spPr>
            <a:xfrm flipV="1">
              <a:off x="6263011" y="1528175"/>
              <a:ext cx="175365" cy="24135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15" name="角丸四角形 14"/>
            <p:cNvSpPr/>
            <p:nvPr/>
          </p:nvSpPr>
          <p:spPr>
            <a:xfrm>
              <a:off x="5736921" y="1215025"/>
              <a:ext cx="1227550" cy="41335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1"/>
                  </a:solidFill>
                </a:rPr>
                <a:t>特定業務だけ</a:t>
              </a:r>
              <a:endParaRPr kumimoji="1" lang="en-US" altLang="ja-JP" sz="1200" b="1" dirty="0">
                <a:solidFill>
                  <a:schemeClr val="bg1"/>
                </a:solidFill>
              </a:endParaRPr>
            </a:p>
            <a:p>
              <a:pPr algn="ctr"/>
              <a:r>
                <a:rPr kumimoji="1" lang="ja-JP" altLang="en-US" sz="1200" b="1" dirty="0">
                  <a:solidFill>
                    <a:schemeClr val="bg1"/>
                  </a:solidFill>
                </a:rPr>
                <a:t>入力</a:t>
              </a:r>
            </a:p>
          </p:txBody>
        </p:sp>
      </p:grpSp>
      <p:cxnSp>
        <p:nvCxnSpPr>
          <p:cNvPr id="22" name="直線コネクタ 21"/>
          <p:cNvCxnSpPr/>
          <p:nvPr/>
        </p:nvCxnSpPr>
        <p:spPr>
          <a:xfrm flipV="1">
            <a:off x="484353" y="5530466"/>
            <a:ext cx="5806279" cy="8654"/>
          </a:xfrm>
          <a:prstGeom prst="line">
            <a:avLst/>
          </a:prstGeom>
        </p:spPr>
        <p:style>
          <a:lnRef idx="1">
            <a:schemeClr val="accent1"/>
          </a:lnRef>
          <a:fillRef idx="0">
            <a:schemeClr val="accent1"/>
          </a:fillRef>
          <a:effectRef idx="0">
            <a:schemeClr val="accent1"/>
          </a:effectRef>
          <a:fontRef idx="minor">
            <a:schemeClr val="tx1"/>
          </a:fontRef>
        </p:style>
      </p:cxnSp>
      <p:sp>
        <p:nvSpPr>
          <p:cNvPr id="23" name="テキスト ボックス 22"/>
          <p:cNvSpPr txBox="1"/>
          <p:nvPr/>
        </p:nvSpPr>
        <p:spPr>
          <a:xfrm>
            <a:off x="329288" y="4841039"/>
            <a:ext cx="6008372"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企業管理者さまの権限で管理画面から工数管理の設定を完了します。</a:t>
            </a:r>
            <a:endParaRPr kumimoji="1" lang="en-US" altLang="ja-JP" sz="1200" dirty="0">
              <a:latin typeface="メイリオ" panose="020B0604030504040204" pitchFamily="50" charset="-128"/>
              <a:ea typeface="メイリオ" panose="020B0604030504040204" pitchFamily="50" charset="-128"/>
            </a:endParaRPr>
          </a:p>
          <a:p>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ご利用される従業員は既に</a:t>
            </a:r>
            <a:r>
              <a:rPr kumimoji="1" lang="en-US" altLang="ja-JP" sz="1200" dirty="0">
                <a:latin typeface="メイリオ" panose="020B0604030504040204" pitchFamily="50" charset="-128"/>
                <a:ea typeface="メイリオ" panose="020B0604030504040204" pitchFamily="50" charset="-128"/>
              </a:rPr>
              <a:t>AKASHI</a:t>
            </a:r>
            <a:r>
              <a:rPr kumimoji="1" lang="ja-JP" altLang="en-US" sz="1200" dirty="0">
                <a:latin typeface="メイリオ" panose="020B0604030504040204" pitchFamily="50" charset="-128"/>
                <a:ea typeface="メイリオ" panose="020B0604030504040204" pitchFamily="50" charset="-128"/>
              </a:rPr>
              <a:t>へログインをされていることが前提となります。</a:t>
            </a:r>
          </a:p>
        </p:txBody>
      </p:sp>
      <p:sp>
        <p:nvSpPr>
          <p:cNvPr id="24" name="テキスト ボックス 23"/>
          <p:cNvSpPr txBox="1"/>
          <p:nvPr/>
        </p:nvSpPr>
        <p:spPr>
          <a:xfrm>
            <a:off x="3405884" y="6341267"/>
            <a:ext cx="3044835" cy="830997"/>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「日報として入力する」や「特定の業務だけ工数を入力する」など、貴社工数の運用に合わせてカスタマイズしてご利用ください。</a:t>
            </a:r>
            <a:endParaRPr kumimoji="1" lang="en-US" altLang="ja-JP" sz="1200" dirty="0">
              <a:latin typeface="メイリオ" panose="020B0604030504040204" pitchFamily="50" charset="-128"/>
              <a:ea typeface="メイリオ" panose="020B0604030504040204" pitchFamily="50" charset="-128"/>
            </a:endParaRPr>
          </a:p>
        </p:txBody>
      </p:sp>
      <p:sp>
        <p:nvSpPr>
          <p:cNvPr id="25" name="テキスト ボックス 24"/>
          <p:cNvSpPr txBox="1"/>
          <p:nvPr/>
        </p:nvSpPr>
        <p:spPr>
          <a:xfrm>
            <a:off x="477483" y="2707145"/>
            <a:ext cx="5956368" cy="307777"/>
          </a:xfrm>
          <a:prstGeom prst="rect">
            <a:avLst/>
          </a:prstGeom>
          <a:noFill/>
        </p:spPr>
        <p:txBody>
          <a:bodyPr wrap="square" rtlCol="0">
            <a:spAutoFit/>
          </a:bodyPr>
          <a:lstStyle/>
          <a:p>
            <a:r>
              <a:rPr kumimoji="1" lang="en-US" altLang="ja-JP" sz="14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1.</a:t>
            </a:r>
            <a:r>
              <a:rPr kumimoji="1" lang="ja-JP" altLang="en-US" sz="14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4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AKASHI</a:t>
            </a:r>
            <a:r>
              <a:rPr kumimoji="1" lang="ja-JP" altLang="en-US" sz="14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管理画面より工数管理設定を完了する</a:t>
            </a:r>
          </a:p>
        </p:txBody>
      </p:sp>
      <p:sp>
        <p:nvSpPr>
          <p:cNvPr id="26" name="テキスト ボックス 25"/>
          <p:cNvSpPr txBox="1"/>
          <p:nvPr/>
        </p:nvSpPr>
        <p:spPr>
          <a:xfrm>
            <a:off x="464630" y="5624779"/>
            <a:ext cx="5956368" cy="307777"/>
          </a:xfrm>
          <a:prstGeom prst="rect">
            <a:avLst/>
          </a:prstGeom>
          <a:noFill/>
        </p:spPr>
        <p:txBody>
          <a:bodyPr wrap="square" rtlCol="0">
            <a:spAutoFit/>
          </a:bodyPr>
          <a:lstStyle/>
          <a:p>
            <a:r>
              <a:rPr kumimoji="1" lang="en-US" altLang="ja-JP" sz="14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2.</a:t>
            </a:r>
            <a:r>
              <a:rPr kumimoji="1" lang="ja-JP" altLang="en-US" sz="14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 本マニュアルを設定内容に合わせてカスタマイズし、配布</a:t>
            </a:r>
          </a:p>
        </p:txBody>
      </p:sp>
      <p:pic>
        <p:nvPicPr>
          <p:cNvPr id="12" name="図 11">
            <a:extLst>
              <a:ext uri="{FF2B5EF4-FFF2-40B4-BE49-F238E27FC236}">
                <a16:creationId xmlns:a16="http://schemas.microsoft.com/office/drawing/2014/main" id="{448C7963-C81D-41AE-80EC-476EAF784FFC}"/>
              </a:ext>
            </a:extLst>
          </p:cNvPr>
          <p:cNvPicPr>
            <a:picLocks noChangeAspect="1"/>
          </p:cNvPicPr>
          <p:nvPr/>
        </p:nvPicPr>
        <p:blipFill>
          <a:blip r:embed="rId4"/>
          <a:stretch>
            <a:fillRect/>
          </a:stretch>
        </p:blipFill>
        <p:spPr>
          <a:xfrm>
            <a:off x="445676" y="3076326"/>
            <a:ext cx="5367659" cy="1595943"/>
          </a:xfrm>
          <a:prstGeom prst="rect">
            <a:avLst/>
          </a:prstGeom>
          <a:ln>
            <a:solidFill>
              <a:schemeClr val="tx1"/>
            </a:solidFill>
          </a:ln>
        </p:spPr>
      </p:pic>
      <p:sp>
        <p:nvSpPr>
          <p:cNvPr id="27" name="テキスト ボックス 26">
            <a:extLst>
              <a:ext uri="{FF2B5EF4-FFF2-40B4-BE49-F238E27FC236}">
                <a16:creationId xmlns:a16="http://schemas.microsoft.com/office/drawing/2014/main" id="{9B5E83E9-1FE0-415E-BED8-0C2F3B42E908}"/>
              </a:ext>
            </a:extLst>
          </p:cNvPr>
          <p:cNvSpPr txBox="1"/>
          <p:nvPr/>
        </p:nvSpPr>
        <p:spPr>
          <a:xfrm>
            <a:off x="3243100" y="7580975"/>
            <a:ext cx="3168717" cy="461665"/>
          </a:xfrm>
          <a:prstGeom prst="rect">
            <a:avLst/>
          </a:prstGeom>
          <a:noFill/>
        </p:spPr>
        <p:txBody>
          <a:bodyPr wrap="square" rtlCol="0">
            <a:spAutoFit/>
          </a:bodyPr>
          <a:lstStyle/>
          <a:p>
            <a:r>
              <a:rPr kumimoji="1" lang="ja-JP" altLang="en-US" sz="1200" b="1" dirty="0">
                <a:latin typeface="メイリオ" panose="020B0604030504040204" pitchFamily="50" charset="-128"/>
                <a:ea typeface="メイリオ" panose="020B0604030504040204" pitchFamily="50" charset="-128"/>
              </a:rPr>
              <a:t>「管理者さまへ」（本ページ）は削除して配布を行なってください。</a:t>
            </a:r>
            <a:endParaRPr kumimoji="1" lang="en-US" altLang="ja-JP" sz="1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771029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 2"/>
          <p:cNvSpPr>
            <a:spLocks noGrp="1"/>
          </p:cNvSpPr>
          <p:nvPr>
            <p:ph type="sldNum" sz="quarter" idx="12"/>
          </p:nvPr>
        </p:nvSpPr>
        <p:spPr/>
        <p:txBody>
          <a:bodyPr/>
          <a:lstStyle/>
          <a:p>
            <a:fld id="{94E8D513-F815-49AF-AE30-01E47A21E05B}" type="slidenum">
              <a:rPr kumimoji="1" lang="ja-JP" altLang="en-US" smtClean="0"/>
              <a:pPr/>
              <a:t>19</a:t>
            </a:fld>
            <a:endParaRPr kumimoji="1" lang="ja-JP" altLang="en-US"/>
          </a:p>
        </p:txBody>
      </p:sp>
      <p:sp>
        <p:nvSpPr>
          <p:cNvPr id="4" name="タイトル 3"/>
          <p:cNvSpPr>
            <a:spLocks noGrp="1"/>
          </p:cNvSpPr>
          <p:nvPr>
            <p:ph type="title"/>
          </p:nvPr>
        </p:nvSpPr>
        <p:spPr/>
        <p:txBody>
          <a:bodyPr/>
          <a:lstStyle/>
          <a:p>
            <a:r>
              <a:rPr kumimoji="1" lang="ja-JP" altLang="en-US" dirty="0"/>
              <a:t>お問い合わせ先</a:t>
            </a:r>
          </a:p>
        </p:txBody>
      </p:sp>
      <p:sp>
        <p:nvSpPr>
          <p:cNvPr id="5" name="正方形/長方形 4"/>
          <p:cNvSpPr/>
          <p:nvPr/>
        </p:nvSpPr>
        <p:spPr>
          <a:xfrm>
            <a:off x="582677" y="979256"/>
            <a:ext cx="5553718" cy="228173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80000" rtlCol="0" anchor="t"/>
          <a:lstStyle/>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en-US" altLang="ja-JP" b="1" dirty="0">
                <a:solidFill>
                  <a:schemeClr val="accent1"/>
                </a:solidFill>
                <a:latin typeface="メイリオ" panose="020B0604030504040204" pitchFamily="50" charset="-128"/>
                <a:ea typeface="メイリオ" panose="020B0604030504040204" pitchFamily="50" charset="-128"/>
              </a:rPr>
              <a:t>AKASHI</a:t>
            </a:r>
            <a:r>
              <a:rPr kumimoji="1" lang="ja-JP" altLang="en-US" b="1" dirty="0">
                <a:solidFill>
                  <a:schemeClr val="accent1"/>
                </a:solidFill>
                <a:latin typeface="メイリオ" panose="020B0604030504040204" pitchFamily="50" charset="-128"/>
                <a:ea typeface="メイリオ" panose="020B0604030504040204" pitchFamily="50" charset="-128"/>
              </a:rPr>
              <a:t>による工数入力のお問い合わせ先</a:t>
            </a:r>
            <a:endParaRPr kumimoji="1" lang="en-US" altLang="ja-JP" b="1" dirty="0">
              <a:solidFill>
                <a:schemeClr val="accent1"/>
              </a:solidFill>
              <a:latin typeface="メイリオ" panose="020B0604030504040204" pitchFamily="50" charset="-128"/>
              <a:ea typeface="メイリオ" panose="020B0604030504040204" pitchFamily="50" charset="-128"/>
            </a:endParaRPr>
          </a:p>
          <a:p>
            <a:pPr>
              <a:lnSpc>
                <a:spcPct val="120000"/>
              </a:lnSpc>
            </a:pPr>
            <a:endParaRPr kumimoji="1" lang="en-US" altLang="ja-JP" dirty="0">
              <a:solidFill>
                <a:schemeClr val="tx1"/>
              </a:solidFill>
              <a:latin typeface="メイリオ" panose="020B0604030504040204" pitchFamily="50" charset="-128"/>
              <a:ea typeface="メイリオ" panose="020B0604030504040204" pitchFamily="50" charset="-128"/>
            </a:endParaRP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担当者：企業管理者さま名</a:t>
            </a:r>
            <a:endParaRPr kumimoji="1" lang="en-US" altLang="ja-JP" dirty="0">
              <a:solidFill>
                <a:schemeClr val="tx1"/>
              </a:solidFill>
              <a:latin typeface="メイリオ" panose="020B0604030504040204" pitchFamily="50" charset="-128"/>
              <a:ea typeface="メイリオ" panose="020B0604030504040204" pitchFamily="50" charset="-128"/>
            </a:endParaRP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en-US" altLang="ja-JP" dirty="0">
                <a:solidFill>
                  <a:schemeClr val="tx1"/>
                </a:solidFill>
                <a:latin typeface="メイリオ" panose="020B0604030504040204" pitchFamily="50" charset="-128"/>
                <a:ea typeface="メイリオ" panose="020B0604030504040204" pitchFamily="50" charset="-128"/>
              </a:rPr>
              <a:t>TEL</a:t>
            </a: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en-US" altLang="ja-JP" dirty="0">
                <a:solidFill>
                  <a:schemeClr val="tx1"/>
                </a:solidFill>
                <a:latin typeface="メイリオ" panose="020B0604030504040204" pitchFamily="50" charset="-128"/>
                <a:ea typeface="メイリオ" panose="020B0604030504040204" pitchFamily="50" charset="-128"/>
              </a:rPr>
              <a:t>×××-××××</a:t>
            </a: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en-US" altLang="ja-JP" dirty="0">
                <a:solidFill>
                  <a:schemeClr val="tx1"/>
                </a:solidFill>
                <a:latin typeface="メイリオ" panose="020B0604030504040204" pitchFamily="50" charset="-128"/>
                <a:ea typeface="メイリオ" panose="020B0604030504040204" pitchFamily="50" charset="-128"/>
              </a:rPr>
              <a:t>E-Mail</a:t>
            </a:r>
            <a:r>
              <a:rPr kumimoji="1" lang="ja-JP" altLang="en-US" dirty="0">
                <a:solidFill>
                  <a:schemeClr val="tx1"/>
                </a:solidFill>
                <a:latin typeface="メイリオ" panose="020B0604030504040204" pitchFamily="50" charset="-128"/>
                <a:ea typeface="メイリオ" panose="020B0604030504040204" pitchFamily="50" charset="-128"/>
              </a:rPr>
              <a:t> ：企業管理者さま</a:t>
            </a:r>
            <a:r>
              <a:rPr kumimoji="1" lang="en-US" altLang="ja-JP" dirty="0">
                <a:solidFill>
                  <a:schemeClr val="tx1"/>
                </a:solidFill>
                <a:latin typeface="メイリオ" panose="020B0604030504040204" pitchFamily="50" charset="-128"/>
                <a:ea typeface="メイリオ" panose="020B0604030504040204" pitchFamily="50" charset="-128"/>
              </a:rPr>
              <a:t>E-Mail</a:t>
            </a: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p>
        </p:txBody>
      </p:sp>
      <p:sp>
        <p:nvSpPr>
          <p:cNvPr id="6" name="正方形/長方形 5"/>
          <p:cNvSpPr/>
          <p:nvPr/>
        </p:nvSpPr>
        <p:spPr>
          <a:xfrm>
            <a:off x="591857" y="3423164"/>
            <a:ext cx="5533521" cy="336135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80000" rtlCol="0" anchor="t"/>
          <a:lstStyle/>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ja-JP" altLang="en-US" b="1" dirty="0">
                <a:solidFill>
                  <a:schemeClr val="accent1"/>
                </a:solidFill>
                <a:latin typeface="メイリオ" panose="020B0604030504040204" pitchFamily="50" charset="-128"/>
                <a:ea typeface="メイリオ" panose="020B0604030504040204" pitchFamily="50" charset="-128"/>
              </a:rPr>
              <a:t>その他ご注意点</a:t>
            </a:r>
            <a:endParaRPr kumimoji="1" lang="en-US" altLang="ja-JP" b="1" dirty="0">
              <a:solidFill>
                <a:schemeClr val="accent1"/>
              </a:solidFill>
              <a:latin typeface="メイリオ" panose="020B0604030504040204" pitchFamily="50" charset="-128"/>
              <a:ea typeface="メイリオ" panose="020B0604030504040204" pitchFamily="50" charset="-128"/>
            </a:endParaRPr>
          </a:p>
        </p:txBody>
      </p:sp>
      <p:sp>
        <p:nvSpPr>
          <p:cNvPr id="14" name="テキスト ボックス 13"/>
          <p:cNvSpPr txBox="1"/>
          <p:nvPr/>
        </p:nvSpPr>
        <p:spPr>
          <a:xfrm>
            <a:off x="732622" y="4157101"/>
            <a:ext cx="5337258" cy="2462213"/>
          </a:xfrm>
          <a:prstGeom prst="rect">
            <a:avLst/>
          </a:prstGeom>
          <a:noFill/>
        </p:spPr>
        <p:txBody>
          <a:bodyPr wrap="square" rtlCol="0">
            <a:spAutoFit/>
          </a:bodyPr>
          <a:lstStyle/>
          <a:p>
            <a:r>
              <a:rPr kumimoji="1" lang="en-US" altLang="ja-JP" sz="1400" dirty="0">
                <a:solidFill>
                  <a:srgbClr val="FF0000"/>
                </a:solidFill>
                <a:latin typeface="メイリオ" panose="020B0604030504040204" pitchFamily="50" charset="-128"/>
                <a:ea typeface="メイリオ" panose="020B0604030504040204" pitchFamily="50" charset="-128"/>
              </a:rPr>
              <a:t>※</a:t>
            </a:r>
            <a:r>
              <a:rPr kumimoji="1" lang="ja-JP" altLang="en-US" sz="1400" dirty="0">
                <a:solidFill>
                  <a:srgbClr val="FF0000"/>
                </a:solidFill>
                <a:latin typeface="メイリオ" panose="020B0604030504040204" pitchFamily="50" charset="-128"/>
                <a:ea typeface="メイリオ" panose="020B0604030504040204" pitchFamily="50" charset="-128"/>
              </a:rPr>
              <a:t>この項目は例として記載しています。書き換えてご利用ください。</a:t>
            </a:r>
            <a:endParaRPr kumimoji="1" lang="en-US" altLang="ja-JP" sz="1400" dirty="0">
              <a:solidFill>
                <a:srgbClr val="FF0000"/>
              </a:solidFill>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・工数は正確に入力する必要があります。翌日までには日報として工数入力を行ってください。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・出勤簿の労働時間に対して未入力時間がないように注意してください。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・タスクごとのコメントは不要ですが、日報として一日のコメントは必ず残してください。</a:t>
            </a:r>
            <a:endParaRPr kumimoji="1" lang="en-US" altLang="ja-JP" sz="1400" dirty="0">
              <a:latin typeface="メイリオ" panose="020B0604030504040204" pitchFamily="50" charset="-128"/>
              <a:ea typeface="メイリオ" panose="020B0604030504040204" pitchFamily="50" charset="-128"/>
            </a:endParaRPr>
          </a:p>
        </p:txBody>
      </p:sp>
      <p:sp>
        <p:nvSpPr>
          <p:cNvPr id="16" name="テキスト ボックス 15"/>
          <p:cNvSpPr txBox="1"/>
          <p:nvPr/>
        </p:nvSpPr>
        <p:spPr>
          <a:xfrm>
            <a:off x="3438153" y="7045474"/>
            <a:ext cx="3433505" cy="307777"/>
          </a:xfrm>
          <a:prstGeom prst="rect">
            <a:avLst/>
          </a:prstGeom>
          <a:noFill/>
        </p:spPr>
        <p:txBody>
          <a:bodyPr wrap="square" rtlCol="0">
            <a:spAutoFit/>
          </a:bodyPr>
          <a:lstStyle/>
          <a:p>
            <a:r>
              <a:rPr kumimoji="1" lang="ja-JP" altLang="en-US" sz="14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以上、よろしくお願いいたします。</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2</a:t>
            </a:fld>
            <a:endParaRPr lang="ja-JP" altLang="en-US" dirty="0"/>
          </a:p>
        </p:txBody>
      </p:sp>
      <p:sp>
        <p:nvSpPr>
          <p:cNvPr id="20" name="タイトル 19"/>
          <p:cNvSpPr>
            <a:spLocks noGrp="1"/>
          </p:cNvSpPr>
          <p:nvPr>
            <p:ph type="title"/>
          </p:nvPr>
        </p:nvSpPr>
        <p:spPr/>
        <p:txBody>
          <a:bodyPr/>
          <a:lstStyle/>
          <a:p>
            <a:r>
              <a:rPr lang="ja-JP" altLang="en-US" dirty="0"/>
              <a:t>もくじ</a:t>
            </a:r>
          </a:p>
        </p:txBody>
      </p:sp>
      <p:sp>
        <p:nvSpPr>
          <p:cNvPr id="6" name="テキスト ボックス 5">
            <a:extLst>
              <a:ext uri="{FF2B5EF4-FFF2-40B4-BE49-F238E27FC236}">
                <a16:creationId xmlns:a16="http://schemas.microsoft.com/office/drawing/2014/main" id="{30276C0A-F38D-4D7B-9F53-2A0F895EBECE}"/>
              </a:ext>
            </a:extLst>
          </p:cNvPr>
          <p:cNvSpPr txBox="1"/>
          <p:nvPr/>
        </p:nvSpPr>
        <p:spPr>
          <a:xfrm>
            <a:off x="598767" y="1683848"/>
            <a:ext cx="6065080" cy="5009064"/>
          </a:xfrm>
          <a:prstGeom prst="rect">
            <a:avLst/>
          </a:prstGeom>
          <a:noFill/>
        </p:spPr>
        <p:txBody>
          <a:bodyPr wrap="square" rtlCol="0">
            <a:spAutoFit/>
          </a:bodyPr>
          <a:lstStyle/>
          <a:p>
            <a:pPr marL="5114925" indent="-5114925">
              <a:lnSpc>
                <a:spcPct val="200000"/>
              </a:lnSpc>
            </a:pPr>
            <a:r>
              <a:rPr kumimoji="1" lang="en-US" altLang="ja-JP" dirty="0">
                <a:latin typeface="メイリオ" panose="020B0604030504040204" pitchFamily="50" charset="-128"/>
                <a:ea typeface="メイリオ" panose="020B0604030504040204" pitchFamily="50" charset="-128"/>
              </a:rPr>
              <a:t>AKASHI</a:t>
            </a:r>
            <a:r>
              <a:rPr kumimoji="1" lang="ja-JP" altLang="en-US" dirty="0">
                <a:latin typeface="メイリオ" panose="020B0604030504040204" pitchFamily="50" charset="-128"/>
                <a:ea typeface="メイリオ" panose="020B0604030504040204" pitchFamily="50" charset="-128"/>
              </a:rPr>
              <a:t>工数管理について</a:t>
            </a:r>
            <a:r>
              <a:rPr kumimoji="1" lang="en-US" altLang="ja-JP" dirty="0">
                <a:latin typeface="メイリオ" panose="020B0604030504040204" pitchFamily="50" charset="-128"/>
                <a:ea typeface="メイリオ" panose="020B0604030504040204" pitchFamily="50" charset="-128"/>
              </a:rPr>
              <a:t> </a:t>
            </a:r>
            <a:r>
              <a:rPr kumimoji="1" lang="en-US" altLang="ja-JP" u="dashHeavy" baseline="30000"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 3</a:t>
            </a:r>
          </a:p>
          <a:p>
            <a:pPr marL="5114925" indent="-5114925">
              <a:lnSpc>
                <a:spcPct val="200000"/>
              </a:lnSpc>
            </a:pPr>
            <a:r>
              <a:rPr kumimoji="1" lang="ja-JP" altLang="en-US" dirty="0">
                <a:latin typeface="メイリオ" panose="020B0604030504040204" pitchFamily="50" charset="-128"/>
                <a:ea typeface="メイリオ" panose="020B0604030504040204" pitchFamily="50" charset="-128"/>
              </a:rPr>
              <a:t>工数の入力設定（</a:t>
            </a:r>
            <a:r>
              <a:rPr kumimoji="1" lang="en-US" altLang="ja-JP" dirty="0">
                <a:latin typeface="メイリオ" panose="020B0604030504040204" pitchFamily="50" charset="-128"/>
                <a:ea typeface="メイリオ" panose="020B0604030504040204" pitchFamily="50" charset="-128"/>
              </a:rPr>
              <a:t>PC</a:t>
            </a:r>
            <a:r>
              <a:rPr kumimoji="1" lang="ja-JP" altLang="en-US" dirty="0">
                <a:latin typeface="メイリオ" panose="020B0604030504040204" pitchFamily="50" charset="-128"/>
                <a:ea typeface="メイリオ" panose="020B0604030504040204" pitchFamily="50" charset="-128"/>
              </a:rPr>
              <a:t>）</a:t>
            </a:r>
            <a:r>
              <a:rPr kumimoji="1" lang="en-US" altLang="ja-JP" dirty="0">
                <a:latin typeface="メイリオ" panose="020B0604030504040204" pitchFamily="50" charset="-128"/>
                <a:ea typeface="メイリオ" panose="020B0604030504040204" pitchFamily="50" charset="-128"/>
              </a:rPr>
              <a:t> </a:t>
            </a:r>
            <a:r>
              <a:rPr kumimoji="1" lang="en-US" altLang="ja-JP" u="dashHeavy" baseline="30000"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 6</a:t>
            </a:r>
          </a:p>
          <a:p>
            <a:pPr marL="5114925" indent="-5114925">
              <a:lnSpc>
                <a:spcPct val="200000"/>
              </a:lnSpc>
            </a:pPr>
            <a:r>
              <a:rPr kumimoji="1" lang="ja-JP" altLang="en-US" dirty="0">
                <a:latin typeface="メイリオ" panose="020B0604030504040204" pitchFamily="50" charset="-128"/>
                <a:ea typeface="メイリオ" panose="020B0604030504040204" pitchFamily="50" charset="-128"/>
              </a:rPr>
              <a:t>工数の入力方法（</a:t>
            </a:r>
            <a:r>
              <a:rPr kumimoji="1" lang="en-US" altLang="ja-JP" dirty="0">
                <a:latin typeface="メイリオ" panose="020B0604030504040204" pitchFamily="50" charset="-128"/>
                <a:ea typeface="メイリオ" panose="020B0604030504040204" pitchFamily="50" charset="-128"/>
              </a:rPr>
              <a:t>PC</a:t>
            </a:r>
            <a:r>
              <a:rPr kumimoji="1" lang="ja-JP" altLang="en-US" dirty="0">
                <a:latin typeface="メイリオ" panose="020B0604030504040204" pitchFamily="50" charset="-128"/>
                <a:ea typeface="メイリオ" panose="020B0604030504040204" pitchFamily="50" charset="-128"/>
              </a:rPr>
              <a:t>）</a:t>
            </a:r>
            <a:r>
              <a:rPr kumimoji="1" lang="en-US" altLang="ja-JP" u="dashHeavy" baseline="30000"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 5</a:t>
            </a:r>
          </a:p>
          <a:p>
            <a:pPr marL="5114925" indent="-5114925">
              <a:lnSpc>
                <a:spcPct val="200000"/>
              </a:lnSpc>
            </a:pPr>
            <a:r>
              <a:rPr kumimoji="1" lang="ja-JP" altLang="en-US" dirty="0">
                <a:latin typeface="メイリオ" panose="020B0604030504040204" pitchFamily="50" charset="-128"/>
                <a:ea typeface="メイリオ" panose="020B0604030504040204" pitchFamily="50" charset="-128"/>
              </a:rPr>
              <a:t>工数の一括入力方法（</a:t>
            </a:r>
            <a:r>
              <a:rPr kumimoji="1" lang="en-US" altLang="ja-JP" dirty="0">
                <a:latin typeface="メイリオ" panose="020B0604030504040204" pitchFamily="50" charset="-128"/>
                <a:ea typeface="メイリオ" panose="020B0604030504040204" pitchFamily="50" charset="-128"/>
              </a:rPr>
              <a:t>PC</a:t>
            </a:r>
            <a:r>
              <a:rPr kumimoji="1" lang="ja-JP" altLang="en-US" dirty="0">
                <a:latin typeface="メイリオ" panose="020B0604030504040204" pitchFamily="50" charset="-128"/>
                <a:ea typeface="メイリオ" panose="020B0604030504040204" pitchFamily="50" charset="-128"/>
              </a:rPr>
              <a:t>）</a:t>
            </a:r>
            <a:r>
              <a:rPr kumimoji="1" lang="en-US" altLang="ja-JP" u="dashHeavy" baseline="30000"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 9</a:t>
            </a:r>
          </a:p>
          <a:p>
            <a:pPr marL="5114925" indent="-5114925">
              <a:lnSpc>
                <a:spcPct val="200000"/>
              </a:lnSpc>
            </a:pPr>
            <a:r>
              <a:rPr kumimoji="1" lang="ja-JP" altLang="en-US" dirty="0">
                <a:latin typeface="メイリオ" panose="020B0604030504040204" pitchFamily="50" charset="-128"/>
                <a:ea typeface="メイリオ" panose="020B0604030504040204" pitchFamily="50" charset="-128"/>
              </a:rPr>
              <a:t>プロジェクト</a:t>
            </a:r>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タスクの保持 </a:t>
            </a:r>
            <a:r>
              <a:rPr kumimoji="1" lang="en-US" altLang="ja-JP" u="dashHeavy" baseline="30000"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 14</a:t>
            </a:r>
          </a:p>
          <a:p>
            <a:pPr marL="5114925" indent="-5114925">
              <a:lnSpc>
                <a:spcPct val="200000"/>
              </a:lnSpc>
            </a:pPr>
            <a:r>
              <a:rPr kumimoji="1" lang="ja-JP" altLang="en-US" dirty="0">
                <a:latin typeface="メイリオ" panose="020B0604030504040204" pitchFamily="50" charset="-128"/>
                <a:ea typeface="メイリオ" panose="020B0604030504040204" pitchFamily="50" charset="-128"/>
              </a:rPr>
              <a:t>工数の入力方法（スマートフォン）</a:t>
            </a:r>
            <a:r>
              <a:rPr kumimoji="1" lang="en-US" altLang="ja-JP" dirty="0">
                <a:latin typeface="メイリオ" panose="020B0604030504040204" pitchFamily="50" charset="-128"/>
                <a:ea typeface="メイリオ" panose="020B0604030504040204" pitchFamily="50" charset="-128"/>
              </a:rPr>
              <a:t> </a:t>
            </a:r>
            <a:r>
              <a:rPr kumimoji="1" lang="en-US" altLang="ja-JP" u="dashHeavy" baseline="30000"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 15</a:t>
            </a:r>
          </a:p>
          <a:p>
            <a:pPr marL="5114925" indent="-5114925">
              <a:lnSpc>
                <a:spcPct val="200000"/>
              </a:lnSpc>
            </a:pPr>
            <a:r>
              <a:rPr kumimoji="1" lang="ja-JP" altLang="en-US" dirty="0">
                <a:latin typeface="メイリオ" panose="020B0604030504040204" pitchFamily="50" charset="-128"/>
                <a:ea typeface="メイリオ" panose="020B0604030504040204" pitchFamily="50" charset="-128"/>
              </a:rPr>
              <a:t>未入力時間について </a:t>
            </a:r>
            <a:r>
              <a:rPr kumimoji="1" lang="en-US" altLang="ja-JP" u="dashHeavy" baseline="30000"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 17</a:t>
            </a:r>
          </a:p>
          <a:p>
            <a:pPr marL="5114925" indent="-5114925">
              <a:lnSpc>
                <a:spcPct val="200000"/>
              </a:lnSpc>
            </a:pPr>
            <a:r>
              <a:rPr kumimoji="1" lang="ja-JP" altLang="en-US" dirty="0">
                <a:latin typeface="メイリオ" panose="020B0604030504040204" pitchFamily="50" charset="-128"/>
                <a:ea typeface="メイリオ" panose="020B0604030504040204" pitchFamily="50" charset="-128"/>
              </a:rPr>
              <a:t>未入力アラートについて </a:t>
            </a:r>
            <a:r>
              <a:rPr kumimoji="1" lang="en-US" altLang="ja-JP" u="dashHeavy" baseline="30000"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 18</a:t>
            </a:r>
          </a:p>
          <a:p>
            <a:pPr marL="5114925" indent="-5114925">
              <a:lnSpc>
                <a:spcPct val="200000"/>
              </a:lnSpc>
            </a:pPr>
            <a:r>
              <a:rPr kumimoji="1" lang="ja-JP" altLang="en-US" dirty="0">
                <a:latin typeface="メイリオ" panose="020B0604030504040204" pitchFamily="50" charset="-128"/>
                <a:ea typeface="メイリオ" panose="020B0604030504040204" pitchFamily="50" charset="-128"/>
              </a:rPr>
              <a:t>お問い合わせ </a:t>
            </a:r>
            <a:r>
              <a:rPr kumimoji="1" lang="en-US" altLang="ja-JP" u="dashHeavy" baseline="30000"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 19</a:t>
            </a:r>
          </a:p>
        </p:txBody>
      </p:sp>
    </p:spTree>
    <p:extLst>
      <p:ext uri="{BB962C8B-B14F-4D97-AF65-F5344CB8AC3E}">
        <p14:creationId xmlns:p14="http://schemas.microsoft.com/office/powerpoint/2010/main" val="2336653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a:t>
            </a:fld>
            <a:endParaRPr lang="ja-JP" altLang="en-US" dirty="0"/>
          </a:p>
        </p:txBody>
      </p:sp>
      <p:sp>
        <p:nvSpPr>
          <p:cNvPr id="5" name="タイトル 4"/>
          <p:cNvSpPr>
            <a:spLocks noGrp="1"/>
          </p:cNvSpPr>
          <p:nvPr>
            <p:ph type="title"/>
          </p:nvPr>
        </p:nvSpPr>
        <p:spPr/>
        <p:txBody>
          <a:bodyPr/>
          <a:lstStyle/>
          <a:p>
            <a:r>
              <a:rPr lang="en-US" altLang="ja-JP" dirty="0"/>
              <a:t>AKASHI</a:t>
            </a:r>
            <a:r>
              <a:rPr lang="ja-JP" altLang="en-US" dirty="0"/>
              <a:t>工数管理について</a:t>
            </a:r>
          </a:p>
        </p:txBody>
      </p:sp>
      <p:cxnSp>
        <p:nvCxnSpPr>
          <p:cNvPr id="6" name="直線コネクタ 5"/>
          <p:cNvCxnSpPr/>
          <p:nvPr/>
        </p:nvCxnSpPr>
        <p:spPr>
          <a:xfrm>
            <a:off x="331830" y="1662755"/>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7" name="テキスト ボックス 6"/>
          <p:cNvSpPr txBox="1"/>
          <p:nvPr/>
        </p:nvSpPr>
        <p:spPr>
          <a:xfrm>
            <a:off x="391361" y="1258621"/>
            <a:ext cx="3465116" cy="369332"/>
          </a:xfrm>
          <a:prstGeom prst="rect">
            <a:avLst/>
          </a:prstGeom>
          <a:noFill/>
        </p:spPr>
        <p:txBody>
          <a:bodyPr wrap="none" rtlCol="0">
            <a:spAutoFit/>
          </a:bodyPr>
          <a:lstStyle/>
          <a:p>
            <a:r>
              <a:rPr kumimoji="1" lang="en-US" altLang="ja-JP"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AKASHI</a:t>
            </a:r>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での工数管理について</a:t>
            </a:r>
          </a:p>
        </p:txBody>
      </p:sp>
      <p:sp>
        <p:nvSpPr>
          <p:cNvPr id="3" name="テキスト ボックス 2">
            <a:extLst>
              <a:ext uri="{FF2B5EF4-FFF2-40B4-BE49-F238E27FC236}">
                <a16:creationId xmlns:a16="http://schemas.microsoft.com/office/drawing/2014/main" id="{E769F4BE-49A1-4726-9B16-68E85BBA1D29}"/>
              </a:ext>
            </a:extLst>
          </p:cNvPr>
          <p:cNvSpPr txBox="1"/>
          <p:nvPr/>
        </p:nvSpPr>
        <p:spPr>
          <a:xfrm>
            <a:off x="478582" y="6495918"/>
            <a:ext cx="5728176" cy="1169551"/>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出退勤打刻を行って労働時間を記録し、自身の工数も入力して日々の業務状況を記録していきましょう。</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また、自身の工数管理簿に表示される工数の積み重ねデータや、日々のコメントなどを業務の振り返りに活用しましょう。</a:t>
            </a:r>
          </a:p>
        </p:txBody>
      </p:sp>
      <p:pic>
        <p:nvPicPr>
          <p:cNvPr id="30" name="図 29">
            <a:extLst>
              <a:ext uri="{FF2B5EF4-FFF2-40B4-BE49-F238E27FC236}">
                <a16:creationId xmlns:a16="http://schemas.microsoft.com/office/drawing/2014/main" id="{9210EA7E-46A8-4FBA-A0FE-11B79C6C7446}"/>
              </a:ext>
            </a:extLst>
          </p:cNvPr>
          <p:cNvPicPr>
            <a:picLocks noChangeAspect="1"/>
          </p:cNvPicPr>
          <p:nvPr/>
        </p:nvPicPr>
        <p:blipFill>
          <a:blip r:embed="rId3"/>
          <a:stretch>
            <a:fillRect/>
          </a:stretch>
        </p:blipFill>
        <p:spPr>
          <a:xfrm>
            <a:off x="1065110" y="3844347"/>
            <a:ext cx="1299140" cy="1866371"/>
          </a:xfrm>
          <a:prstGeom prst="rect">
            <a:avLst/>
          </a:prstGeom>
          <a:ln>
            <a:solidFill>
              <a:schemeClr val="tx1"/>
            </a:solidFill>
          </a:ln>
        </p:spPr>
      </p:pic>
      <p:sp>
        <p:nvSpPr>
          <p:cNvPr id="4" name="吹き出し: 円形 3">
            <a:extLst>
              <a:ext uri="{FF2B5EF4-FFF2-40B4-BE49-F238E27FC236}">
                <a16:creationId xmlns:a16="http://schemas.microsoft.com/office/drawing/2014/main" id="{A6EB152B-1773-4F94-A961-00E7EA0F3625}"/>
              </a:ext>
            </a:extLst>
          </p:cNvPr>
          <p:cNvSpPr/>
          <p:nvPr/>
        </p:nvSpPr>
        <p:spPr>
          <a:xfrm>
            <a:off x="498027" y="4168377"/>
            <a:ext cx="668338" cy="668338"/>
          </a:xfrm>
          <a:prstGeom prst="wedgeEllipseCallout">
            <a:avLst>
              <a:gd name="adj1" fmla="val 58877"/>
              <a:gd name="adj2" fmla="val 3072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a:solidFill>
                  <a:schemeClr val="tx1"/>
                </a:solidFill>
                <a:latin typeface="メイリオ" panose="020B0604030504040204" pitchFamily="50" charset="-128"/>
                <a:ea typeface="メイリオ" panose="020B0604030504040204" pitchFamily="50" charset="-128"/>
              </a:rPr>
              <a:t>出勤</a:t>
            </a:r>
          </a:p>
        </p:txBody>
      </p:sp>
      <p:sp>
        <p:nvSpPr>
          <p:cNvPr id="34" name="吹き出し: 円形 33">
            <a:extLst>
              <a:ext uri="{FF2B5EF4-FFF2-40B4-BE49-F238E27FC236}">
                <a16:creationId xmlns:a16="http://schemas.microsoft.com/office/drawing/2014/main" id="{EAFF1F08-9B8F-4966-8C3A-AF7345863990}"/>
              </a:ext>
            </a:extLst>
          </p:cNvPr>
          <p:cNvSpPr/>
          <p:nvPr/>
        </p:nvSpPr>
        <p:spPr>
          <a:xfrm>
            <a:off x="2262995" y="4168377"/>
            <a:ext cx="668338" cy="668338"/>
          </a:xfrm>
          <a:prstGeom prst="wedgeEllipseCallout">
            <a:avLst>
              <a:gd name="adj1" fmla="val -66946"/>
              <a:gd name="adj2" fmla="val 3560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rPr>
              <a:t>退勤</a:t>
            </a:r>
          </a:p>
        </p:txBody>
      </p:sp>
      <p:sp>
        <p:nvSpPr>
          <p:cNvPr id="8" name="矢印: 右 7">
            <a:extLst>
              <a:ext uri="{FF2B5EF4-FFF2-40B4-BE49-F238E27FC236}">
                <a16:creationId xmlns:a16="http://schemas.microsoft.com/office/drawing/2014/main" id="{D3A917FA-26E4-4D47-8423-16B4F52287E2}"/>
              </a:ext>
            </a:extLst>
          </p:cNvPr>
          <p:cNvSpPr/>
          <p:nvPr/>
        </p:nvSpPr>
        <p:spPr>
          <a:xfrm>
            <a:off x="3108065" y="4683386"/>
            <a:ext cx="539418" cy="391886"/>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6" name="テキスト ボックス 35">
            <a:extLst>
              <a:ext uri="{FF2B5EF4-FFF2-40B4-BE49-F238E27FC236}">
                <a16:creationId xmlns:a16="http://schemas.microsoft.com/office/drawing/2014/main" id="{590EFFE1-3EF0-46D0-B33C-EC72A8CB3B9B}"/>
              </a:ext>
            </a:extLst>
          </p:cNvPr>
          <p:cNvSpPr txBox="1"/>
          <p:nvPr/>
        </p:nvSpPr>
        <p:spPr>
          <a:xfrm>
            <a:off x="391361" y="1997662"/>
            <a:ext cx="5728177" cy="95410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AKASHI</a:t>
            </a:r>
            <a:r>
              <a:rPr kumimoji="1" lang="ja-JP" altLang="en-US" sz="1400" dirty="0">
                <a:latin typeface="メイリオ" panose="020B0604030504040204" pitchFamily="50" charset="-128"/>
                <a:ea typeface="メイリオ" panose="020B0604030504040204" pitchFamily="50" charset="-128"/>
              </a:rPr>
              <a:t>では出退勤打刻をすることにより、労働時間の管理が行えます。</a:t>
            </a:r>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この労働時間に対し、工数管理簿にタスク時間を入力することで、日々の労働時間に対する業務時間が確認できます。</a:t>
            </a:r>
            <a:endParaRPr kumimoji="1" lang="en-US" altLang="ja-JP" sz="14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B021FA43-4470-48FA-9D0A-AA16E1C44EC9}"/>
              </a:ext>
            </a:extLst>
          </p:cNvPr>
          <p:cNvSpPr txBox="1"/>
          <p:nvPr/>
        </p:nvSpPr>
        <p:spPr>
          <a:xfrm>
            <a:off x="1307560" y="3483591"/>
            <a:ext cx="1138333" cy="307777"/>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出勤簿</a:t>
            </a:r>
            <a:endParaRPr kumimoji="1" lang="en-US" altLang="ja-JP" sz="1400" dirty="0">
              <a:latin typeface="メイリオ" panose="020B0604030504040204" pitchFamily="50" charset="-128"/>
              <a:ea typeface="メイリオ" panose="020B0604030504040204" pitchFamily="50" charset="-128"/>
            </a:endParaRPr>
          </a:p>
        </p:txBody>
      </p:sp>
      <p:pic>
        <p:nvPicPr>
          <p:cNvPr id="11" name="図 10">
            <a:extLst>
              <a:ext uri="{FF2B5EF4-FFF2-40B4-BE49-F238E27FC236}">
                <a16:creationId xmlns:a16="http://schemas.microsoft.com/office/drawing/2014/main" id="{28072167-F781-4E26-8089-32B3666BD085}"/>
              </a:ext>
            </a:extLst>
          </p:cNvPr>
          <p:cNvPicPr>
            <a:picLocks noChangeAspect="1"/>
          </p:cNvPicPr>
          <p:nvPr/>
        </p:nvPicPr>
        <p:blipFill rotWithShape="1">
          <a:blip r:embed="rId4"/>
          <a:srcRect b="15951"/>
          <a:stretch/>
        </p:blipFill>
        <p:spPr>
          <a:xfrm>
            <a:off x="3944857" y="3844347"/>
            <a:ext cx="1510860" cy="1960814"/>
          </a:xfrm>
          <a:prstGeom prst="rect">
            <a:avLst/>
          </a:prstGeom>
          <a:ln>
            <a:solidFill>
              <a:schemeClr val="tx1"/>
            </a:solidFill>
          </a:ln>
        </p:spPr>
      </p:pic>
      <p:sp>
        <p:nvSpPr>
          <p:cNvPr id="18" name="テキスト ボックス 17">
            <a:extLst>
              <a:ext uri="{FF2B5EF4-FFF2-40B4-BE49-F238E27FC236}">
                <a16:creationId xmlns:a16="http://schemas.microsoft.com/office/drawing/2014/main" id="{13092506-1C9E-47A4-AFC1-FC7437E7CC51}"/>
              </a:ext>
            </a:extLst>
          </p:cNvPr>
          <p:cNvSpPr txBox="1"/>
          <p:nvPr/>
        </p:nvSpPr>
        <p:spPr>
          <a:xfrm>
            <a:off x="4090741" y="3483591"/>
            <a:ext cx="1138333" cy="307777"/>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工数管理簿</a:t>
            </a:r>
            <a:endParaRPr kumimoji="1" lang="en-US" altLang="ja-JP" sz="1400" dirty="0">
              <a:latin typeface="メイリオ" panose="020B0604030504040204" pitchFamily="50" charset="-128"/>
              <a:ea typeface="メイリオ" panose="020B0604030504040204" pitchFamily="50" charset="-128"/>
            </a:endParaRPr>
          </a:p>
        </p:txBody>
      </p:sp>
      <p:sp>
        <p:nvSpPr>
          <p:cNvPr id="20" name="吹き出し: 円形 19">
            <a:extLst>
              <a:ext uri="{FF2B5EF4-FFF2-40B4-BE49-F238E27FC236}">
                <a16:creationId xmlns:a16="http://schemas.microsoft.com/office/drawing/2014/main" id="{EE837B5E-EFA6-4B27-A2CB-C2C47CBB00C4}"/>
              </a:ext>
            </a:extLst>
          </p:cNvPr>
          <p:cNvSpPr/>
          <p:nvPr/>
        </p:nvSpPr>
        <p:spPr>
          <a:xfrm>
            <a:off x="5291337" y="5032658"/>
            <a:ext cx="1282354" cy="859725"/>
          </a:xfrm>
          <a:prstGeom prst="wedgeEllipseCallout">
            <a:avLst>
              <a:gd name="adj1" fmla="val -52939"/>
              <a:gd name="adj2" fmla="val -51761"/>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a:solidFill>
                  <a:schemeClr val="tx1"/>
                </a:solidFill>
                <a:latin typeface="メイリオ" panose="020B0604030504040204" pitchFamily="50" charset="-128"/>
                <a:ea typeface="メイリオ" panose="020B0604030504040204" pitchFamily="50" charset="-128"/>
              </a:rPr>
              <a:t>労働時間に対する業務工数の記録</a:t>
            </a:r>
          </a:p>
        </p:txBody>
      </p:sp>
      <p:sp>
        <p:nvSpPr>
          <p:cNvPr id="16" name="吹き出し: 円形 15">
            <a:extLst>
              <a:ext uri="{FF2B5EF4-FFF2-40B4-BE49-F238E27FC236}">
                <a16:creationId xmlns:a16="http://schemas.microsoft.com/office/drawing/2014/main" id="{7DFA8F04-3F84-4E39-B20E-8877F4C8FAEF}"/>
              </a:ext>
            </a:extLst>
          </p:cNvPr>
          <p:cNvSpPr/>
          <p:nvPr/>
        </p:nvSpPr>
        <p:spPr>
          <a:xfrm>
            <a:off x="1668434" y="5209130"/>
            <a:ext cx="1282354" cy="859725"/>
          </a:xfrm>
          <a:prstGeom prst="wedgeEllipseCallout">
            <a:avLst>
              <a:gd name="adj1" fmla="val -52939"/>
              <a:gd name="adj2" fmla="val -51761"/>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a:solidFill>
                  <a:schemeClr val="tx1"/>
                </a:solidFill>
                <a:latin typeface="メイリオ" panose="020B0604030504040204" pitchFamily="50" charset="-128"/>
                <a:ea typeface="メイリオ" panose="020B0604030504040204" pitchFamily="50" charset="-128"/>
              </a:rPr>
              <a:t>労働時間の記録</a:t>
            </a:r>
          </a:p>
        </p:txBody>
      </p:sp>
    </p:spTree>
    <p:extLst>
      <p:ext uri="{BB962C8B-B14F-4D97-AF65-F5344CB8AC3E}">
        <p14:creationId xmlns:p14="http://schemas.microsoft.com/office/powerpoint/2010/main" val="3278968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B3BE0D13-5434-3BA0-2EB0-65614570DE59}"/>
              </a:ext>
            </a:extLst>
          </p:cNvPr>
          <p:cNvPicPr>
            <a:picLocks noChangeAspect="1"/>
          </p:cNvPicPr>
          <p:nvPr/>
        </p:nvPicPr>
        <p:blipFill>
          <a:blip r:embed="rId3"/>
          <a:stretch>
            <a:fillRect/>
          </a:stretch>
        </p:blipFill>
        <p:spPr>
          <a:xfrm>
            <a:off x="536182" y="3153265"/>
            <a:ext cx="5470437" cy="3333211"/>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4</a:t>
            </a:fld>
            <a:endParaRPr lang="ja-JP" altLang="en-US" dirty="0"/>
          </a:p>
        </p:txBody>
      </p:sp>
      <p:sp>
        <p:nvSpPr>
          <p:cNvPr id="5" name="タイトル 4"/>
          <p:cNvSpPr>
            <a:spLocks noGrp="1"/>
          </p:cNvSpPr>
          <p:nvPr>
            <p:ph type="title"/>
          </p:nvPr>
        </p:nvSpPr>
        <p:spPr/>
        <p:txBody>
          <a:bodyPr/>
          <a:lstStyle/>
          <a:p>
            <a:r>
              <a:rPr lang="ja-JP" altLang="en-US" dirty="0"/>
              <a:t>工数入力設定</a:t>
            </a:r>
          </a:p>
        </p:txBody>
      </p:sp>
      <p:sp>
        <p:nvSpPr>
          <p:cNvPr id="7" name="テキスト ボックス 6"/>
          <p:cNvSpPr txBox="1"/>
          <p:nvPr/>
        </p:nvSpPr>
        <p:spPr>
          <a:xfrm>
            <a:off x="331057" y="1552827"/>
            <a:ext cx="5955030" cy="1600438"/>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1</a:t>
            </a:r>
            <a:r>
              <a:rPr kumimoji="1" lang="ja-JP" altLang="en-US" sz="1400" dirty="0">
                <a:latin typeface="メイリオ" panose="020B0604030504040204" pitchFamily="50" charset="-128"/>
                <a:ea typeface="メイリオ" panose="020B0604030504040204" pitchFamily="50" charset="-128"/>
              </a:rPr>
              <a:t>）マイページにログインします。</a:t>
            </a:r>
            <a:endParaRPr kumimoji="1" lang="en-US" altLang="ja-JP" sz="1400" dirty="0">
              <a:latin typeface="メイリオ" panose="020B0604030504040204" pitchFamily="50" charset="-128"/>
              <a:ea typeface="メイリオ" panose="020B0604030504040204" pitchFamily="50" charset="-128"/>
            </a:endParaRPr>
          </a:p>
          <a:p>
            <a:pPr marL="342900" indent="-342900"/>
            <a:endParaRPr kumimoji="1" lang="en-US" altLang="ja-JP" sz="1400" dirty="0">
              <a:latin typeface="メイリオ" panose="020B0604030504040204" pitchFamily="50" charset="-128"/>
              <a:ea typeface="メイリオ" panose="020B0604030504040204" pitchFamily="50" charset="-128"/>
            </a:endParaRPr>
          </a:p>
          <a:p>
            <a:pPr marL="342900" indent="-342900"/>
            <a:r>
              <a:rPr kumimoji="1" lang="ja-JP" altLang="en-US" sz="1400" dirty="0">
                <a:solidFill>
                  <a:srgbClr val="1181C0"/>
                </a:solidFill>
                <a:latin typeface="メイリオ" panose="020B0604030504040204" pitchFamily="50" charset="-128"/>
                <a:ea typeface="メイリオ" panose="020B0604030504040204" pitchFamily="50" charset="-128"/>
              </a:rPr>
              <a:t>　ログイン画面</a:t>
            </a:r>
            <a:r>
              <a:rPr kumimoji="1" lang="en-US" altLang="ja-JP" sz="1400" dirty="0">
                <a:solidFill>
                  <a:srgbClr val="1181C0"/>
                </a:solidFill>
                <a:latin typeface="メイリオ" panose="020B0604030504040204" pitchFamily="50" charset="-128"/>
                <a:ea typeface="メイリオ" panose="020B0604030504040204" pitchFamily="50" charset="-128"/>
              </a:rPr>
              <a:t>URL</a:t>
            </a:r>
            <a:r>
              <a:rPr kumimoji="1" lang="ja-JP" altLang="en-US" sz="1400" dirty="0">
                <a:solidFill>
                  <a:srgbClr val="1181C0"/>
                </a:solidFill>
                <a:latin typeface="メイリオ" panose="020B0604030504040204" pitchFamily="50" charset="-128"/>
                <a:ea typeface="メイリオ" panose="020B0604030504040204" pitchFamily="50" charset="-128"/>
              </a:rPr>
              <a:t>：　</a:t>
            </a:r>
            <a:r>
              <a:rPr kumimoji="1" lang="en-US" altLang="ja-JP" sz="1400" dirty="0">
                <a:solidFill>
                  <a:srgbClr val="1181C0"/>
                </a:solidFill>
                <a:latin typeface="メイリオ" panose="020B0604030504040204" pitchFamily="50" charset="-128"/>
                <a:ea typeface="メイリオ" panose="020B0604030504040204" pitchFamily="50" charset="-128"/>
              </a:rPr>
              <a:t>※</a:t>
            </a:r>
            <a:r>
              <a:rPr kumimoji="1" lang="ja-JP" altLang="en-US" sz="1400" dirty="0">
                <a:solidFill>
                  <a:srgbClr val="1181C0"/>
                </a:solidFill>
                <a:latin typeface="メイリオ" panose="020B0604030504040204" pitchFamily="50" charset="-128"/>
                <a:ea typeface="メイリオ" panose="020B0604030504040204" pitchFamily="50" charset="-128"/>
              </a:rPr>
              <a:t>ご契約環境により異なります。　</a:t>
            </a:r>
            <a:endParaRPr kumimoji="1" lang="en-US" altLang="ja-JP" sz="1400" dirty="0">
              <a:solidFill>
                <a:srgbClr val="1181C0"/>
              </a:solidFill>
              <a:latin typeface="メイリオ" panose="020B0604030504040204" pitchFamily="50" charset="-128"/>
              <a:ea typeface="メイリオ" panose="020B0604030504040204" pitchFamily="50" charset="-128"/>
            </a:endParaRPr>
          </a:p>
          <a:p>
            <a:pPr marL="342900" indent="-342900"/>
            <a:endParaRPr kumimoji="1" lang="en-US" altLang="ja-JP" sz="1400" dirty="0">
              <a:solidFill>
                <a:srgbClr val="1181C0"/>
              </a:solidFill>
              <a:latin typeface="メイリオ" panose="020B0604030504040204" pitchFamily="50" charset="-128"/>
              <a:ea typeface="メイリオ" panose="020B0604030504040204" pitchFamily="50" charset="-128"/>
            </a:endParaRPr>
          </a:p>
          <a:p>
            <a:pPr marL="342900" indent="-342900"/>
            <a:r>
              <a:rPr kumimoji="1" lang="ja-JP" altLang="en-US" sz="1400" dirty="0">
                <a:solidFill>
                  <a:srgbClr val="1181C0"/>
                </a:solidFill>
                <a:latin typeface="メイリオ" panose="020B0604030504040204" pitchFamily="50" charset="-128"/>
                <a:ea typeface="メイリオ" panose="020B0604030504040204" pitchFamily="50" charset="-128"/>
              </a:rPr>
              <a:t>　</a:t>
            </a:r>
            <a:r>
              <a:rPr kumimoji="1" lang="en-US" altLang="ja-JP" sz="1400" dirty="0">
                <a:solidFill>
                  <a:srgbClr val="1181C0"/>
                </a:solidFill>
                <a:latin typeface="メイリオ" panose="020B0604030504040204" pitchFamily="50" charset="-128"/>
                <a:ea typeface="メイリオ" panose="020B0604030504040204" pitchFamily="50" charset="-128"/>
              </a:rPr>
              <a:t>https://atnd.ak4.jp/login</a:t>
            </a:r>
            <a:r>
              <a:rPr kumimoji="1" lang="ja-JP" altLang="en-US" sz="1400" dirty="0">
                <a:latin typeface="メイリオ" panose="020B0604030504040204" pitchFamily="50" charset="-128"/>
                <a:ea typeface="メイリオ" panose="020B0604030504040204" pitchFamily="50" charset="-128"/>
              </a:rPr>
              <a:t>　</a:t>
            </a:r>
            <a:endParaRPr kumimoji="1" lang="en-US" altLang="ja-JP" sz="1400" dirty="0">
              <a:latin typeface="メイリオ" panose="020B0604030504040204" pitchFamily="50" charset="-128"/>
              <a:ea typeface="メイリオ" panose="020B0604030504040204" pitchFamily="50" charset="-128"/>
            </a:endParaRPr>
          </a:p>
          <a:p>
            <a:pPr marL="342900" indent="-342900"/>
            <a:r>
              <a:rPr kumimoji="1" lang="ja-JP" altLang="en-US" sz="1400" dirty="0">
                <a:solidFill>
                  <a:srgbClr val="1181C0"/>
                </a:solidFill>
                <a:latin typeface="メイリオ" panose="020B0604030504040204" pitchFamily="50" charset="-128"/>
                <a:ea typeface="メイリオ" panose="020B0604030504040204" pitchFamily="50" charset="-128"/>
              </a:rPr>
              <a:t>　</a:t>
            </a:r>
            <a:r>
              <a:rPr kumimoji="1" lang="en-US" altLang="ja-JP" sz="1400" dirty="0">
                <a:solidFill>
                  <a:srgbClr val="1181C0"/>
                </a:solidFill>
                <a:latin typeface="メイリオ" panose="020B0604030504040204" pitchFamily="50" charset="-128"/>
                <a:ea typeface="メイリオ" panose="020B0604030504040204" pitchFamily="50" charset="-128"/>
              </a:rPr>
              <a:t>https://atnd-awj.ak4.jp/login</a:t>
            </a:r>
            <a:r>
              <a:rPr kumimoji="1" lang="ja-JP" altLang="en-US" sz="1400" dirty="0">
                <a:latin typeface="メイリオ" panose="020B0604030504040204" pitchFamily="50" charset="-128"/>
                <a:ea typeface="メイリオ" panose="020B0604030504040204" pitchFamily="50" charset="-128"/>
              </a:rPr>
              <a:t>　</a:t>
            </a:r>
          </a:p>
          <a:p>
            <a:pPr marL="342900" indent="-342900"/>
            <a:endParaRPr kumimoji="1" lang="ja-JP" altLang="en-US" sz="140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276701" y="999530"/>
            <a:ext cx="1800493" cy="369332"/>
          </a:xfrm>
          <a:prstGeom prst="rect">
            <a:avLst/>
          </a:prstGeom>
          <a:noFill/>
        </p:spPr>
        <p:txBody>
          <a:bodyPr wrap="none" rtlCol="0">
            <a:spAutoFit/>
          </a:bodyPr>
          <a:lstStyle/>
          <a:p>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工数の入力設定</a:t>
            </a:r>
          </a:p>
        </p:txBody>
      </p:sp>
      <p:sp>
        <p:nvSpPr>
          <p:cNvPr id="14" name="正方形/長方形 13"/>
          <p:cNvSpPr/>
          <p:nvPr/>
        </p:nvSpPr>
        <p:spPr>
          <a:xfrm>
            <a:off x="737460" y="4647156"/>
            <a:ext cx="765663" cy="24797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cxnSp>
        <p:nvCxnSpPr>
          <p:cNvPr id="10" name="直線コネクタ 9"/>
          <p:cNvCxnSpPr/>
          <p:nvPr/>
        </p:nvCxnSpPr>
        <p:spPr>
          <a:xfrm>
            <a:off x="285750" y="1403664"/>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AD8D27B7-E0EF-4E9D-A5FC-AEC3FBE982DE}"/>
              </a:ext>
            </a:extLst>
          </p:cNvPr>
          <p:cNvSpPr txBox="1"/>
          <p:nvPr/>
        </p:nvSpPr>
        <p:spPr>
          <a:xfrm>
            <a:off x="402159" y="7443023"/>
            <a:ext cx="5955030" cy="307777"/>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3</a:t>
            </a:r>
            <a:r>
              <a:rPr kumimoji="1" lang="ja-JP" altLang="en-US" sz="1400" dirty="0">
                <a:latin typeface="メイリオ" panose="020B0604030504040204" pitchFamily="50" charset="-128"/>
                <a:ea typeface="メイリオ" panose="020B0604030504040204" pitchFamily="50" charset="-128"/>
              </a:rPr>
              <a:t>）右上の「設定」をクリックします。</a:t>
            </a:r>
          </a:p>
        </p:txBody>
      </p:sp>
      <p:sp>
        <p:nvSpPr>
          <p:cNvPr id="8" name="テキスト ボックス 7">
            <a:extLst>
              <a:ext uri="{FF2B5EF4-FFF2-40B4-BE49-F238E27FC236}">
                <a16:creationId xmlns:a16="http://schemas.microsoft.com/office/drawing/2014/main" id="{C4110FF0-C5B8-4570-8395-283E9B4E3ADC}"/>
              </a:ext>
            </a:extLst>
          </p:cNvPr>
          <p:cNvSpPr txBox="1"/>
          <p:nvPr/>
        </p:nvSpPr>
        <p:spPr>
          <a:xfrm>
            <a:off x="407788" y="6782808"/>
            <a:ext cx="5801568"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2</a:t>
            </a:r>
            <a:r>
              <a:rPr kumimoji="1" lang="ja-JP" altLang="en-US" sz="1400" dirty="0">
                <a:latin typeface="メイリオ" panose="020B0604030504040204" pitchFamily="50" charset="-128"/>
                <a:ea typeface="メイリオ" panose="020B0604030504040204" pitchFamily="50" charset="-128"/>
              </a:rPr>
              <a:t>）メニューにある「工数入力」をクリックし、自身の工数管理簿を表示します。</a:t>
            </a:r>
          </a:p>
        </p:txBody>
      </p:sp>
      <p:pic>
        <p:nvPicPr>
          <p:cNvPr id="12" name="図 11">
            <a:extLst>
              <a:ext uri="{FF2B5EF4-FFF2-40B4-BE49-F238E27FC236}">
                <a16:creationId xmlns:a16="http://schemas.microsoft.com/office/drawing/2014/main" id="{C74DAA0C-0191-4263-4A67-499FDF081313}"/>
              </a:ext>
            </a:extLst>
          </p:cNvPr>
          <p:cNvPicPr>
            <a:picLocks noChangeAspect="1"/>
          </p:cNvPicPr>
          <p:nvPr/>
        </p:nvPicPr>
        <p:blipFill>
          <a:blip r:embed="rId4"/>
          <a:stretch>
            <a:fillRect/>
          </a:stretch>
        </p:blipFill>
        <p:spPr>
          <a:xfrm>
            <a:off x="1380687" y="7981946"/>
            <a:ext cx="3781425" cy="514350"/>
          </a:xfrm>
          <a:prstGeom prst="rect">
            <a:avLst/>
          </a:prstGeom>
          <a:ln>
            <a:solidFill>
              <a:schemeClr val="tx1"/>
            </a:solidFill>
          </a:ln>
        </p:spPr>
      </p:pic>
      <p:sp>
        <p:nvSpPr>
          <p:cNvPr id="18" name="正方形/長方形 17">
            <a:extLst>
              <a:ext uri="{FF2B5EF4-FFF2-40B4-BE49-F238E27FC236}">
                <a16:creationId xmlns:a16="http://schemas.microsoft.com/office/drawing/2014/main" id="{3816E218-5AFE-4F98-9C2D-000EE5B20092}"/>
              </a:ext>
            </a:extLst>
          </p:cNvPr>
          <p:cNvSpPr/>
          <p:nvPr/>
        </p:nvSpPr>
        <p:spPr>
          <a:xfrm>
            <a:off x="1503122" y="8054888"/>
            <a:ext cx="1277655" cy="36846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10789770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4540B8BB-69D5-EE96-5C2C-1BA9211393F0}"/>
              </a:ext>
            </a:extLst>
          </p:cNvPr>
          <p:cNvPicPr>
            <a:picLocks noChangeAspect="1"/>
          </p:cNvPicPr>
          <p:nvPr/>
        </p:nvPicPr>
        <p:blipFill>
          <a:blip r:embed="rId3"/>
          <a:stretch>
            <a:fillRect/>
          </a:stretch>
        </p:blipFill>
        <p:spPr>
          <a:xfrm>
            <a:off x="511126" y="2232384"/>
            <a:ext cx="5714784" cy="3168592"/>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5</a:t>
            </a:fld>
            <a:endParaRPr lang="ja-JP" altLang="en-US" dirty="0"/>
          </a:p>
        </p:txBody>
      </p:sp>
      <p:sp>
        <p:nvSpPr>
          <p:cNvPr id="5" name="タイトル 4"/>
          <p:cNvSpPr>
            <a:spLocks noGrp="1"/>
          </p:cNvSpPr>
          <p:nvPr>
            <p:ph type="title"/>
          </p:nvPr>
        </p:nvSpPr>
        <p:spPr/>
        <p:txBody>
          <a:bodyPr/>
          <a:lstStyle/>
          <a:p>
            <a:r>
              <a:rPr lang="ja-JP" altLang="en-US" dirty="0"/>
              <a:t>工数入力設定</a:t>
            </a:r>
          </a:p>
        </p:txBody>
      </p:sp>
      <p:sp>
        <p:nvSpPr>
          <p:cNvPr id="7" name="テキスト ボックス 6"/>
          <p:cNvSpPr txBox="1"/>
          <p:nvPr/>
        </p:nvSpPr>
        <p:spPr>
          <a:xfrm>
            <a:off x="293884" y="1119394"/>
            <a:ext cx="5955030" cy="738664"/>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）自身が入力するプロジェクトを残し、普段は入力をしないプロジェクトを「表示しないプロジェクト」にドラッグ＆ドロップします。</a:t>
            </a:r>
            <a:endParaRPr kumimoji="1" lang="en-US" altLang="ja-JP" sz="1400" dirty="0">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C4110FF0-C5B8-4570-8395-283E9B4E3ADC}"/>
              </a:ext>
            </a:extLst>
          </p:cNvPr>
          <p:cNvSpPr txBox="1"/>
          <p:nvPr/>
        </p:nvSpPr>
        <p:spPr>
          <a:xfrm>
            <a:off x="1106667" y="6030645"/>
            <a:ext cx="4733974"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入力が必要になった際には、表示するプロジェクトに設定してください。</a:t>
            </a:r>
          </a:p>
        </p:txBody>
      </p:sp>
      <p:sp>
        <p:nvSpPr>
          <p:cNvPr id="6" name="矢印: 下カーブ 5">
            <a:extLst>
              <a:ext uri="{FF2B5EF4-FFF2-40B4-BE49-F238E27FC236}">
                <a16:creationId xmlns:a16="http://schemas.microsoft.com/office/drawing/2014/main" id="{3F182B7A-982F-F378-FB59-068D3EE9FE63}"/>
              </a:ext>
            </a:extLst>
          </p:cNvPr>
          <p:cNvSpPr/>
          <p:nvPr/>
        </p:nvSpPr>
        <p:spPr>
          <a:xfrm flipH="1">
            <a:off x="2342152" y="3700232"/>
            <a:ext cx="1771794" cy="790448"/>
          </a:xfrm>
          <a:prstGeom prst="curvedDownArrow">
            <a:avLst>
              <a:gd name="adj1" fmla="val 25000"/>
              <a:gd name="adj2" fmla="val 50000"/>
              <a:gd name="adj3" fmla="val 25407"/>
            </a:avLst>
          </a:prstGeom>
          <a:solidFill>
            <a:srgbClr val="FF5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5" name="図 14">
            <a:extLst>
              <a:ext uri="{FF2B5EF4-FFF2-40B4-BE49-F238E27FC236}">
                <a16:creationId xmlns:a16="http://schemas.microsoft.com/office/drawing/2014/main" id="{0610A155-2941-74B1-86A0-1CEECE6C6756}"/>
              </a:ext>
            </a:extLst>
          </p:cNvPr>
          <p:cNvPicPr>
            <a:picLocks noChangeAspect="1"/>
          </p:cNvPicPr>
          <p:nvPr/>
        </p:nvPicPr>
        <p:blipFill>
          <a:blip r:embed="rId4"/>
          <a:stretch>
            <a:fillRect/>
          </a:stretch>
        </p:blipFill>
        <p:spPr>
          <a:xfrm>
            <a:off x="1838697" y="7573723"/>
            <a:ext cx="3248025" cy="590550"/>
          </a:xfrm>
          <a:prstGeom prst="rect">
            <a:avLst/>
          </a:prstGeom>
          <a:ln>
            <a:solidFill>
              <a:schemeClr val="tx1"/>
            </a:solidFill>
          </a:ln>
        </p:spPr>
      </p:pic>
      <p:sp>
        <p:nvSpPr>
          <p:cNvPr id="18" name="正方形/長方形 17">
            <a:extLst>
              <a:ext uri="{FF2B5EF4-FFF2-40B4-BE49-F238E27FC236}">
                <a16:creationId xmlns:a16="http://schemas.microsoft.com/office/drawing/2014/main" id="{3816E218-5AFE-4F98-9C2D-000EE5B20092}"/>
              </a:ext>
            </a:extLst>
          </p:cNvPr>
          <p:cNvSpPr/>
          <p:nvPr/>
        </p:nvSpPr>
        <p:spPr>
          <a:xfrm>
            <a:off x="1891170" y="7684765"/>
            <a:ext cx="1474463" cy="36846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四角形: 角を丸くする 9">
            <a:extLst>
              <a:ext uri="{FF2B5EF4-FFF2-40B4-BE49-F238E27FC236}">
                <a16:creationId xmlns:a16="http://schemas.microsoft.com/office/drawing/2014/main" id="{E3ECEF7F-AB4E-8A60-4DC5-0AC7E8CE4F81}"/>
              </a:ext>
            </a:extLst>
          </p:cNvPr>
          <p:cNvSpPr/>
          <p:nvPr/>
        </p:nvSpPr>
        <p:spPr>
          <a:xfrm rot="20437465">
            <a:off x="461235" y="5646474"/>
            <a:ext cx="1290864" cy="32995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1400" b="1" dirty="0">
                <a:solidFill>
                  <a:schemeClr val="bg1"/>
                </a:solidFill>
              </a:rPr>
              <a:t>Caution!</a:t>
            </a:r>
          </a:p>
        </p:txBody>
      </p:sp>
      <p:sp>
        <p:nvSpPr>
          <p:cNvPr id="11" name="テキスト ボックス 10">
            <a:extLst>
              <a:ext uri="{FF2B5EF4-FFF2-40B4-BE49-F238E27FC236}">
                <a16:creationId xmlns:a16="http://schemas.microsoft.com/office/drawing/2014/main" id="{D9EFA097-5AE3-7A8E-EEBF-62836D70369A}"/>
              </a:ext>
            </a:extLst>
          </p:cNvPr>
          <p:cNvSpPr txBox="1"/>
          <p:nvPr/>
        </p:nvSpPr>
        <p:spPr>
          <a:xfrm>
            <a:off x="714326" y="7142821"/>
            <a:ext cx="5801568" cy="307777"/>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）「確定」をクリックし、保存します。</a:t>
            </a:r>
          </a:p>
        </p:txBody>
      </p:sp>
    </p:spTree>
    <p:extLst>
      <p:ext uri="{BB962C8B-B14F-4D97-AF65-F5344CB8AC3E}">
        <p14:creationId xmlns:p14="http://schemas.microsoft.com/office/powerpoint/2010/main" val="17073697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a:extLst>
              <a:ext uri="{FF2B5EF4-FFF2-40B4-BE49-F238E27FC236}">
                <a16:creationId xmlns:a16="http://schemas.microsoft.com/office/drawing/2014/main" id="{4126F2AD-162A-97FF-C3AA-F1C6680D0D39}"/>
              </a:ext>
            </a:extLst>
          </p:cNvPr>
          <p:cNvPicPr>
            <a:picLocks noChangeAspect="1"/>
          </p:cNvPicPr>
          <p:nvPr/>
        </p:nvPicPr>
        <p:blipFill>
          <a:blip r:embed="rId3"/>
          <a:stretch>
            <a:fillRect/>
          </a:stretch>
        </p:blipFill>
        <p:spPr>
          <a:xfrm>
            <a:off x="346869" y="2900201"/>
            <a:ext cx="6164262" cy="5756967"/>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6</a:t>
            </a:fld>
            <a:endParaRPr lang="ja-JP" altLang="en-US" dirty="0"/>
          </a:p>
        </p:txBody>
      </p:sp>
      <p:sp>
        <p:nvSpPr>
          <p:cNvPr id="5" name="タイトル 4"/>
          <p:cNvSpPr>
            <a:spLocks noGrp="1"/>
          </p:cNvSpPr>
          <p:nvPr>
            <p:ph type="title"/>
          </p:nvPr>
        </p:nvSpPr>
        <p:spPr/>
        <p:txBody>
          <a:bodyPr/>
          <a:lstStyle/>
          <a:p>
            <a:r>
              <a:rPr lang="ja-JP" altLang="en-US" dirty="0"/>
              <a:t>工数入力（</a:t>
            </a:r>
            <a:r>
              <a:rPr lang="en-US" altLang="ja-JP" dirty="0"/>
              <a:t>PC</a:t>
            </a:r>
            <a:r>
              <a:rPr lang="ja-JP" altLang="en-US" dirty="0"/>
              <a:t>）</a:t>
            </a:r>
          </a:p>
        </p:txBody>
      </p:sp>
      <p:sp>
        <p:nvSpPr>
          <p:cNvPr id="7" name="テキスト ボックス 6"/>
          <p:cNvSpPr txBox="1"/>
          <p:nvPr/>
        </p:nvSpPr>
        <p:spPr>
          <a:xfrm>
            <a:off x="238457" y="1496745"/>
            <a:ext cx="5955030" cy="523220"/>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1</a:t>
            </a:r>
            <a:r>
              <a:rPr kumimoji="1" lang="ja-JP" altLang="en-US" sz="1400" dirty="0">
                <a:latin typeface="メイリオ" panose="020B0604030504040204" pitchFamily="50" charset="-128"/>
                <a:ea typeface="メイリオ" panose="020B0604030504040204" pitchFamily="50" charset="-128"/>
              </a:rPr>
              <a:t>）工数入力する日の「修正」をクリックし、プロジェクト</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タスクを選択、工数時間を入力します。</a:t>
            </a:r>
            <a:endParaRPr kumimoji="1" lang="en-US" altLang="ja-JP" sz="140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229408" y="935947"/>
            <a:ext cx="2579552" cy="369332"/>
          </a:xfrm>
          <a:prstGeom prst="rect">
            <a:avLst/>
          </a:prstGeom>
          <a:noFill/>
        </p:spPr>
        <p:txBody>
          <a:bodyPr wrap="none" rtlCol="0">
            <a:spAutoFit/>
          </a:bodyPr>
          <a:lstStyle/>
          <a:p>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工数の入力方法（</a:t>
            </a:r>
            <a:r>
              <a:rPr kumimoji="1" lang="en-US" altLang="ja-JP"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PC</a:t>
            </a:r>
            <a:r>
              <a:rPr kumimoji="1" lang="ja-JP" altLang="en-US"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a:t>
            </a:r>
          </a:p>
        </p:txBody>
      </p:sp>
      <p:cxnSp>
        <p:nvCxnSpPr>
          <p:cNvPr id="10" name="直線コネクタ 9"/>
          <p:cNvCxnSpPr/>
          <p:nvPr/>
        </p:nvCxnSpPr>
        <p:spPr>
          <a:xfrm>
            <a:off x="238457" y="1340081"/>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14" name="正方形/長方形 13"/>
          <p:cNvSpPr/>
          <p:nvPr/>
        </p:nvSpPr>
        <p:spPr>
          <a:xfrm>
            <a:off x="2883422" y="5428225"/>
            <a:ext cx="1150830" cy="24919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テキスト ボックス 15">
            <a:extLst>
              <a:ext uri="{FF2B5EF4-FFF2-40B4-BE49-F238E27FC236}">
                <a16:creationId xmlns:a16="http://schemas.microsoft.com/office/drawing/2014/main" id="{6E717B36-F2C2-6DBD-DAA6-E73B833CB555}"/>
              </a:ext>
            </a:extLst>
          </p:cNvPr>
          <p:cNvSpPr txBox="1"/>
          <p:nvPr/>
        </p:nvSpPr>
        <p:spPr>
          <a:xfrm>
            <a:off x="1404404" y="4824988"/>
            <a:ext cx="1609243" cy="307777"/>
          </a:xfrm>
          <a:prstGeom prst="rect">
            <a:avLst/>
          </a:prstGeom>
          <a:noFill/>
        </p:spPr>
        <p:txBody>
          <a:bodyPr wrap="square" rtlCol="0">
            <a:spAutoFit/>
          </a:bodyPr>
          <a:lstStyle/>
          <a:p>
            <a:pPr marL="342900" indent="-342900"/>
            <a:r>
              <a:rPr kumimoji="1" lang="ja-JP" altLang="en-US" sz="1400" dirty="0">
                <a:solidFill>
                  <a:srgbClr val="FF0000"/>
                </a:solidFill>
                <a:latin typeface="メイリオ" panose="020B0604030504040204" pitchFamily="50" charset="-128"/>
                <a:ea typeface="メイリオ" panose="020B0604030504040204" pitchFamily="50" charset="-128"/>
              </a:rPr>
              <a:t>該当日実績欄</a:t>
            </a:r>
          </a:p>
        </p:txBody>
      </p:sp>
      <p:sp>
        <p:nvSpPr>
          <p:cNvPr id="19" name="テキスト ボックス 18">
            <a:extLst>
              <a:ext uri="{FF2B5EF4-FFF2-40B4-BE49-F238E27FC236}">
                <a16:creationId xmlns:a16="http://schemas.microsoft.com/office/drawing/2014/main" id="{D7E68146-1274-7A23-3CEE-F23480CB4121}"/>
              </a:ext>
            </a:extLst>
          </p:cNvPr>
          <p:cNvSpPr txBox="1"/>
          <p:nvPr/>
        </p:nvSpPr>
        <p:spPr>
          <a:xfrm>
            <a:off x="1274180" y="6237387"/>
            <a:ext cx="1609242" cy="307777"/>
          </a:xfrm>
          <a:prstGeom prst="rect">
            <a:avLst/>
          </a:prstGeom>
          <a:noFill/>
        </p:spPr>
        <p:txBody>
          <a:bodyPr wrap="square" rtlCol="0">
            <a:spAutoFit/>
          </a:bodyPr>
          <a:lstStyle/>
          <a:p>
            <a:pPr marL="342900" indent="-342900"/>
            <a:r>
              <a:rPr kumimoji="1" lang="ja-JP" altLang="en-US" sz="1400" dirty="0">
                <a:solidFill>
                  <a:srgbClr val="FF0000"/>
                </a:solidFill>
                <a:latin typeface="メイリオ" panose="020B0604030504040204" pitchFamily="50" charset="-128"/>
                <a:ea typeface="メイリオ" panose="020B0604030504040204" pitchFamily="50" charset="-128"/>
              </a:rPr>
              <a:t>プロジェクト</a:t>
            </a:r>
          </a:p>
        </p:txBody>
      </p:sp>
      <p:sp>
        <p:nvSpPr>
          <p:cNvPr id="20" name="テキスト ボックス 19">
            <a:extLst>
              <a:ext uri="{FF2B5EF4-FFF2-40B4-BE49-F238E27FC236}">
                <a16:creationId xmlns:a16="http://schemas.microsoft.com/office/drawing/2014/main" id="{7E0B6D9F-92B3-8484-F576-5EAC441A5756}"/>
              </a:ext>
            </a:extLst>
          </p:cNvPr>
          <p:cNvSpPr txBox="1"/>
          <p:nvPr/>
        </p:nvSpPr>
        <p:spPr>
          <a:xfrm>
            <a:off x="719340" y="6940052"/>
            <a:ext cx="3268248" cy="307777"/>
          </a:xfrm>
          <a:prstGeom prst="rect">
            <a:avLst/>
          </a:prstGeom>
          <a:noFill/>
        </p:spPr>
        <p:txBody>
          <a:bodyPr wrap="square" rtlCol="0">
            <a:spAutoFit/>
          </a:bodyPr>
          <a:lstStyle/>
          <a:p>
            <a:pPr marL="342900" indent="-342900"/>
            <a:r>
              <a:rPr kumimoji="1" lang="ja-JP" altLang="en-US" sz="1400" dirty="0">
                <a:solidFill>
                  <a:srgbClr val="FF0000"/>
                </a:solidFill>
                <a:latin typeface="メイリオ" panose="020B0604030504040204" pitchFamily="50" charset="-128"/>
                <a:ea typeface="メイリオ" panose="020B0604030504040204" pitchFamily="50" charset="-128"/>
              </a:rPr>
              <a:t>コメント欄　</a:t>
            </a:r>
            <a:r>
              <a:rPr kumimoji="1" lang="en-US" altLang="ja-JP" sz="1400" dirty="0">
                <a:solidFill>
                  <a:srgbClr val="FF0000"/>
                </a:solidFill>
                <a:latin typeface="メイリオ" panose="020B0604030504040204" pitchFamily="50" charset="-128"/>
                <a:ea typeface="メイリオ" panose="020B0604030504040204" pitchFamily="50" charset="-128"/>
              </a:rPr>
              <a:t>255</a:t>
            </a:r>
            <a:r>
              <a:rPr kumimoji="1" lang="ja-JP" altLang="en-US" sz="1400" dirty="0">
                <a:solidFill>
                  <a:srgbClr val="FF0000"/>
                </a:solidFill>
                <a:latin typeface="メイリオ" panose="020B0604030504040204" pitchFamily="50" charset="-128"/>
                <a:ea typeface="メイリオ" panose="020B0604030504040204" pitchFamily="50" charset="-128"/>
              </a:rPr>
              <a:t>文字（全角）まで</a:t>
            </a:r>
          </a:p>
        </p:txBody>
      </p:sp>
      <p:sp>
        <p:nvSpPr>
          <p:cNvPr id="21" name="テキスト ボックス 20">
            <a:extLst>
              <a:ext uri="{FF2B5EF4-FFF2-40B4-BE49-F238E27FC236}">
                <a16:creationId xmlns:a16="http://schemas.microsoft.com/office/drawing/2014/main" id="{69BE11B1-D000-4953-6E3B-27E51A1107A6}"/>
              </a:ext>
            </a:extLst>
          </p:cNvPr>
          <p:cNvSpPr txBox="1"/>
          <p:nvPr/>
        </p:nvSpPr>
        <p:spPr>
          <a:xfrm>
            <a:off x="2155788" y="3783637"/>
            <a:ext cx="1878464" cy="307777"/>
          </a:xfrm>
          <a:prstGeom prst="rect">
            <a:avLst/>
          </a:prstGeom>
          <a:noFill/>
        </p:spPr>
        <p:txBody>
          <a:bodyPr wrap="square" rtlCol="0">
            <a:spAutoFit/>
          </a:bodyPr>
          <a:lstStyle/>
          <a:p>
            <a:pPr marL="342900" indent="-342900"/>
            <a:r>
              <a:rPr kumimoji="1" lang="ja-JP" altLang="en-US" sz="1400" dirty="0">
                <a:solidFill>
                  <a:srgbClr val="FF0000"/>
                </a:solidFill>
                <a:latin typeface="メイリオ" panose="020B0604030504040204" pitchFamily="50" charset="-128"/>
                <a:ea typeface="メイリオ" panose="020B0604030504040204" pitchFamily="50" charset="-128"/>
              </a:rPr>
              <a:t>工数入力対象日</a:t>
            </a:r>
          </a:p>
        </p:txBody>
      </p:sp>
      <p:sp>
        <p:nvSpPr>
          <p:cNvPr id="22" name="吹き出し: 円形 21">
            <a:extLst>
              <a:ext uri="{FF2B5EF4-FFF2-40B4-BE49-F238E27FC236}">
                <a16:creationId xmlns:a16="http://schemas.microsoft.com/office/drawing/2014/main" id="{AFD4814C-0939-707F-D62B-A9F215917E93}"/>
              </a:ext>
            </a:extLst>
          </p:cNvPr>
          <p:cNvSpPr/>
          <p:nvPr/>
        </p:nvSpPr>
        <p:spPr>
          <a:xfrm>
            <a:off x="3904450" y="3960150"/>
            <a:ext cx="1880091" cy="983696"/>
          </a:xfrm>
          <a:prstGeom prst="wedgeEllipseCallout">
            <a:avLst>
              <a:gd name="adj1" fmla="val -50540"/>
              <a:gd name="adj2" fmla="val 58264"/>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rgbClr val="113458"/>
                </a:solidFill>
                <a:latin typeface="メイリオ" panose="020B0604030504040204" pitchFamily="50" charset="-128"/>
                <a:ea typeface="メイリオ" panose="020B0604030504040204" pitchFamily="50" charset="-128"/>
              </a:rPr>
              <a:t>出勤簿に記録された実績労働時間が確認できます。</a:t>
            </a:r>
            <a:endParaRPr lang="en-US" altLang="ja-JP" sz="1100" dirty="0">
              <a:solidFill>
                <a:srgbClr val="113458"/>
              </a:solidFill>
              <a:latin typeface="メイリオ" panose="020B0604030504040204" pitchFamily="50" charset="-128"/>
              <a:ea typeface="メイリオ" panose="020B0604030504040204" pitchFamily="50" charset="-128"/>
            </a:endParaRPr>
          </a:p>
        </p:txBody>
      </p:sp>
      <p:sp>
        <p:nvSpPr>
          <p:cNvPr id="23" name="吹き出し: 円形 22">
            <a:extLst>
              <a:ext uri="{FF2B5EF4-FFF2-40B4-BE49-F238E27FC236}">
                <a16:creationId xmlns:a16="http://schemas.microsoft.com/office/drawing/2014/main" id="{6872700A-946A-84A6-7993-AB3CD8277F8E}"/>
              </a:ext>
            </a:extLst>
          </p:cNvPr>
          <p:cNvSpPr/>
          <p:nvPr/>
        </p:nvSpPr>
        <p:spPr>
          <a:xfrm>
            <a:off x="4296337" y="6776111"/>
            <a:ext cx="2132219" cy="983696"/>
          </a:xfrm>
          <a:prstGeom prst="wedgeEllipseCallout">
            <a:avLst>
              <a:gd name="adj1" fmla="val -74614"/>
              <a:gd name="adj2" fmla="val -4097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rgbClr val="113458"/>
                </a:solidFill>
                <a:latin typeface="メイリオ" panose="020B0604030504040204" pitchFamily="50" charset="-128"/>
                <a:ea typeface="メイリオ" panose="020B0604030504040204" pitchFamily="50" charset="-128"/>
              </a:rPr>
              <a:t>プロジェクトをここから選択します。</a:t>
            </a:r>
            <a:endParaRPr lang="en-US" altLang="ja-JP" sz="1100" dirty="0">
              <a:solidFill>
                <a:srgbClr val="113458"/>
              </a:solidFill>
              <a:latin typeface="メイリオ" panose="020B0604030504040204" pitchFamily="50" charset="-128"/>
              <a:ea typeface="メイリオ" panose="020B0604030504040204" pitchFamily="50" charset="-128"/>
            </a:endParaRPr>
          </a:p>
        </p:txBody>
      </p:sp>
      <p:pic>
        <p:nvPicPr>
          <p:cNvPr id="25" name="図 24">
            <a:extLst>
              <a:ext uri="{FF2B5EF4-FFF2-40B4-BE49-F238E27FC236}">
                <a16:creationId xmlns:a16="http://schemas.microsoft.com/office/drawing/2014/main" id="{AA963C7F-1287-BA78-64FD-D6F3B3A7D167}"/>
              </a:ext>
            </a:extLst>
          </p:cNvPr>
          <p:cNvPicPr>
            <a:picLocks noChangeAspect="1"/>
          </p:cNvPicPr>
          <p:nvPr/>
        </p:nvPicPr>
        <p:blipFill rotWithShape="1">
          <a:blip r:embed="rId4"/>
          <a:srcRect b="47041"/>
          <a:stretch/>
        </p:blipFill>
        <p:spPr>
          <a:xfrm>
            <a:off x="346869" y="2120427"/>
            <a:ext cx="6164263" cy="612310"/>
          </a:xfrm>
          <a:prstGeom prst="rect">
            <a:avLst/>
          </a:prstGeom>
          <a:ln>
            <a:solidFill>
              <a:schemeClr val="tx1"/>
            </a:solidFill>
          </a:ln>
        </p:spPr>
      </p:pic>
      <p:sp>
        <p:nvSpPr>
          <p:cNvPr id="28" name="正方形/長方形 27">
            <a:extLst>
              <a:ext uri="{FF2B5EF4-FFF2-40B4-BE49-F238E27FC236}">
                <a16:creationId xmlns:a16="http://schemas.microsoft.com/office/drawing/2014/main" id="{F722AEF8-9A63-D37F-1A25-75201E0F92BE}"/>
              </a:ext>
            </a:extLst>
          </p:cNvPr>
          <p:cNvSpPr/>
          <p:nvPr/>
        </p:nvSpPr>
        <p:spPr>
          <a:xfrm>
            <a:off x="5691324" y="2383400"/>
            <a:ext cx="819807" cy="36846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2098513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654E0087-2CEB-48E2-9FF7-EE823B693F51}"/>
              </a:ext>
            </a:extLst>
          </p:cNvPr>
          <p:cNvPicPr>
            <a:picLocks noChangeAspect="1"/>
          </p:cNvPicPr>
          <p:nvPr/>
        </p:nvPicPr>
        <p:blipFill>
          <a:blip r:embed="rId3"/>
          <a:stretch>
            <a:fillRect/>
          </a:stretch>
        </p:blipFill>
        <p:spPr>
          <a:xfrm>
            <a:off x="346868" y="5561742"/>
            <a:ext cx="6198183" cy="2741608"/>
          </a:xfrm>
          <a:prstGeom prst="rect">
            <a:avLst/>
          </a:prstGeom>
          <a:ln>
            <a:solidFill>
              <a:schemeClr val="tx1"/>
            </a:solidFill>
          </a:ln>
        </p:spPr>
      </p:pic>
      <p:pic>
        <p:nvPicPr>
          <p:cNvPr id="7" name="図 6">
            <a:extLst>
              <a:ext uri="{FF2B5EF4-FFF2-40B4-BE49-F238E27FC236}">
                <a16:creationId xmlns:a16="http://schemas.microsoft.com/office/drawing/2014/main" id="{E1E7EBAC-23EA-47CD-9D25-A3B835052E4C}"/>
              </a:ext>
            </a:extLst>
          </p:cNvPr>
          <p:cNvPicPr>
            <a:picLocks noChangeAspect="1"/>
          </p:cNvPicPr>
          <p:nvPr/>
        </p:nvPicPr>
        <p:blipFill>
          <a:blip r:embed="rId4"/>
          <a:stretch>
            <a:fillRect/>
          </a:stretch>
        </p:blipFill>
        <p:spPr>
          <a:xfrm>
            <a:off x="284260" y="1916066"/>
            <a:ext cx="6289480" cy="2192117"/>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7</a:t>
            </a:fld>
            <a:endParaRPr lang="ja-JP" altLang="en-US" dirty="0"/>
          </a:p>
        </p:txBody>
      </p:sp>
      <p:sp>
        <p:nvSpPr>
          <p:cNvPr id="5" name="タイトル 4"/>
          <p:cNvSpPr>
            <a:spLocks noGrp="1"/>
          </p:cNvSpPr>
          <p:nvPr>
            <p:ph type="title"/>
          </p:nvPr>
        </p:nvSpPr>
        <p:spPr/>
        <p:txBody>
          <a:bodyPr/>
          <a:lstStyle/>
          <a:p>
            <a:r>
              <a:rPr lang="ja-JP" altLang="en-US" dirty="0"/>
              <a:t>工数入力（</a:t>
            </a:r>
            <a:r>
              <a:rPr lang="en-US" altLang="ja-JP" dirty="0"/>
              <a:t>PC</a:t>
            </a:r>
            <a:r>
              <a:rPr lang="ja-JP" altLang="en-US" dirty="0"/>
              <a:t>）</a:t>
            </a:r>
          </a:p>
        </p:txBody>
      </p:sp>
      <p:sp>
        <p:nvSpPr>
          <p:cNvPr id="18" name="矢印: 下 17">
            <a:extLst>
              <a:ext uri="{FF2B5EF4-FFF2-40B4-BE49-F238E27FC236}">
                <a16:creationId xmlns:a16="http://schemas.microsoft.com/office/drawing/2014/main" id="{627BBB96-61BF-4C3D-AF65-D15678DCE8AC}"/>
              </a:ext>
            </a:extLst>
          </p:cNvPr>
          <p:cNvSpPr/>
          <p:nvPr/>
        </p:nvSpPr>
        <p:spPr>
          <a:xfrm rot="16200000">
            <a:off x="429320" y="2866074"/>
            <a:ext cx="252412" cy="292100"/>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9" name="矢印: 下 18">
            <a:extLst>
              <a:ext uri="{FF2B5EF4-FFF2-40B4-BE49-F238E27FC236}">
                <a16:creationId xmlns:a16="http://schemas.microsoft.com/office/drawing/2014/main" id="{E937D34C-C374-493C-AECB-5B40159950F3}"/>
              </a:ext>
            </a:extLst>
          </p:cNvPr>
          <p:cNvSpPr/>
          <p:nvPr/>
        </p:nvSpPr>
        <p:spPr>
          <a:xfrm>
            <a:off x="3934596" y="2426119"/>
            <a:ext cx="252413" cy="292100"/>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8" name="吹き出し: 円形 27">
            <a:extLst>
              <a:ext uri="{FF2B5EF4-FFF2-40B4-BE49-F238E27FC236}">
                <a16:creationId xmlns:a16="http://schemas.microsoft.com/office/drawing/2014/main" id="{6FCF1FFD-5036-447B-8D7D-973F92E14B98}"/>
              </a:ext>
            </a:extLst>
          </p:cNvPr>
          <p:cNvSpPr/>
          <p:nvPr/>
        </p:nvSpPr>
        <p:spPr>
          <a:xfrm>
            <a:off x="3881436" y="3414692"/>
            <a:ext cx="2356077" cy="1157307"/>
          </a:xfrm>
          <a:prstGeom prst="wedgeEllipseCallout">
            <a:avLst>
              <a:gd name="adj1" fmla="val -28827"/>
              <a:gd name="adj2" fmla="val -6872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選択したプロジェクトをここをクリックして追加します。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33" name="吹き出し: 円形 32">
            <a:extLst>
              <a:ext uri="{FF2B5EF4-FFF2-40B4-BE49-F238E27FC236}">
                <a16:creationId xmlns:a16="http://schemas.microsoft.com/office/drawing/2014/main" id="{4887D1FE-9AF3-451C-99AE-70E1D8FB4151}"/>
              </a:ext>
            </a:extLst>
          </p:cNvPr>
          <p:cNvSpPr/>
          <p:nvPr/>
        </p:nvSpPr>
        <p:spPr>
          <a:xfrm>
            <a:off x="4484415" y="7319654"/>
            <a:ext cx="1880091" cy="983696"/>
          </a:xfrm>
          <a:prstGeom prst="wedgeEllipseCallout">
            <a:avLst>
              <a:gd name="adj1" fmla="val -28827"/>
              <a:gd name="adj2" fmla="val -6872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選択したタスクをここをクリックして追加します。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35" name="矢印: 下 34">
            <a:extLst>
              <a:ext uri="{FF2B5EF4-FFF2-40B4-BE49-F238E27FC236}">
                <a16:creationId xmlns:a16="http://schemas.microsoft.com/office/drawing/2014/main" id="{969F754C-E568-4C0F-B825-6CF15538BFE6}"/>
              </a:ext>
            </a:extLst>
          </p:cNvPr>
          <p:cNvSpPr/>
          <p:nvPr/>
        </p:nvSpPr>
        <p:spPr>
          <a:xfrm>
            <a:off x="4352580" y="6499675"/>
            <a:ext cx="252413" cy="292100"/>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36" name="矢印: 下 35">
            <a:extLst>
              <a:ext uri="{FF2B5EF4-FFF2-40B4-BE49-F238E27FC236}">
                <a16:creationId xmlns:a16="http://schemas.microsoft.com/office/drawing/2014/main" id="{3C06BD51-1E2B-42B7-A619-0268D4CC2DF0}"/>
              </a:ext>
            </a:extLst>
          </p:cNvPr>
          <p:cNvSpPr/>
          <p:nvPr/>
        </p:nvSpPr>
        <p:spPr>
          <a:xfrm rot="16200000">
            <a:off x="1185877" y="6832514"/>
            <a:ext cx="252412" cy="292100"/>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 name="テキスト ボックス 10">
            <a:extLst>
              <a:ext uri="{FF2B5EF4-FFF2-40B4-BE49-F238E27FC236}">
                <a16:creationId xmlns:a16="http://schemas.microsoft.com/office/drawing/2014/main" id="{F3A2560F-C36F-4490-9EE2-18D186EAEB75}"/>
              </a:ext>
            </a:extLst>
          </p:cNvPr>
          <p:cNvSpPr txBox="1"/>
          <p:nvPr/>
        </p:nvSpPr>
        <p:spPr>
          <a:xfrm>
            <a:off x="346868" y="1075274"/>
            <a:ext cx="5845629" cy="738664"/>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2</a:t>
            </a:r>
            <a:r>
              <a:rPr kumimoji="1" lang="ja-JP" altLang="en-US" sz="1400" dirty="0">
                <a:latin typeface="メイリオ" panose="020B0604030504040204" pitchFamily="50" charset="-128"/>
                <a:ea typeface="メイリオ" panose="020B0604030504040204" pitchFamily="50" charset="-128"/>
              </a:rPr>
              <a:t>）必要なプロジェクトを選択し、「</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選択したプロジェクトを追加する」をクリックします。</a:t>
            </a:r>
          </a:p>
          <a:p>
            <a:endParaRPr kumimoji="1" lang="ja-JP" altLang="en-US" sz="1400" dirty="0"/>
          </a:p>
        </p:txBody>
      </p:sp>
      <p:sp>
        <p:nvSpPr>
          <p:cNvPr id="37" name="テキスト ボックス 36">
            <a:extLst>
              <a:ext uri="{FF2B5EF4-FFF2-40B4-BE49-F238E27FC236}">
                <a16:creationId xmlns:a16="http://schemas.microsoft.com/office/drawing/2014/main" id="{0E3FF49B-8A1F-4D54-B286-5C3DF0E6E4C2}"/>
              </a:ext>
            </a:extLst>
          </p:cNvPr>
          <p:cNvSpPr txBox="1"/>
          <p:nvPr/>
        </p:nvSpPr>
        <p:spPr>
          <a:xfrm>
            <a:off x="370771" y="4804566"/>
            <a:ext cx="6062686"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3</a:t>
            </a:r>
            <a:r>
              <a:rPr kumimoji="1" lang="ja-JP" altLang="en-US" sz="1400" dirty="0">
                <a:latin typeface="メイリオ" panose="020B0604030504040204" pitchFamily="50" charset="-128"/>
                <a:ea typeface="メイリオ" panose="020B0604030504040204" pitchFamily="50" charset="-128"/>
              </a:rPr>
              <a:t>）必要なタスクを選択（または検索）し、「</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タスクを追加」をクリックします。</a:t>
            </a:r>
          </a:p>
        </p:txBody>
      </p:sp>
    </p:spTree>
    <p:extLst>
      <p:ext uri="{BB962C8B-B14F-4D97-AF65-F5344CB8AC3E}">
        <p14:creationId xmlns:p14="http://schemas.microsoft.com/office/powerpoint/2010/main" val="3730902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FB826B5-CEAF-415F-A2FD-6C9B4C1AF525}"/>
              </a:ext>
            </a:extLst>
          </p:cNvPr>
          <p:cNvPicPr>
            <a:picLocks noChangeAspect="1"/>
          </p:cNvPicPr>
          <p:nvPr/>
        </p:nvPicPr>
        <p:blipFill>
          <a:blip r:embed="rId3"/>
          <a:stretch>
            <a:fillRect/>
          </a:stretch>
        </p:blipFill>
        <p:spPr>
          <a:xfrm>
            <a:off x="320501" y="1968871"/>
            <a:ext cx="6442529" cy="1846894"/>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8</a:t>
            </a:fld>
            <a:endParaRPr lang="ja-JP" altLang="en-US" dirty="0"/>
          </a:p>
        </p:txBody>
      </p:sp>
      <p:sp>
        <p:nvSpPr>
          <p:cNvPr id="5" name="タイトル 4"/>
          <p:cNvSpPr>
            <a:spLocks noGrp="1"/>
          </p:cNvSpPr>
          <p:nvPr>
            <p:ph type="title"/>
          </p:nvPr>
        </p:nvSpPr>
        <p:spPr/>
        <p:txBody>
          <a:bodyPr/>
          <a:lstStyle/>
          <a:p>
            <a:r>
              <a:rPr lang="ja-JP" altLang="en-US" dirty="0"/>
              <a:t>工数入力（</a:t>
            </a:r>
            <a:r>
              <a:rPr lang="en-US" altLang="ja-JP" dirty="0"/>
              <a:t>PC</a:t>
            </a:r>
            <a:r>
              <a:rPr lang="ja-JP" altLang="en-US" dirty="0"/>
              <a:t>）</a:t>
            </a:r>
          </a:p>
        </p:txBody>
      </p:sp>
      <p:sp>
        <p:nvSpPr>
          <p:cNvPr id="22" name="テキスト ボックス 21">
            <a:extLst>
              <a:ext uri="{FF2B5EF4-FFF2-40B4-BE49-F238E27FC236}">
                <a16:creationId xmlns:a16="http://schemas.microsoft.com/office/drawing/2014/main" id="{EC5FA894-0F61-4564-B6B7-DA24BC632320}"/>
              </a:ext>
            </a:extLst>
          </p:cNvPr>
          <p:cNvSpPr txBox="1"/>
          <p:nvPr/>
        </p:nvSpPr>
        <p:spPr>
          <a:xfrm>
            <a:off x="412433" y="4432499"/>
            <a:ext cx="5955030" cy="307777"/>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）コメントなどを入力し、「確定」をクリックして保存します。</a:t>
            </a:r>
          </a:p>
        </p:txBody>
      </p:sp>
      <p:sp>
        <p:nvSpPr>
          <p:cNvPr id="17" name="吹き出し: 円形 16">
            <a:extLst>
              <a:ext uri="{FF2B5EF4-FFF2-40B4-BE49-F238E27FC236}">
                <a16:creationId xmlns:a16="http://schemas.microsoft.com/office/drawing/2014/main" id="{527DD2E1-B3D0-40F5-AE1A-E39127453558}"/>
              </a:ext>
            </a:extLst>
          </p:cNvPr>
          <p:cNvSpPr/>
          <p:nvPr/>
        </p:nvSpPr>
        <p:spPr>
          <a:xfrm>
            <a:off x="608932" y="1638437"/>
            <a:ext cx="2334003" cy="983696"/>
          </a:xfrm>
          <a:prstGeom prst="wedgeEllipseCallout">
            <a:avLst>
              <a:gd name="adj1" fmla="val 29446"/>
              <a:gd name="adj2" fmla="val 66564"/>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選択したプロジェクトの選択したタスクに対して工数時間を入力します。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1" name="吹き出し: 円形 20">
            <a:extLst>
              <a:ext uri="{FF2B5EF4-FFF2-40B4-BE49-F238E27FC236}">
                <a16:creationId xmlns:a16="http://schemas.microsoft.com/office/drawing/2014/main" id="{46AD014C-89AA-463C-8320-A23BBD642816}"/>
              </a:ext>
            </a:extLst>
          </p:cNvPr>
          <p:cNvSpPr/>
          <p:nvPr/>
        </p:nvSpPr>
        <p:spPr>
          <a:xfrm>
            <a:off x="3986369" y="3097404"/>
            <a:ext cx="1880091" cy="983696"/>
          </a:xfrm>
          <a:prstGeom prst="wedgeEllipseCallout">
            <a:avLst>
              <a:gd name="adj1" fmla="val 43693"/>
              <a:gd name="adj2" fmla="val -4797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FontTx/>
              <a:buNone/>
            </a:pPr>
            <a:r>
              <a:rPr lang="ja-JP" altLang="en-US" sz="1100" dirty="0">
                <a:solidFill>
                  <a:schemeClr val="tx1"/>
                </a:solidFill>
                <a:latin typeface="メイリオ" panose="020B0604030504040204" pitchFamily="50" charset="-128"/>
                <a:ea typeface="メイリオ" panose="020B0604030504040204" pitchFamily="50" charset="-128"/>
              </a:rPr>
              <a:t>選択後に削除したいプロジェクトやタスクはここから削除できます。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7" name="図 6">
            <a:extLst>
              <a:ext uri="{FF2B5EF4-FFF2-40B4-BE49-F238E27FC236}">
                <a16:creationId xmlns:a16="http://schemas.microsoft.com/office/drawing/2014/main" id="{5741AC1A-DEA4-4B73-92A2-67B7758C9D23}"/>
              </a:ext>
            </a:extLst>
          </p:cNvPr>
          <p:cNvPicPr>
            <a:picLocks noChangeAspect="1"/>
          </p:cNvPicPr>
          <p:nvPr/>
        </p:nvPicPr>
        <p:blipFill>
          <a:blip r:embed="rId4"/>
          <a:stretch>
            <a:fillRect/>
          </a:stretch>
        </p:blipFill>
        <p:spPr>
          <a:xfrm>
            <a:off x="346868" y="5062901"/>
            <a:ext cx="6327321" cy="1968138"/>
          </a:xfrm>
          <a:prstGeom prst="rect">
            <a:avLst/>
          </a:prstGeom>
          <a:ln>
            <a:solidFill>
              <a:schemeClr val="tx1"/>
            </a:solidFill>
          </a:ln>
        </p:spPr>
      </p:pic>
      <p:sp>
        <p:nvSpPr>
          <p:cNvPr id="23" name="テキスト ボックス 22">
            <a:extLst>
              <a:ext uri="{FF2B5EF4-FFF2-40B4-BE49-F238E27FC236}">
                <a16:creationId xmlns:a16="http://schemas.microsoft.com/office/drawing/2014/main" id="{D68858BD-E5D1-48C6-9CBA-A2A0E0849564}"/>
              </a:ext>
            </a:extLst>
          </p:cNvPr>
          <p:cNvSpPr txBox="1"/>
          <p:nvPr/>
        </p:nvSpPr>
        <p:spPr>
          <a:xfrm>
            <a:off x="371489" y="1219213"/>
            <a:ext cx="5955030" cy="307777"/>
          </a:xfrm>
          <a:prstGeom prst="rect">
            <a:avLst/>
          </a:prstGeom>
          <a:noFill/>
        </p:spPr>
        <p:txBody>
          <a:bodyPr wrap="square" rtlCol="0">
            <a:spAutoFit/>
          </a:bodyPr>
          <a:lstStyle/>
          <a:p>
            <a:pPr marL="342900" indent="-342900"/>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）タスクごとに工数の時間を入力します。</a:t>
            </a:r>
          </a:p>
        </p:txBody>
      </p:sp>
      <p:sp>
        <p:nvSpPr>
          <p:cNvPr id="24" name="正方形/長方形 23">
            <a:extLst>
              <a:ext uri="{FF2B5EF4-FFF2-40B4-BE49-F238E27FC236}">
                <a16:creationId xmlns:a16="http://schemas.microsoft.com/office/drawing/2014/main" id="{205EA220-A63C-4A0D-8187-83B382B5F6A4}"/>
              </a:ext>
            </a:extLst>
          </p:cNvPr>
          <p:cNvSpPr/>
          <p:nvPr/>
        </p:nvSpPr>
        <p:spPr>
          <a:xfrm>
            <a:off x="1950694" y="6471318"/>
            <a:ext cx="1535455" cy="386682"/>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5" name="矢印: 下 24">
            <a:extLst>
              <a:ext uri="{FF2B5EF4-FFF2-40B4-BE49-F238E27FC236}">
                <a16:creationId xmlns:a16="http://schemas.microsoft.com/office/drawing/2014/main" id="{63616C14-EDCA-4D67-AF40-38086C9015C3}"/>
              </a:ext>
            </a:extLst>
          </p:cNvPr>
          <p:cNvSpPr/>
          <p:nvPr/>
        </p:nvSpPr>
        <p:spPr>
          <a:xfrm>
            <a:off x="2592214" y="6046970"/>
            <a:ext cx="350721" cy="386682"/>
          </a:xfrm>
          <a:prstGeom prst="downArrow">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Tree>
    <p:extLst>
      <p:ext uri="{BB962C8B-B14F-4D97-AF65-F5344CB8AC3E}">
        <p14:creationId xmlns:p14="http://schemas.microsoft.com/office/powerpoint/2010/main" val="2204540070"/>
      </p:ext>
    </p:extLst>
  </p:cSld>
  <p:clrMapOvr>
    <a:masterClrMapping/>
  </p:clrMapOvr>
</p:sld>
</file>

<file path=ppt/theme/theme1.xml><?xml version="1.0" encoding="utf-8"?>
<a:theme xmlns:a="http://schemas.openxmlformats.org/drawingml/2006/main" name="Office テーマ">
  <a:themeElements>
    <a:clrScheme name="AKASHI">
      <a:dk1>
        <a:srgbClr val="333333"/>
      </a:dk1>
      <a:lt1>
        <a:sysClr val="window" lastClr="FFFFFF"/>
      </a:lt1>
      <a:dk2>
        <a:srgbClr val="44546A"/>
      </a:dk2>
      <a:lt2>
        <a:srgbClr val="E7E6E6"/>
      </a:lt2>
      <a:accent1>
        <a:srgbClr val="1181C0"/>
      </a:accent1>
      <a:accent2>
        <a:srgbClr val="15A6BB"/>
      </a:accent2>
      <a:accent3>
        <a:srgbClr val="FFCC00"/>
      </a:accent3>
      <a:accent4>
        <a:srgbClr val="FF5050"/>
      </a:accent4>
      <a:accent5>
        <a:srgbClr val="4472C4"/>
      </a:accent5>
      <a:accent6>
        <a:srgbClr val="70AD47"/>
      </a:accent6>
      <a:hlink>
        <a:srgbClr val="0563C1"/>
      </a:hlink>
      <a:folHlink>
        <a:srgbClr val="954F72"/>
      </a:folHlink>
    </a:clrScheme>
    <a:fontScheme name="游ゴ＋CenturyG">
      <a:majorFont>
        <a:latin typeface="Century Gothic"/>
        <a:ea typeface="游ゴシック"/>
        <a:cs typeface=""/>
      </a:majorFont>
      <a:minorFont>
        <a:latin typeface="Century Gothic"/>
        <a:ea typeface="游ゴシック"/>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accent1"/>
          </a:solidFill>
        </a:ln>
      </a:spPr>
      <a:bodyPr rtlCol="0" anchor="ctr"/>
      <a:lstStyle>
        <a:defPPr algn="ctr">
          <a:defRPr kumimoji="1" dirty="0" smtClean="0">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1689</Words>
  <Application>Microsoft Office PowerPoint</Application>
  <PresentationFormat>画面に合わせる (4:3)</PresentationFormat>
  <Paragraphs>200</Paragraphs>
  <Slides>20</Slides>
  <Notes>20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20</vt:i4>
      </vt:variant>
    </vt:vector>
  </HeadingPairs>
  <TitlesOfParts>
    <vt:vector size="25" baseType="lpstr">
      <vt:lpstr>メイリオ</vt:lpstr>
      <vt:lpstr>游ゴシック</vt:lpstr>
      <vt:lpstr>Arial</vt:lpstr>
      <vt:lpstr>Century Gothic</vt:lpstr>
      <vt:lpstr>Office テーマ</vt:lpstr>
      <vt:lpstr>クラウド勤怠管理システム ＡＫＡＳＨＩ [ アカシ ]</vt:lpstr>
      <vt:lpstr>管理者さまへ</vt:lpstr>
      <vt:lpstr>もくじ</vt:lpstr>
      <vt:lpstr>AKASHI工数管理について</vt:lpstr>
      <vt:lpstr>工数入力設定</vt:lpstr>
      <vt:lpstr>工数入力設定</vt:lpstr>
      <vt:lpstr>工数入力（PC）</vt:lpstr>
      <vt:lpstr>工数入力（PC）</vt:lpstr>
      <vt:lpstr>工数入力（PC）</vt:lpstr>
      <vt:lpstr>工数一括入力（PC）</vt:lpstr>
      <vt:lpstr>工数一括入力（PC）</vt:lpstr>
      <vt:lpstr>工数一括入力（PC）</vt:lpstr>
      <vt:lpstr>工数一括入力（PC）</vt:lpstr>
      <vt:lpstr>工数一括入力（PC）</vt:lpstr>
      <vt:lpstr>工数入力（プロジェクト/タスク保持）</vt:lpstr>
      <vt:lpstr>工数入力（SP）</vt:lpstr>
      <vt:lpstr>工数入力（SP）</vt:lpstr>
      <vt:lpstr>入力内容の確認</vt:lpstr>
      <vt:lpstr>入力内容の確認</vt:lpstr>
      <vt:lpstr>お問い合わせ先</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2016-10-03T01:30:39Z</dcterms:created>
  <dcterms:modified xsi:type="dcterms:W3CDTF">2024-12-10T09:25:13Z</dcterms:modified>
</cp:coreProperties>
</file>