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55"/>
  </p:notesMasterIdLst>
  <p:sldIdLst>
    <p:sldId id="274" r:id="rId2"/>
    <p:sldId id="307" r:id="rId3"/>
    <p:sldId id="308" r:id="rId4"/>
    <p:sldId id="356" r:id="rId5"/>
    <p:sldId id="281" r:id="rId6"/>
    <p:sldId id="309" r:id="rId7"/>
    <p:sldId id="310" r:id="rId8"/>
    <p:sldId id="311" r:id="rId9"/>
    <p:sldId id="312" r:id="rId10"/>
    <p:sldId id="326" r:id="rId11"/>
    <p:sldId id="327" r:id="rId12"/>
    <p:sldId id="328" r:id="rId13"/>
    <p:sldId id="329" r:id="rId14"/>
    <p:sldId id="331" r:id="rId15"/>
    <p:sldId id="358" r:id="rId16"/>
    <p:sldId id="341" r:id="rId17"/>
    <p:sldId id="357" r:id="rId18"/>
    <p:sldId id="359" r:id="rId19"/>
    <p:sldId id="361" r:id="rId20"/>
    <p:sldId id="363" r:id="rId21"/>
    <p:sldId id="362" r:id="rId22"/>
    <p:sldId id="364" r:id="rId23"/>
    <p:sldId id="367" r:id="rId24"/>
    <p:sldId id="360" r:id="rId25"/>
    <p:sldId id="366" r:id="rId26"/>
    <p:sldId id="313" r:id="rId27"/>
    <p:sldId id="314" r:id="rId28"/>
    <p:sldId id="320" r:id="rId29"/>
    <p:sldId id="324" r:id="rId30"/>
    <p:sldId id="330" r:id="rId31"/>
    <p:sldId id="343" r:id="rId32"/>
    <p:sldId id="344" r:id="rId33"/>
    <p:sldId id="345" r:id="rId34"/>
    <p:sldId id="346" r:id="rId35"/>
    <p:sldId id="348" r:id="rId36"/>
    <p:sldId id="347" r:id="rId37"/>
    <p:sldId id="349" r:id="rId38"/>
    <p:sldId id="350" r:id="rId39"/>
    <p:sldId id="351" r:id="rId40"/>
    <p:sldId id="352" r:id="rId41"/>
    <p:sldId id="325" r:id="rId42"/>
    <p:sldId id="332" r:id="rId43"/>
    <p:sldId id="333" r:id="rId44"/>
    <p:sldId id="334" r:id="rId45"/>
    <p:sldId id="335" r:id="rId46"/>
    <p:sldId id="337" r:id="rId47"/>
    <p:sldId id="338" r:id="rId48"/>
    <p:sldId id="300" r:id="rId49"/>
    <p:sldId id="339" r:id="rId50"/>
    <p:sldId id="340" r:id="rId51"/>
    <p:sldId id="353" r:id="rId52"/>
    <p:sldId id="354" r:id="rId53"/>
    <p:sldId id="355" r:id="rId54"/>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A6BB"/>
    <a:srgbClr val="1181C0"/>
    <a:srgbClr val="FF7C80"/>
    <a:srgbClr val="0C9FD5"/>
    <a:srgbClr val="FFCCFF"/>
    <a:srgbClr val="FF5050"/>
    <a:srgbClr val="0081C0"/>
    <a:srgbClr val="00A6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3" autoAdjust="0"/>
    <p:restoredTop sz="96096" autoAdjust="0"/>
  </p:normalViewPr>
  <p:slideViewPr>
    <p:cSldViewPr snapToGrid="0">
      <p:cViewPr varScale="1">
        <p:scale>
          <a:sx n="106" d="100"/>
          <a:sy n="106" d="100"/>
        </p:scale>
        <p:origin x="21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84871" cy="502755"/>
          </a:xfrm>
          <a:prstGeom prst="rect">
            <a:avLst/>
          </a:prstGeom>
        </p:spPr>
        <p:txBody>
          <a:bodyPr vert="horz" lIns="96592" tIns="48297" rIns="96592" bIns="48297"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702" y="0"/>
            <a:ext cx="2984871" cy="502755"/>
          </a:xfrm>
          <a:prstGeom prst="rect">
            <a:avLst/>
          </a:prstGeom>
        </p:spPr>
        <p:txBody>
          <a:bodyPr vert="horz" lIns="96592" tIns="48297" rIns="96592" bIns="48297" rtlCol="0"/>
          <a:lstStyle>
            <a:lvl1pPr algn="r">
              <a:defRPr sz="1300"/>
            </a:lvl1pPr>
          </a:lstStyle>
          <a:p>
            <a:fld id="{A190E86B-4A4D-4303-AF98-703CA979D8F2}" type="datetimeFigureOut">
              <a:rPr kumimoji="1" lang="ja-JP" altLang="en-US" smtClean="0"/>
              <a:t>2024/2/11</a:t>
            </a:fld>
            <a:endParaRPr kumimoji="1" lang="ja-JP" altLang="en-US"/>
          </a:p>
        </p:txBody>
      </p:sp>
      <p:sp>
        <p:nvSpPr>
          <p:cNvPr id="4" name="スライド イメージ プレースホルダー 3"/>
          <p:cNvSpPr>
            <a:spLocks noGrp="1" noRot="1" noChangeAspect="1"/>
          </p:cNvSpPr>
          <p:nvPr>
            <p:ph type="sldImg" idx="2"/>
          </p:nvPr>
        </p:nvSpPr>
        <p:spPr>
          <a:xfrm>
            <a:off x="1189038" y="1252538"/>
            <a:ext cx="4510087" cy="3381375"/>
          </a:xfrm>
          <a:prstGeom prst="rect">
            <a:avLst/>
          </a:prstGeom>
          <a:noFill/>
          <a:ln w="12700">
            <a:solidFill>
              <a:prstClr val="black"/>
            </a:solidFill>
          </a:ln>
        </p:spPr>
        <p:txBody>
          <a:bodyPr vert="horz" lIns="96592" tIns="48297" rIns="96592" bIns="48297" rtlCol="0" anchor="ctr"/>
          <a:lstStyle/>
          <a:p>
            <a:endParaRPr lang="ja-JP" altLang="en-US"/>
          </a:p>
        </p:txBody>
      </p:sp>
      <p:sp>
        <p:nvSpPr>
          <p:cNvPr id="5" name="ノート プレースホルダー 4"/>
          <p:cNvSpPr>
            <a:spLocks noGrp="1"/>
          </p:cNvSpPr>
          <p:nvPr>
            <p:ph type="body" sz="quarter" idx="3"/>
          </p:nvPr>
        </p:nvSpPr>
        <p:spPr>
          <a:xfrm>
            <a:off x="688817" y="4822269"/>
            <a:ext cx="5510530" cy="3945494"/>
          </a:xfrm>
          <a:prstGeom prst="rect">
            <a:avLst/>
          </a:prstGeom>
        </p:spPr>
        <p:txBody>
          <a:bodyPr vert="horz" lIns="96592" tIns="48297" rIns="96592" bIns="4829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517548"/>
            <a:ext cx="2984871" cy="502754"/>
          </a:xfrm>
          <a:prstGeom prst="rect">
            <a:avLst/>
          </a:prstGeom>
        </p:spPr>
        <p:txBody>
          <a:bodyPr vert="horz" lIns="96592" tIns="48297" rIns="96592" bIns="48297"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702" y="9517548"/>
            <a:ext cx="2984871" cy="502754"/>
          </a:xfrm>
          <a:prstGeom prst="rect">
            <a:avLst/>
          </a:prstGeom>
        </p:spPr>
        <p:txBody>
          <a:bodyPr vert="horz" lIns="96592" tIns="48297" rIns="96592" bIns="48297" rtlCol="0" anchor="b"/>
          <a:lstStyle>
            <a:lvl1pPr algn="r">
              <a:defRPr sz="1300"/>
            </a:lvl1pPr>
          </a:lstStyle>
          <a:p>
            <a:fld id="{17551929-F5D0-49E6-B8B8-EEEFC5DB0688}" type="slidenum">
              <a:rPr kumimoji="1" lang="ja-JP" altLang="en-US" smtClean="0"/>
              <a:t>‹#›</a:t>
            </a:fld>
            <a:endParaRPr kumimoji="1" lang="ja-JP" altLang="en-US"/>
          </a:p>
        </p:txBody>
      </p:sp>
    </p:spTree>
    <p:extLst>
      <p:ext uri="{BB962C8B-B14F-4D97-AF65-F5344CB8AC3E}">
        <p14:creationId xmlns:p14="http://schemas.microsoft.com/office/powerpoint/2010/main" val="29814154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7551929-F5D0-49E6-B8B8-EEEFC5DB0688}" type="slidenum">
              <a:rPr kumimoji="1" lang="ja-JP" altLang="en-US" smtClean="0"/>
              <a:t>0</a:t>
            </a:fld>
            <a:endParaRPr kumimoji="1" lang="ja-JP" altLang="en-US"/>
          </a:p>
        </p:txBody>
      </p:sp>
    </p:spTree>
    <p:extLst>
      <p:ext uri="{BB962C8B-B14F-4D97-AF65-F5344CB8AC3E}">
        <p14:creationId xmlns:p14="http://schemas.microsoft.com/office/powerpoint/2010/main" val="4102297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スライド">
    <p:spTree>
      <p:nvGrpSpPr>
        <p:cNvPr id="1" name=""/>
        <p:cNvGrpSpPr/>
        <p:nvPr/>
      </p:nvGrpSpPr>
      <p:grpSpPr>
        <a:xfrm>
          <a:off x="0" y="0"/>
          <a:ext cx="0" cy="0"/>
          <a:chOff x="0" y="0"/>
          <a:chExt cx="0" cy="0"/>
        </a:xfrm>
      </p:grpSpPr>
      <p:pic>
        <p:nvPicPr>
          <p:cNvPr id="28" name="図 2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40"/>
            <a:ext cx="9144000" cy="4832370"/>
          </a:xfrm>
          <a:prstGeom prst="rect">
            <a:avLst/>
          </a:prstGeom>
        </p:spPr>
      </p:pic>
      <p:sp>
        <p:nvSpPr>
          <p:cNvPr id="4" name="Date Placeholder 3"/>
          <p:cNvSpPr>
            <a:spLocks noGrp="1"/>
          </p:cNvSpPr>
          <p:nvPr>
            <p:ph type="dt" sz="half" idx="10"/>
          </p:nvPr>
        </p:nvSpPr>
        <p:spPr/>
        <p:txBody>
          <a:bodyPr/>
          <a:lstStyle/>
          <a:p>
            <a:fld id="{B0B1EB50-905D-4B2C-BB51-E77297BFB0C7}" type="datetime1">
              <a:rPr kumimoji="1" lang="ja-JP" altLang="en-US" smtClean="0"/>
              <a:t>2024/2/11</a:t>
            </a:fld>
            <a:endParaRPr kumimoji="1" lang="ja-JP" altLang="en-US"/>
          </a:p>
        </p:txBody>
      </p:sp>
      <p:sp>
        <p:nvSpPr>
          <p:cNvPr id="5" name="Footer Placeholder 4"/>
          <p:cNvSpPr>
            <a:spLocks noGrp="1"/>
          </p:cNvSpPr>
          <p:nvPr>
            <p:ph type="ftr" sz="quarter" idx="11"/>
          </p:nvPr>
        </p:nvSpPr>
        <p:spPr/>
        <p:txBody>
          <a:bodyPr/>
          <a:lstStyle/>
          <a:p>
            <a:r>
              <a:rPr kumimoji="1" lang="en-US" altLang="ja-JP"/>
              <a:t>Copyright Sony Biz Networks Corporation</a:t>
            </a:r>
            <a:endParaRPr kumimoji="1" lang="ja-JP" altLang="en-US"/>
          </a:p>
        </p:txBody>
      </p:sp>
      <p:sp>
        <p:nvSpPr>
          <p:cNvPr id="9" name="Title 1"/>
          <p:cNvSpPr>
            <a:spLocks noGrp="1"/>
          </p:cNvSpPr>
          <p:nvPr>
            <p:ph type="title" hasCustomPrompt="1"/>
          </p:nvPr>
        </p:nvSpPr>
        <p:spPr>
          <a:xfrm>
            <a:off x="678045" y="1917383"/>
            <a:ext cx="7886700" cy="1204699"/>
          </a:xfrm>
        </p:spPr>
        <p:txBody>
          <a:bodyPr>
            <a:noAutofit/>
          </a:bodyPr>
          <a:lstStyle>
            <a:lvl1pPr>
              <a:defRPr sz="3200">
                <a:solidFill>
                  <a:schemeClr val="bg1"/>
                </a:solidFill>
                <a:latin typeface="游ゴシック" panose="020B0400000000000000" pitchFamily="50" charset="-128"/>
                <a:ea typeface="游ゴシック" panose="020B0400000000000000" pitchFamily="50" charset="-128"/>
              </a:defRPr>
            </a:lvl1pPr>
          </a:lstStyle>
          <a:p>
            <a:r>
              <a:rPr lang="ja-JP" altLang="en-US" dirty="0"/>
              <a:t>メインタイトルが入ります</a:t>
            </a:r>
            <a:endParaRPr lang="en-US" dirty="0"/>
          </a:p>
        </p:txBody>
      </p:sp>
      <p:sp>
        <p:nvSpPr>
          <p:cNvPr id="18" name="テキスト プレースホルダー 17"/>
          <p:cNvSpPr>
            <a:spLocks noGrp="1"/>
          </p:cNvSpPr>
          <p:nvPr>
            <p:ph type="body" sz="quarter" idx="13" hasCustomPrompt="1"/>
          </p:nvPr>
        </p:nvSpPr>
        <p:spPr>
          <a:xfrm>
            <a:off x="675525" y="3179045"/>
            <a:ext cx="5712976" cy="1046980"/>
          </a:xfrm>
        </p:spPr>
        <p:txBody>
          <a:bodyPr>
            <a:normAutofit/>
          </a:bodyPr>
          <a:lstStyle>
            <a:lvl1pPr marL="0" indent="0">
              <a:lnSpc>
                <a:spcPts val="1500"/>
              </a:lnSpc>
              <a:spcBef>
                <a:spcPts val="1200"/>
              </a:spcBef>
              <a:buNone/>
              <a:defRPr sz="1750">
                <a:solidFill>
                  <a:schemeClr val="bg1"/>
                </a:solidFill>
                <a:latin typeface="游ゴシック" panose="020B0400000000000000" pitchFamily="50" charset="-128"/>
                <a:ea typeface="游ゴシック" panose="020B0400000000000000" pitchFamily="50" charset="-128"/>
              </a:defRPr>
            </a:lvl1pPr>
          </a:lstStyle>
          <a:p>
            <a:pPr lvl="0"/>
            <a:r>
              <a:rPr kumimoji="1" lang="ja-JP" altLang="en-US" dirty="0"/>
              <a:t>サブタイトルが入ります。</a:t>
            </a:r>
          </a:p>
        </p:txBody>
      </p:sp>
      <p:sp>
        <p:nvSpPr>
          <p:cNvPr id="22" name="テキスト プレースホルダー 21"/>
          <p:cNvSpPr>
            <a:spLocks noGrp="1"/>
          </p:cNvSpPr>
          <p:nvPr>
            <p:ph type="body" sz="quarter" idx="14" hasCustomPrompt="1"/>
          </p:nvPr>
        </p:nvSpPr>
        <p:spPr>
          <a:xfrm>
            <a:off x="4460153" y="5037348"/>
            <a:ext cx="3982753" cy="1264839"/>
          </a:xfrm>
        </p:spPr>
        <p:txBody>
          <a:bodyPr anchor="ctr">
            <a:noAutofit/>
          </a:bodyPr>
          <a:lstStyle>
            <a:lvl1pPr marL="0" indent="0" algn="r">
              <a:buNone/>
              <a:defRPr sz="1200" b="1">
                <a:solidFill>
                  <a:schemeClr val="accent2"/>
                </a:solidFill>
                <a:latin typeface="游ゴシック" panose="020B0400000000000000" pitchFamily="50" charset="-128"/>
                <a:ea typeface="游ゴシック" panose="020B0400000000000000" pitchFamily="50" charset="-128"/>
              </a:defRPr>
            </a:lvl1pPr>
          </a:lstStyle>
          <a:p>
            <a:pPr lvl="0"/>
            <a:r>
              <a:rPr kumimoji="1" lang="ja-JP" altLang="en-US" dirty="0"/>
              <a:t>法人名・部署名・日付などが入ります</a:t>
            </a:r>
          </a:p>
        </p:txBody>
      </p:sp>
      <p:pic>
        <p:nvPicPr>
          <p:cNvPr id="32" name="図 3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9731" y="422617"/>
            <a:ext cx="925070" cy="1128499"/>
          </a:xfrm>
          <a:prstGeom prst="rect">
            <a:avLst/>
          </a:prstGeom>
        </p:spPr>
      </p:pic>
    </p:spTree>
    <p:extLst>
      <p:ext uri="{BB962C8B-B14F-4D97-AF65-F5344CB8AC3E}">
        <p14:creationId xmlns:p14="http://schemas.microsoft.com/office/powerpoint/2010/main" val="39652633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裏表紙スライド">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F2B205-6052-4C6A-AA9D-A1E6A5600167}" type="datetime1">
              <a:rPr kumimoji="1" lang="ja-JP" altLang="en-US" smtClean="0"/>
              <a:t>2024/2/11</a:t>
            </a:fld>
            <a:endParaRPr kumimoji="1" lang="ja-JP" altLang="en-US"/>
          </a:p>
        </p:txBody>
      </p:sp>
      <p:sp>
        <p:nvSpPr>
          <p:cNvPr id="3" name="Footer Placeholder 2"/>
          <p:cNvSpPr>
            <a:spLocks noGrp="1"/>
          </p:cNvSpPr>
          <p:nvPr>
            <p:ph type="ftr" sz="quarter" idx="11"/>
          </p:nvPr>
        </p:nvSpPr>
        <p:spPr/>
        <p:txBody>
          <a:bodyPr/>
          <a:lstStyle/>
          <a:p>
            <a:r>
              <a:rPr kumimoji="1" lang="en-US" altLang="ja-JP"/>
              <a:t>Copyright Sony Biz Networks Corporation</a:t>
            </a:r>
            <a:endParaRPr kumimoji="1" lang="ja-JP" altLang="en-US" dirty="0"/>
          </a:p>
        </p:txBody>
      </p:sp>
      <p:grpSp>
        <p:nvGrpSpPr>
          <p:cNvPr id="4" name="グループ化 3"/>
          <p:cNvGrpSpPr/>
          <p:nvPr userDrawn="1"/>
        </p:nvGrpSpPr>
        <p:grpSpPr>
          <a:xfrm>
            <a:off x="2648086" y="4933424"/>
            <a:ext cx="3848562" cy="502702"/>
            <a:chOff x="5014768" y="5760861"/>
            <a:chExt cx="3848562" cy="502702"/>
          </a:xfrm>
        </p:grpSpPr>
        <p:sp>
          <p:nvSpPr>
            <p:cNvPr id="8" name="テキスト ボックス 7"/>
            <p:cNvSpPr txBox="1"/>
            <p:nvPr userDrawn="1"/>
          </p:nvSpPr>
          <p:spPr>
            <a:xfrm>
              <a:off x="5014768" y="5760861"/>
              <a:ext cx="3848562" cy="502702"/>
            </a:xfrm>
            <a:prstGeom prst="rect">
              <a:avLst/>
            </a:prstGeom>
            <a:noFill/>
          </p:spPr>
          <p:txBody>
            <a:bodyPr wrap="square" rtlCol="0">
              <a:spAutoFit/>
            </a:bodyPr>
            <a:lstStyle/>
            <a:p>
              <a:pPr>
                <a:lnSpc>
                  <a:spcPts val="1600"/>
                </a:lnSpc>
              </a:pPr>
              <a:r>
                <a:rPr kumimoji="1" lang="en-US" altLang="ja-JP" sz="800" dirty="0">
                  <a:latin typeface="游ゴシック" panose="020B0400000000000000" pitchFamily="50" charset="-128"/>
                  <a:ea typeface="游ゴシック" panose="020B0400000000000000" pitchFamily="50" charset="-128"/>
                </a:rPr>
                <a:t>※AKASHI</a:t>
              </a:r>
              <a:r>
                <a:rPr kumimoji="1" lang="ja-JP" altLang="en-US" sz="800" dirty="0">
                  <a:latin typeface="游ゴシック" panose="020B0400000000000000" pitchFamily="50" charset="-128"/>
                  <a:ea typeface="游ゴシック" panose="020B0400000000000000" pitchFamily="50" charset="-128"/>
                </a:rPr>
                <a:t>は、ソニーネットワークコミュニケーションズ株式会社の商標です。</a:t>
              </a:r>
              <a:endParaRPr kumimoji="1" lang="en-US" altLang="ja-JP" sz="800" dirty="0">
                <a:latin typeface="游ゴシック" panose="020B0400000000000000" pitchFamily="50" charset="-128"/>
                <a:ea typeface="游ゴシック" panose="020B0400000000000000" pitchFamily="50" charset="-128"/>
              </a:endParaRPr>
            </a:p>
            <a:p>
              <a:pPr>
                <a:lnSpc>
                  <a:spcPts val="1600"/>
                </a:lnSpc>
              </a:pPr>
              <a:r>
                <a:rPr kumimoji="1" lang="en-US" altLang="ja-JP" sz="800" dirty="0">
                  <a:latin typeface="游ゴシック" panose="020B0400000000000000" pitchFamily="50" charset="-128"/>
                  <a:ea typeface="游ゴシック" panose="020B0400000000000000" pitchFamily="50" charset="-128"/>
                </a:rPr>
                <a:t>※</a:t>
              </a:r>
              <a:r>
                <a:rPr kumimoji="1" lang="ja-JP" altLang="en-US" sz="800" dirty="0">
                  <a:latin typeface="游ゴシック" panose="020B0400000000000000" pitchFamily="50" charset="-128"/>
                  <a:ea typeface="游ゴシック" panose="020B0400000000000000" pitchFamily="50" charset="-128"/>
                </a:rPr>
                <a:t>　　　は、ソニーネットワークコミュニケーションズ株式会社の商標です。</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49763" y="6018562"/>
              <a:ext cx="206503" cy="206503"/>
            </a:xfrm>
            <a:prstGeom prst="rect">
              <a:avLst/>
            </a:prstGeom>
          </p:spPr>
        </p:pic>
      </p:grpSp>
      <p:pic>
        <p:nvPicPr>
          <p:cNvPr id="12" name="図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12183" y="2590798"/>
            <a:ext cx="1125278" cy="1422402"/>
          </a:xfrm>
          <a:prstGeom prst="rect">
            <a:avLst/>
          </a:prstGeom>
        </p:spPr>
      </p:pic>
    </p:spTree>
    <p:extLst>
      <p:ext uri="{BB962C8B-B14F-4D97-AF65-F5344CB8AC3E}">
        <p14:creationId xmlns:p14="http://schemas.microsoft.com/office/powerpoint/2010/main" val="4126617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95D8654-DFCF-4D2E-86E8-8BBB0DD3115B}" type="datetime1">
              <a:rPr kumimoji="1" lang="ja-JP" altLang="en-US" smtClean="0"/>
              <a:t>2024/2/11</a:t>
            </a:fld>
            <a:endParaRPr kumimoji="1" lang="ja-JP" altLang="en-US"/>
          </a:p>
        </p:txBody>
      </p:sp>
      <p:sp>
        <p:nvSpPr>
          <p:cNvPr id="4" name="フッター プレースホルダー 3"/>
          <p:cNvSpPr>
            <a:spLocks noGrp="1"/>
          </p:cNvSpPr>
          <p:nvPr>
            <p:ph type="ftr" sz="quarter" idx="11"/>
          </p:nvPr>
        </p:nvSpPr>
        <p:spPr/>
        <p:txBody>
          <a:bodyPr/>
          <a:lstStyle/>
          <a:p>
            <a:r>
              <a:rPr kumimoji="1" lang="en-US" altLang="ja-JP"/>
              <a:t>Copyright Sony Biz Networks Corporation</a:t>
            </a:r>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t>‹#›</a:t>
            </a:fld>
            <a:endParaRPr kumimoji="1" lang="ja-JP" altLang="en-US"/>
          </a:p>
        </p:txBody>
      </p:sp>
      <p:sp>
        <p:nvSpPr>
          <p:cNvPr id="6" name="正方形/長方形 5"/>
          <p:cNvSpPr/>
          <p:nvPr userDrawn="1"/>
        </p:nvSpPr>
        <p:spPr>
          <a:xfrm>
            <a:off x="0" y="-1058"/>
            <a:ext cx="9144000" cy="568999"/>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7" name="図 6"/>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633463" y="45458"/>
            <a:ext cx="392920" cy="493546"/>
          </a:xfrm>
          <a:prstGeom prst="rect">
            <a:avLst/>
          </a:prstGeom>
        </p:spPr>
      </p:pic>
      <p:pic>
        <p:nvPicPr>
          <p:cNvPr id="8" name="図 7"/>
          <p:cNvPicPr>
            <a:picLocks noChangeAspect="1"/>
          </p:cNvPicPr>
          <p:nvPr userDrawn="1"/>
        </p:nvPicPr>
        <p:blipFill rotWithShape="1">
          <a:blip r:embed="rId3" cstate="print">
            <a:lum bright="70000" contrast="-70000"/>
            <a:alphaModFix amt="23000"/>
            <a:extLst>
              <a:ext uri="{28A0092B-C50C-407E-A947-70E740481C1C}">
                <a14:useLocalDpi xmlns:a14="http://schemas.microsoft.com/office/drawing/2010/main" val="0"/>
              </a:ext>
            </a:extLst>
          </a:blip>
          <a:srcRect l="32456" t="15518" b="35997"/>
          <a:stretch/>
        </p:blipFill>
        <p:spPr>
          <a:xfrm>
            <a:off x="-1" y="0"/>
            <a:ext cx="615841" cy="558800"/>
          </a:xfrm>
          <a:prstGeom prst="rect">
            <a:avLst/>
          </a:prstGeom>
        </p:spPr>
      </p:pic>
      <p:sp>
        <p:nvSpPr>
          <p:cNvPr id="2" name="タイトル 1"/>
          <p:cNvSpPr>
            <a:spLocks noGrp="1"/>
          </p:cNvSpPr>
          <p:nvPr>
            <p:ph type="title"/>
          </p:nvPr>
        </p:nvSpPr>
        <p:spPr>
          <a:xfrm>
            <a:off x="270933" y="1"/>
            <a:ext cx="8219017" cy="558800"/>
          </a:xfrm>
        </p:spPr>
        <p:txBody>
          <a:bodyPr tIns="72000" bIns="0"/>
          <a:lstStyle>
            <a:lvl1pPr>
              <a:defRPr>
                <a:solidFill>
                  <a:srgbClr val="FFFFFF"/>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011914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pic>
        <p:nvPicPr>
          <p:cNvPr id="11" name="図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50" y="1527329"/>
            <a:ext cx="9150350" cy="3820893"/>
          </a:xfrm>
          <a:prstGeom prst="rect">
            <a:avLst/>
          </a:prstGeom>
        </p:spPr>
      </p:pic>
      <p:sp>
        <p:nvSpPr>
          <p:cNvPr id="2" name="タイトル 1"/>
          <p:cNvSpPr>
            <a:spLocks noGrp="1"/>
          </p:cNvSpPr>
          <p:nvPr>
            <p:ph type="title"/>
          </p:nvPr>
        </p:nvSpPr>
        <p:spPr>
          <a:xfrm>
            <a:off x="462491" y="2957221"/>
            <a:ext cx="8219017" cy="949540"/>
          </a:xfrm>
        </p:spPr>
        <p:txBody>
          <a:bodyPr anchor="ctr">
            <a:normAutofit/>
          </a:bodyPr>
          <a:lstStyle>
            <a:lvl1pPr algn="ctr">
              <a:defRPr sz="3200" b="0">
                <a:solidFill>
                  <a:srgbClr val="FFFFFF"/>
                </a:solidFill>
              </a:defRPr>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fld id="{A9C88AD3-1098-49FB-8CB6-AB9B0DE1E948}" type="datetime1">
              <a:rPr kumimoji="1" lang="ja-JP" altLang="en-US" smtClean="0"/>
              <a:t>2024/2/11</a:t>
            </a:fld>
            <a:endParaRPr kumimoji="1" lang="ja-JP" altLang="en-US"/>
          </a:p>
        </p:txBody>
      </p:sp>
      <p:sp>
        <p:nvSpPr>
          <p:cNvPr id="4" name="フッター プレースホルダー 3"/>
          <p:cNvSpPr>
            <a:spLocks noGrp="1"/>
          </p:cNvSpPr>
          <p:nvPr>
            <p:ph type="ftr" sz="quarter" idx="11"/>
          </p:nvPr>
        </p:nvSpPr>
        <p:spPr/>
        <p:txBody>
          <a:bodyPr/>
          <a:lstStyle/>
          <a:p>
            <a:r>
              <a:rPr kumimoji="1" lang="en-US" altLang="ja-JP"/>
              <a:t>Copyright Sony Biz Networks Corporation</a:t>
            </a:r>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t>‹#›</a:t>
            </a:fld>
            <a:endParaRPr kumimoji="1" lang="ja-JP" altLang="en-US"/>
          </a:p>
        </p:txBody>
      </p:sp>
      <p:sp>
        <p:nvSpPr>
          <p:cNvPr id="6" name="正方形/長方形 5"/>
          <p:cNvSpPr/>
          <p:nvPr userDrawn="1"/>
        </p:nvSpPr>
        <p:spPr>
          <a:xfrm>
            <a:off x="0" y="6257578"/>
            <a:ext cx="9144000" cy="45719"/>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 name="図 7"/>
          <p:cNvPicPr>
            <a:picLocks noChangeAspect="1"/>
          </p:cNvPicPr>
          <p:nvPr userDrawn="1"/>
        </p:nvPicPr>
        <p:blipFill rotWithShape="1">
          <a:blip r:embed="rId3" cstate="print">
            <a:alphaModFix amt="13000"/>
            <a:extLst>
              <a:ext uri="{28A0092B-C50C-407E-A947-70E740481C1C}">
                <a14:useLocalDpi xmlns:a14="http://schemas.microsoft.com/office/drawing/2010/main" val="0"/>
              </a:ext>
            </a:extLst>
          </a:blip>
          <a:srcRect l="32456" t="15518" b="35997"/>
          <a:stretch/>
        </p:blipFill>
        <p:spPr>
          <a:xfrm>
            <a:off x="-1" y="0"/>
            <a:ext cx="615841" cy="558800"/>
          </a:xfrm>
          <a:prstGeom prst="rect">
            <a:avLst/>
          </a:prstGeom>
        </p:spPr>
      </p:pic>
      <p:pic>
        <p:nvPicPr>
          <p:cNvPr id="10" name="図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48699" y="60323"/>
            <a:ext cx="361951" cy="457522"/>
          </a:xfrm>
          <a:prstGeom prst="rect">
            <a:avLst/>
          </a:prstGeom>
        </p:spPr>
      </p:pic>
      <p:sp>
        <p:nvSpPr>
          <p:cNvPr id="15" name="正方形/長方形 14"/>
          <p:cNvSpPr/>
          <p:nvPr userDrawn="1"/>
        </p:nvSpPr>
        <p:spPr>
          <a:xfrm>
            <a:off x="0" y="547389"/>
            <a:ext cx="9144000" cy="45719"/>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281461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6627" y="6492875"/>
            <a:ext cx="20574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0DD1D9E5-F79B-46B5-9DA7-C18C98AE1E8A}" type="datetime1">
              <a:rPr kumimoji="1" lang="ja-JP" altLang="en-US" smtClean="0"/>
              <a:t>2024/2/11</a:t>
            </a:fld>
            <a:endParaRPr kumimoji="1" lang="ja-JP" altLang="en-US"/>
          </a:p>
        </p:txBody>
      </p:sp>
      <p:sp>
        <p:nvSpPr>
          <p:cNvPr id="5" name="Footer Placeholder 4"/>
          <p:cNvSpPr>
            <a:spLocks noGrp="1"/>
          </p:cNvSpPr>
          <p:nvPr>
            <p:ph type="ftr" sz="quarter" idx="3"/>
          </p:nvPr>
        </p:nvSpPr>
        <p:spPr>
          <a:xfrm>
            <a:off x="2184027" y="6492875"/>
            <a:ext cx="4775946"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kumimoji="1" lang="en-US" altLang="ja-JP"/>
              <a:t>Copyright Sony Biz Networks Corporation</a:t>
            </a:r>
            <a:endParaRPr kumimoji="1" lang="ja-JP" altLang="en-US"/>
          </a:p>
        </p:txBody>
      </p:sp>
      <p:sp>
        <p:nvSpPr>
          <p:cNvPr id="6" name="Slide Number Placeholder 5"/>
          <p:cNvSpPr>
            <a:spLocks noGrp="1"/>
          </p:cNvSpPr>
          <p:nvPr>
            <p:ph type="sldNum" sz="quarter" idx="4"/>
          </p:nvPr>
        </p:nvSpPr>
        <p:spPr>
          <a:xfrm>
            <a:off x="6959973" y="649287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E8D513-F815-49AF-AE30-01E47A21E05B}" type="slidenum">
              <a:rPr kumimoji="1" lang="ja-JP" altLang="en-US" smtClean="0"/>
              <a:t>‹#›</a:t>
            </a:fld>
            <a:endParaRPr kumimoji="1" lang="ja-JP" altLang="en-US"/>
          </a:p>
        </p:txBody>
      </p:sp>
    </p:spTree>
    <p:extLst>
      <p:ext uri="{BB962C8B-B14F-4D97-AF65-F5344CB8AC3E}">
        <p14:creationId xmlns:p14="http://schemas.microsoft.com/office/powerpoint/2010/main" val="4235764763"/>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8" r:id="rId3"/>
    <p:sldLayoutId id="2147483669" r:id="rId4"/>
  </p:sldLayoutIdLst>
  <p:hf hdr="0" ftr="0" dt="0"/>
  <p:txStyles>
    <p:titleStyle>
      <a:lvl1pPr algn="l" defTabSz="914400" rtl="0" eaLnBrk="1" latinLnBrk="0" hangingPunct="1">
        <a:lnSpc>
          <a:spcPct val="90000"/>
        </a:lnSpc>
        <a:spcBef>
          <a:spcPct val="0"/>
        </a:spcBef>
        <a:buNone/>
        <a:defRPr kumimoji="1" sz="2400" kern="1200">
          <a:solidFill>
            <a:schemeClr val="tx1"/>
          </a:solidFill>
          <a:latin typeface="游ゴシック" panose="020B0400000000000000" pitchFamily="50" charset="-128"/>
          <a:ea typeface="游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image" Target="../media/image54.png"/><Relationship Id="rId1" Type="http://schemas.openxmlformats.org/officeDocument/2006/relationships/slideLayout" Target="../slideLayouts/slideLayout3.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xml"/><Relationship Id="rId4" Type="http://schemas.openxmlformats.org/officeDocument/2006/relationships/image" Target="../media/image82.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クラウド勤怠管理システム</a:t>
            </a:r>
            <a:br>
              <a:rPr lang="en-US" altLang="ja-JP"/>
            </a:br>
            <a:r>
              <a:rPr lang="ja-JP" altLang="en-US" spc="-300">
                <a:latin typeface="+mj-lt"/>
              </a:rPr>
              <a:t>ＡＫＡＳＨＩ</a:t>
            </a:r>
            <a:r>
              <a:rPr lang="en-US" altLang="ja-JP" sz="1800"/>
              <a:t> [ </a:t>
            </a:r>
            <a:r>
              <a:rPr lang="ja-JP" altLang="en-US" sz="1800"/>
              <a:t>アカシ </a:t>
            </a:r>
            <a:r>
              <a:rPr lang="en-US" altLang="ja-JP" sz="1800"/>
              <a:t>]</a:t>
            </a:r>
            <a:endParaRPr lang="ja-JP" altLang="en-US" dirty="0"/>
          </a:p>
        </p:txBody>
      </p:sp>
      <p:sp>
        <p:nvSpPr>
          <p:cNvPr id="3" name="テキスト プレースホルダー 2"/>
          <p:cNvSpPr>
            <a:spLocks noGrp="1"/>
          </p:cNvSpPr>
          <p:nvPr>
            <p:ph type="body" sz="quarter" idx="13"/>
          </p:nvPr>
        </p:nvSpPr>
        <p:spPr/>
        <p:txBody>
          <a:bodyPr/>
          <a:lstStyle/>
          <a:p>
            <a:r>
              <a:rPr lang="ja-JP" altLang="en-US" dirty="0"/>
              <a:t>シフト管理者用マニュアル</a:t>
            </a:r>
          </a:p>
        </p:txBody>
      </p:sp>
      <p:sp>
        <p:nvSpPr>
          <p:cNvPr id="4" name="テキスト プレースホルダー 3"/>
          <p:cNvSpPr>
            <a:spLocks noGrp="1"/>
          </p:cNvSpPr>
          <p:nvPr>
            <p:ph type="body" sz="quarter" idx="14"/>
          </p:nvPr>
        </p:nvSpPr>
        <p:spPr/>
        <p:txBody>
          <a:bodyPr anchor="ctr"/>
          <a:lstStyle/>
          <a:p>
            <a:r>
              <a:rPr lang="ja-JP" altLang="en-US" b="1" dirty="0">
                <a:solidFill>
                  <a:schemeClr val="accent2"/>
                </a:solidFill>
              </a:rPr>
              <a:t>〇〇株式会社</a:t>
            </a:r>
            <a:endParaRPr lang="en-US" altLang="ja-JP" b="1" dirty="0">
              <a:solidFill>
                <a:schemeClr val="accent2"/>
              </a:solidFill>
            </a:endParaRPr>
          </a:p>
          <a:p>
            <a:r>
              <a:rPr lang="ja-JP" altLang="en-US" b="1" dirty="0">
                <a:solidFill>
                  <a:schemeClr val="accent2"/>
                </a:solidFill>
              </a:rPr>
              <a:t>〇〇部</a:t>
            </a:r>
            <a:endParaRPr lang="en-US" altLang="ja-JP" b="1" dirty="0">
              <a:solidFill>
                <a:schemeClr val="accent2"/>
              </a:solidFill>
            </a:endParaRPr>
          </a:p>
          <a:p>
            <a:r>
              <a:rPr lang="ja-JP" altLang="en-US" dirty="0"/>
              <a:t>〇〇課</a:t>
            </a:r>
            <a:endParaRPr lang="en-US" altLang="ja-JP" b="1" dirty="0">
              <a:solidFill>
                <a:schemeClr val="accent2"/>
              </a:solidFill>
            </a:endParaRPr>
          </a:p>
        </p:txBody>
      </p:sp>
    </p:spTree>
    <p:extLst>
      <p:ext uri="{BB962C8B-B14F-4D97-AF65-F5344CB8AC3E}">
        <p14:creationId xmlns:p14="http://schemas.microsoft.com/office/powerpoint/2010/main" val="4164950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93263" y="2091013"/>
            <a:ext cx="7996687" cy="3503251"/>
          </a:xfrm>
          <a:prstGeom prst="rect">
            <a:avLst/>
          </a:prstGeom>
          <a:ln>
            <a:solidFill>
              <a:schemeClr val="tx1"/>
            </a:solidFill>
          </a:ln>
        </p:spPr>
      </p:pic>
      <p:sp>
        <p:nvSpPr>
          <p:cNvPr id="5" name="タイトル 4"/>
          <p:cNvSpPr>
            <a:spLocks noGrp="1"/>
          </p:cNvSpPr>
          <p:nvPr>
            <p:ph type="title"/>
          </p:nvPr>
        </p:nvSpPr>
        <p:spPr/>
        <p:txBody>
          <a:bodyPr/>
          <a:lstStyle/>
          <a:p>
            <a:pPr marL="342900" indent="-342900"/>
            <a:r>
              <a:rPr lang="ja-JP" altLang="en-US" dirty="0"/>
              <a:t>シフト作成の準備　行事の追加</a:t>
            </a:r>
            <a:endParaRPr lang="en-US" altLang="ja-JP" dirty="0"/>
          </a:p>
        </p:txBody>
      </p:sp>
      <p:sp>
        <p:nvSpPr>
          <p:cNvPr id="9" name="正方形/長方形 8"/>
          <p:cNvSpPr/>
          <p:nvPr/>
        </p:nvSpPr>
        <p:spPr>
          <a:xfrm>
            <a:off x="504220" y="3436528"/>
            <a:ext cx="411068" cy="465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テキスト ボックス 9"/>
          <p:cNvSpPr txBox="1"/>
          <p:nvPr/>
        </p:nvSpPr>
        <p:spPr>
          <a:xfrm>
            <a:off x="367879" y="73877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■行事の追加</a:t>
            </a:r>
            <a:endParaRPr kumimoji="1" lang="en-US" altLang="ja-JP" sz="1600" dirty="0">
              <a:latin typeface="メイリオ" panose="020B0604030504040204" pitchFamily="50" charset="-128"/>
              <a:ea typeface="メイリオ" panose="020B0604030504040204" pitchFamily="50" charset="-128"/>
            </a:endParaRPr>
          </a:p>
        </p:txBody>
      </p:sp>
      <p:cxnSp>
        <p:nvCxnSpPr>
          <p:cNvPr id="11" name="直線コネクタ 10"/>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86020" y="1363987"/>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シフト＞勤務地設定を開くと、自分の管理先の勤務地が表示されます。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この画面で勤務地に行事を追加することができます。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行事は繁忙期のイベントや、シフトを増員する必要がある日などに利用できます。</a:t>
            </a:r>
          </a:p>
        </p:txBody>
      </p:sp>
      <p:sp>
        <p:nvSpPr>
          <p:cNvPr id="13" name="正方形/長方形 12"/>
          <p:cNvSpPr/>
          <p:nvPr/>
        </p:nvSpPr>
        <p:spPr>
          <a:xfrm>
            <a:off x="915845" y="2694828"/>
            <a:ext cx="100616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p:cNvSpPr txBox="1"/>
          <p:nvPr/>
        </p:nvSpPr>
        <p:spPr>
          <a:xfrm>
            <a:off x="441003" y="5821304"/>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自分の管理する勤務先の「変更」ボタンをクリックします。</a:t>
            </a:r>
          </a:p>
        </p:txBody>
      </p:sp>
      <p:sp>
        <p:nvSpPr>
          <p:cNvPr id="15" name="正方形/長方形 14"/>
          <p:cNvSpPr/>
          <p:nvPr/>
        </p:nvSpPr>
        <p:spPr>
          <a:xfrm>
            <a:off x="7701958" y="3494209"/>
            <a:ext cx="73299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左矢印 15"/>
          <p:cNvSpPr/>
          <p:nvPr/>
        </p:nvSpPr>
        <p:spPr>
          <a:xfrm rot="10800000">
            <a:off x="6943355" y="3504499"/>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4CBBC135-5478-9A6B-2551-53AEB01435CA}"/>
              </a:ext>
            </a:extLst>
          </p:cNvPr>
          <p:cNvSpPr>
            <a:spLocks noGrp="1"/>
          </p:cNvSpPr>
          <p:nvPr>
            <p:ph type="sldNum" sz="quarter" idx="12"/>
          </p:nvPr>
        </p:nvSpPr>
        <p:spPr/>
        <p:txBody>
          <a:bodyPr/>
          <a:lstStyle/>
          <a:p>
            <a:fld id="{94E8D513-F815-49AF-AE30-01E47A21E05B}" type="slidenum">
              <a:rPr kumimoji="1" lang="ja-JP" altLang="en-US" smtClean="0"/>
              <a:t>9</a:t>
            </a:fld>
            <a:endParaRPr kumimoji="1" lang="ja-JP" altLang="en-US"/>
          </a:p>
        </p:txBody>
      </p:sp>
    </p:spTree>
    <p:extLst>
      <p:ext uri="{BB962C8B-B14F-4D97-AF65-F5344CB8AC3E}">
        <p14:creationId xmlns:p14="http://schemas.microsoft.com/office/powerpoint/2010/main" val="605750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シフト作成の準備　行事の追加</a:t>
            </a:r>
          </a:p>
        </p:txBody>
      </p:sp>
      <p:pic>
        <p:nvPicPr>
          <p:cNvPr id="6" name="図 5"/>
          <p:cNvPicPr>
            <a:picLocks noChangeAspect="1"/>
          </p:cNvPicPr>
          <p:nvPr/>
        </p:nvPicPr>
        <p:blipFill>
          <a:blip r:embed="rId2"/>
          <a:stretch>
            <a:fillRect/>
          </a:stretch>
        </p:blipFill>
        <p:spPr>
          <a:xfrm>
            <a:off x="564231" y="1636413"/>
            <a:ext cx="4459068" cy="2530146"/>
          </a:xfrm>
          <a:prstGeom prst="rect">
            <a:avLst/>
          </a:prstGeom>
          <a:ln>
            <a:solidFill>
              <a:schemeClr val="tx1"/>
            </a:solidFill>
          </a:ln>
        </p:spPr>
      </p:pic>
      <p:sp>
        <p:nvSpPr>
          <p:cNvPr id="16" name="下カーブ矢印 15"/>
          <p:cNvSpPr/>
          <p:nvPr/>
        </p:nvSpPr>
        <p:spPr>
          <a:xfrm>
            <a:off x="4572000" y="2117506"/>
            <a:ext cx="3046668" cy="1343806"/>
          </a:xfrm>
          <a:prstGeom prst="curved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テキスト ボックス 16"/>
          <p:cNvSpPr txBox="1"/>
          <p:nvPr/>
        </p:nvSpPr>
        <p:spPr>
          <a:xfrm>
            <a:off x="367879" y="79457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「新しい行事を追加」をクリックし、行事名を入力、該当日を選択し、「確定」をクリックします。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他の勤務地から行事のコピーをすることも可能です。</a:t>
            </a:r>
          </a:p>
        </p:txBody>
      </p:sp>
      <p:sp>
        <p:nvSpPr>
          <p:cNvPr id="18" name="正方形/長方形 17"/>
          <p:cNvSpPr/>
          <p:nvPr/>
        </p:nvSpPr>
        <p:spPr>
          <a:xfrm>
            <a:off x="949156" y="3461312"/>
            <a:ext cx="354520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7" name="図 6"/>
          <p:cNvPicPr>
            <a:picLocks noChangeAspect="1"/>
          </p:cNvPicPr>
          <p:nvPr/>
        </p:nvPicPr>
        <p:blipFill>
          <a:blip r:embed="rId3"/>
          <a:stretch>
            <a:fillRect/>
          </a:stretch>
        </p:blipFill>
        <p:spPr>
          <a:xfrm>
            <a:off x="4380441" y="3576271"/>
            <a:ext cx="4390960" cy="2737604"/>
          </a:xfrm>
          <a:prstGeom prst="rect">
            <a:avLst/>
          </a:prstGeom>
          <a:ln>
            <a:solidFill>
              <a:schemeClr val="tx1"/>
            </a:solidFill>
          </a:ln>
        </p:spPr>
      </p:pic>
      <p:sp>
        <p:nvSpPr>
          <p:cNvPr id="19" name="正方形/長方形 18"/>
          <p:cNvSpPr/>
          <p:nvPr/>
        </p:nvSpPr>
        <p:spPr>
          <a:xfrm>
            <a:off x="4741903" y="5269422"/>
            <a:ext cx="354520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5687935" y="5965288"/>
            <a:ext cx="876768" cy="2260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94DE58F1-3C46-4F3E-9EA3-110DD9270F79}"/>
              </a:ext>
            </a:extLst>
          </p:cNvPr>
          <p:cNvSpPr>
            <a:spLocks noGrp="1"/>
          </p:cNvSpPr>
          <p:nvPr>
            <p:ph type="sldNum" sz="quarter" idx="12"/>
          </p:nvPr>
        </p:nvSpPr>
        <p:spPr/>
        <p:txBody>
          <a:bodyPr/>
          <a:lstStyle/>
          <a:p>
            <a:fld id="{94E8D513-F815-49AF-AE30-01E47A21E05B}" type="slidenum">
              <a:rPr kumimoji="1" lang="ja-JP" altLang="en-US" smtClean="0"/>
              <a:t>10</a:t>
            </a:fld>
            <a:endParaRPr kumimoji="1" lang="ja-JP" altLang="en-US"/>
          </a:p>
        </p:txBody>
      </p:sp>
    </p:spTree>
    <p:extLst>
      <p:ext uri="{BB962C8B-B14F-4D97-AF65-F5344CB8AC3E}">
        <p14:creationId xmlns:p14="http://schemas.microsoft.com/office/powerpoint/2010/main" val="65290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シフト作成の準備　行事の追加</a:t>
            </a:r>
          </a:p>
        </p:txBody>
      </p:sp>
      <p:pic>
        <p:nvPicPr>
          <p:cNvPr id="3" name="図 2"/>
          <p:cNvPicPr>
            <a:picLocks noChangeAspect="1"/>
          </p:cNvPicPr>
          <p:nvPr/>
        </p:nvPicPr>
        <p:blipFill rotWithShape="1">
          <a:blip r:embed="rId2"/>
          <a:srcRect t="1201"/>
          <a:stretch/>
        </p:blipFill>
        <p:spPr>
          <a:xfrm>
            <a:off x="434835" y="1397479"/>
            <a:ext cx="7254235" cy="3847381"/>
          </a:xfrm>
          <a:prstGeom prst="rect">
            <a:avLst/>
          </a:prstGeom>
          <a:ln>
            <a:solidFill>
              <a:schemeClr val="tx1"/>
            </a:solidFill>
          </a:ln>
        </p:spPr>
      </p:pic>
      <p:pic>
        <p:nvPicPr>
          <p:cNvPr id="4" name="図 3"/>
          <p:cNvPicPr>
            <a:picLocks noChangeAspect="1"/>
          </p:cNvPicPr>
          <p:nvPr/>
        </p:nvPicPr>
        <p:blipFill rotWithShape="1">
          <a:blip r:embed="rId3"/>
          <a:srcRect l="32470" t="1723" b="-1"/>
          <a:stretch/>
        </p:blipFill>
        <p:spPr>
          <a:xfrm>
            <a:off x="4270076" y="3838755"/>
            <a:ext cx="4392403" cy="2244783"/>
          </a:xfrm>
          <a:prstGeom prst="rect">
            <a:avLst/>
          </a:prstGeom>
          <a:ln>
            <a:solidFill>
              <a:schemeClr val="tx1"/>
            </a:solidFill>
          </a:ln>
        </p:spPr>
      </p:pic>
      <p:sp>
        <p:nvSpPr>
          <p:cNvPr id="7" name="テキスト ボックス 6"/>
          <p:cNvSpPr txBox="1"/>
          <p:nvPr/>
        </p:nvSpPr>
        <p:spPr>
          <a:xfrm>
            <a:off x="367879" y="79457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登録した行事は月次シフトから確認できます。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画面にあるプルダウンをクリックすると、行事名が表示されます。</a:t>
            </a:r>
          </a:p>
        </p:txBody>
      </p:sp>
      <p:sp>
        <p:nvSpPr>
          <p:cNvPr id="9" name="正方形/長方形 8"/>
          <p:cNvSpPr/>
          <p:nvPr/>
        </p:nvSpPr>
        <p:spPr>
          <a:xfrm>
            <a:off x="3959775" y="2874209"/>
            <a:ext cx="638104" cy="27443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p:cNvSpPr/>
          <p:nvPr/>
        </p:nvSpPr>
        <p:spPr>
          <a:xfrm>
            <a:off x="2356888" y="2874208"/>
            <a:ext cx="429444" cy="27443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下カーブ矢印 10"/>
          <p:cNvSpPr/>
          <p:nvPr/>
        </p:nvSpPr>
        <p:spPr>
          <a:xfrm>
            <a:off x="4775643" y="1977363"/>
            <a:ext cx="3046668" cy="1343806"/>
          </a:xfrm>
          <a:prstGeom prst="curved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1"/>
          <p:cNvSpPr/>
          <p:nvPr/>
        </p:nvSpPr>
        <p:spPr>
          <a:xfrm>
            <a:off x="2895805" y="2809341"/>
            <a:ext cx="869235" cy="473881"/>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2" name="スライド番号プレースホルダー 1">
            <a:extLst>
              <a:ext uri="{FF2B5EF4-FFF2-40B4-BE49-F238E27FC236}">
                <a16:creationId xmlns:a16="http://schemas.microsoft.com/office/drawing/2014/main" id="{992A93E2-74B4-C7BD-8F30-1B16152D4D52}"/>
              </a:ext>
            </a:extLst>
          </p:cNvPr>
          <p:cNvSpPr>
            <a:spLocks noGrp="1"/>
          </p:cNvSpPr>
          <p:nvPr>
            <p:ph type="sldNum" sz="quarter" idx="12"/>
          </p:nvPr>
        </p:nvSpPr>
        <p:spPr/>
        <p:txBody>
          <a:bodyPr/>
          <a:lstStyle/>
          <a:p>
            <a:fld id="{94E8D513-F815-49AF-AE30-01E47A21E05B}" type="slidenum">
              <a:rPr kumimoji="1" lang="ja-JP" altLang="en-US" smtClean="0"/>
              <a:t>11</a:t>
            </a:fld>
            <a:endParaRPr kumimoji="1" lang="ja-JP" altLang="en-US"/>
          </a:p>
        </p:txBody>
      </p:sp>
    </p:spTree>
    <p:extLst>
      <p:ext uri="{BB962C8B-B14F-4D97-AF65-F5344CB8AC3E}">
        <p14:creationId xmlns:p14="http://schemas.microsoft.com/office/powerpoint/2010/main" val="3722930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シフト作成の準備　ラベルの設定</a:t>
            </a:r>
          </a:p>
        </p:txBody>
      </p:sp>
      <p:sp>
        <p:nvSpPr>
          <p:cNvPr id="10" name="テキスト ボックス 9"/>
          <p:cNvSpPr txBox="1"/>
          <p:nvPr/>
        </p:nvSpPr>
        <p:spPr>
          <a:xfrm>
            <a:off x="367879" y="73877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■ラベルの設定</a:t>
            </a:r>
            <a:endParaRPr kumimoji="1" lang="en-US" altLang="ja-JP" sz="1600" dirty="0">
              <a:latin typeface="メイリオ" panose="020B0604030504040204" pitchFamily="50" charset="-128"/>
              <a:ea typeface="メイリオ" panose="020B0604030504040204" pitchFamily="50" charset="-128"/>
            </a:endParaRPr>
          </a:p>
        </p:txBody>
      </p:sp>
      <p:cxnSp>
        <p:nvCxnSpPr>
          <p:cNvPr id="11" name="直線コネクタ 10"/>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78836" y="1359622"/>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シフト＞勤務地設定を開くと、自分の管理先の勤務地が表示されます。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この画面で行事と同様に、ラベルを登録することもできます。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ラベルは「鍵当番」「掃除当番」「新人研修中」などに利用できます。</a:t>
            </a:r>
          </a:p>
        </p:txBody>
      </p:sp>
      <p:sp>
        <p:nvSpPr>
          <p:cNvPr id="14" name="テキスト ボックス 13"/>
          <p:cNvSpPr txBox="1"/>
          <p:nvPr/>
        </p:nvSpPr>
        <p:spPr>
          <a:xfrm>
            <a:off x="486079" y="5794366"/>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自分の管理する勤務先の「変更」ボタンをクリックします。</a:t>
            </a:r>
          </a:p>
        </p:txBody>
      </p:sp>
      <p:pic>
        <p:nvPicPr>
          <p:cNvPr id="17" name="図 16"/>
          <p:cNvPicPr>
            <a:picLocks noChangeAspect="1"/>
          </p:cNvPicPr>
          <p:nvPr/>
        </p:nvPicPr>
        <p:blipFill>
          <a:blip r:embed="rId2"/>
          <a:stretch>
            <a:fillRect/>
          </a:stretch>
        </p:blipFill>
        <p:spPr>
          <a:xfrm>
            <a:off x="486079" y="2106421"/>
            <a:ext cx="7996687" cy="3503251"/>
          </a:xfrm>
          <a:prstGeom prst="rect">
            <a:avLst/>
          </a:prstGeom>
          <a:ln>
            <a:solidFill>
              <a:schemeClr val="tx1"/>
            </a:solidFill>
          </a:ln>
        </p:spPr>
      </p:pic>
      <p:sp>
        <p:nvSpPr>
          <p:cNvPr id="18" name="正方形/長方形 17"/>
          <p:cNvSpPr/>
          <p:nvPr/>
        </p:nvSpPr>
        <p:spPr>
          <a:xfrm>
            <a:off x="497036" y="3432163"/>
            <a:ext cx="411068" cy="465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正方形/長方形 18"/>
          <p:cNvSpPr/>
          <p:nvPr/>
        </p:nvSpPr>
        <p:spPr>
          <a:xfrm>
            <a:off x="908661" y="2690463"/>
            <a:ext cx="100616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7694774" y="3489844"/>
            <a:ext cx="73299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1" name="左矢印 20"/>
          <p:cNvSpPr/>
          <p:nvPr/>
        </p:nvSpPr>
        <p:spPr>
          <a:xfrm rot="10800000">
            <a:off x="6936171" y="3500134"/>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378EFF24-C67C-4F93-393A-6AA51654926B}"/>
              </a:ext>
            </a:extLst>
          </p:cNvPr>
          <p:cNvSpPr>
            <a:spLocks noGrp="1"/>
          </p:cNvSpPr>
          <p:nvPr>
            <p:ph type="sldNum" sz="quarter" idx="12"/>
          </p:nvPr>
        </p:nvSpPr>
        <p:spPr/>
        <p:txBody>
          <a:bodyPr/>
          <a:lstStyle/>
          <a:p>
            <a:fld id="{94E8D513-F815-49AF-AE30-01E47A21E05B}" type="slidenum">
              <a:rPr kumimoji="1" lang="ja-JP" altLang="en-US" smtClean="0"/>
              <a:t>12</a:t>
            </a:fld>
            <a:endParaRPr kumimoji="1" lang="ja-JP" altLang="en-US"/>
          </a:p>
        </p:txBody>
      </p:sp>
    </p:spTree>
    <p:extLst>
      <p:ext uri="{BB962C8B-B14F-4D97-AF65-F5344CB8AC3E}">
        <p14:creationId xmlns:p14="http://schemas.microsoft.com/office/powerpoint/2010/main" val="2076288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marL="342900" indent="-342900"/>
            <a:r>
              <a:rPr lang="ja-JP" altLang="en-US" dirty="0"/>
              <a:t>シフト作成の準備　ラベルの設定</a:t>
            </a:r>
            <a:endParaRPr lang="en-US" altLang="ja-JP" dirty="0"/>
          </a:p>
        </p:txBody>
      </p:sp>
      <p:sp>
        <p:nvSpPr>
          <p:cNvPr id="17" name="テキスト ボックス 16"/>
          <p:cNvSpPr txBox="1"/>
          <p:nvPr/>
        </p:nvSpPr>
        <p:spPr>
          <a:xfrm>
            <a:off x="367879" y="843747"/>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「新しいラベルを追加」をクリックし、ラベル名を入力、カラーを選択し、「確定」をクリックします。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他の勤務先からラベルのコピーをすることも可能です。</a:t>
            </a:r>
          </a:p>
        </p:txBody>
      </p:sp>
      <p:pic>
        <p:nvPicPr>
          <p:cNvPr id="4" name="図 3"/>
          <p:cNvPicPr>
            <a:picLocks noChangeAspect="1"/>
          </p:cNvPicPr>
          <p:nvPr/>
        </p:nvPicPr>
        <p:blipFill rotWithShape="1">
          <a:blip r:embed="rId2"/>
          <a:srcRect r="1900"/>
          <a:stretch/>
        </p:blipFill>
        <p:spPr>
          <a:xfrm>
            <a:off x="516790" y="1455083"/>
            <a:ext cx="4533597" cy="2899400"/>
          </a:xfrm>
          <a:prstGeom prst="rect">
            <a:avLst/>
          </a:prstGeom>
          <a:ln>
            <a:solidFill>
              <a:schemeClr val="tx1"/>
            </a:solidFill>
          </a:ln>
        </p:spPr>
      </p:pic>
      <p:sp>
        <p:nvSpPr>
          <p:cNvPr id="19" name="正方形/長方形 18"/>
          <p:cNvSpPr/>
          <p:nvPr/>
        </p:nvSpPr>
        <p:spPr>
          <a:xfrm>
            <a:off x="964308" y="3657027"/>
            <a:ext cx="3638559"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1906818" y="4015922"/>
            <a:ext cx="916589" cy="2260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四角形吹き出し 9"/>
          <p:cNvSpPr/>
          <p:nvPr/>
        </p:nvSpPr>
        <p:spPr>
          <a:xfrm>
            <a:off x="5247508" y="1791773"/>
            <a:ext cx="3496390" cy="2372763"/>
          </a:xfrm>
          <a:prstGeom prst="wedgeRectCallout">
            <a:avLst>
              <a:gd name="adj1" fmla="val -96779"/>
              <a:gd name="adj2" fmla="val 185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9" name="図 8"/>
          <p:cNvPicPr>
            <a:picLocks noChangeAspect="1"/>
          </p:cNvPicPr>
          <p:nvPr/>
        </p:nvPicPr>
        <p:blipFill>
          <a:blip r:embed="rId3"/>
          <a:stretch>
            <a:fillRect/>
          </a:stretch>
        </p:blipFill>
        <p:spPr>
          <a:xfrm>
            <a:off x="5484221" y="1913444"/>
            <a:ext cx="3022963" cy="2129419"/>
          </a:xfrm>
          <a:prstGeom prst="rect">
            <a:avLst/>
          </a:prstGeom>
          <a:ln>
            <a:solidFill>
              <a:schemeClr val="tx1"/>
            </a:solidFill>
          </a:ln>
        </p:spPr>
      </p:pic>
      <p:sp>
        <p:nvSpPr>
          <p:cNvPr id="21" name="テキスト ボックス 20"/>
          <p:cNvSpPr txBox="1"/>
          <p:nvPr/>
        </p:nvSpPr>
        <p:spPr>
          <a:xfrm>
            <a:off x="516790" y="4650897"/>
            <a:ext cx="7782807"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カラーパレット部分をクリックすると、色の追加設定の画面が表示され、独自のカラーを設定できます。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設定したラベルはシフト作成後に適用するなどして利用してください。</a:t>
            </a:r>
          </a:p>
        </p:txBody>
      </p:sp>
      <p:sp>
        <p:nvSpPr>
          <p:cNvPr id="2" name="スライド番号プレースホルダー 1">
            <a:extLst>
              <a:ext uri="{FF2B5EF4-FFF2-40B4-BE49-F238E27FC236}">
                <a16:creationId xmlns:a16="http://schemas.microsoft.com/office/drawing/2014/main" id="{D504719E-C28A-6860-E0FB-79583DE54002}"/>
              </a:ext>
            </a:extLst>
          </p:cNvPr>
          <p:cNvSpPr>
            <a:spLocks noGrp="1"/>
          </p:cNvSpPr>
          <p:nvPr>
            <p:ph type="sldNum" sz="quarter" idx="12"/>
          </p:nvPr>
        </p:nvSpPr>
        <p:spPr/>
        <p:txBody>
          <a:bodyPr/>
          <a:lstStyle/>
          <a:p>
            <a:fld id="{94E8D513-F815-49AF-AE30-01E47A21E05B}" type="slidenum">
              <a:rPr kumimoji="1" lang="ja-JP" altLang="en-US" smtClean="0"/>
              <a:t>13</a:t>
            </a:fld>
            <a:endParaRPr kumimoji="1" lang="ja-JP" altLang="en-US"/>
          </a:p>
        </p:txBody>
      </p:sp>
    </p:spTree>
    <p:extLst>
      <p:ext uri="{BB962C8B-B14F-4D97-AF65-F5344CB8AC3E}">
        <p14:creationId xmlns:p14="http://schemas.microsoft.com/office/powerpoint/2010/main" val="3015012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　シフト作成の手順</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■シフト作成の手順</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42284" y="125479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シフト作成や調整は以下手順で行います。</a:t>
            </a:r>
            <a:endParaRPr kumimoji="1" lang="en-US" altLang="ja-JP" sz="1200" dirty="0">
              <a:latin typeface="メイリオ" panose="020B0604030504040204" pitchFamily="50" charset="-128"/>
              <a:ea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BD04EC69-B694-295D-A24A-BC68C1C277C2}"/>
              </a:ext>
            </a:extLst>
          </p:cNvPr>
          <p:cNvSpPr>
            <a:spLocks noGrp="1"/>
          </p:cNvSpPr>
          <p:nvPr>
            <p:ph type="sldNum" sz="quarter" idx="12"/>
          </p:nvPr>
        </p:nvSpPr>
        <p:spPr/>
        <p:txBody>
          <a:bodyPr/>
          <a:lstStyle/>
          <a:p>
            <a:fld id="{94E8D513-F815-49AF-AE30-01E47A21E05B}" type="slidenum">
              <a:rPr kumimoji="1" lang="ja-JP" altLang="en-US" smtClean="0"/>
              <a:t>14</a:t>
            </a:fld>
            <a:endParaRPr kumimoji="1" lang="ja-JP" altLang="en-US"/>
          </a:p>
        </p:txBody>
      </p:sp>
      <p:sp>
        <p:nvSpPr>
          <p:cNvPr id="4" name="テキスト ボックス 3">
            <a:extLst>
              <a:ext uri="{FF2B5EF4-FFF2-40B4-BE49-F238E27FC236}">
                <a16:creationId xmlns:a16="http://schemas.microsoft.com/office/drawing/2014/main" id="{48F22E3D-0EAD-174C-AD4B-9C8543B43854}"/>
              </a:ext>
            </a:extLst>
          </p:cNvPr>
          <p:cNvSpPr txBox="1"/>
          <p:nvPr/>
        </p:nvSpPr>
        <p:spPr>
          <a:xfrm>
            <a:off x="494757" y="2287548"/>
            <a:ext cx="6195754" cy="430887"/>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月次シフト（一覧表示）で個別就業設定を適用、希望シフトを確認しながら作成します。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確認完了後、「予定に反映」します。</a:t>
            </a:r>
            <a:endParaRPr kumimoji="1" lang="en-US" altLang="ja-JP" sz="1100" dirty="0">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2DD391A1-207D-9A4F-DC06-82E9B1406CF9}"/>
              </a:ext>
            </a:extLst>
          </p:cNvPr>
          <p:cNvSpPr/>
          <p:nvPr/>
        </p:nvSpPr>
        <p:spPr>
          <a:xfrm>
            <a:off x="270933" y="1786223"/>
            <a:ext cx="8308120"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月次シフト（一覧表示）での確認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8" name="正方形/長方形 7">
            <a:extLst>
              <a:ext uri="{FF2B5EF4-FFF2-40B4-BE49-F238E27FC236}">
                <a16:creationId xmlns:a16="http://schemas.microsoft.com/office/drawing/2014/main" id="{5BD61E52-38B8-B835-15F5-05B89EF7B88A}"/>
              </a:ext>
            </a:extLst>
          </p:cNvPr>
          <p:cNvSpPr/>
          <p:nvPr/>
        </p:nvSpPr>
        <p:spPr>
          <a:xfrm>
            <a:off x="270933" y="2890950"/>
            <a:ext cx="8308120"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【2】</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16" name="テキスト ボックス 15">
            <a:extLst>
              <a:ext uri="{FF2B5EF4-FFF2-40B4-BE49-F238E27FC236}">
                <a16:creationId xmlns:a16="http://schemas.microsoft.com/office/drawing/2014/main" id="{54F9EE70-03A9-CC2A-FC30-9542D6E80434}"/>
              </a:ext>
            </a:extLst>
          </p:cNvPr>
          <p:cNvSpPr txBox="1"/>
          <p:nvPr/>
        </p:nvSpPr>
        <p:spPr>
          <a:xfrm>
            <a:off x="494757" y="3433074"/>
            <a:ext cx="6195754" cy="430887"/>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変形労働制以外の労働区分の場合、月次シフトで作成されたシフトのアラートを確認します。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また、ラベルの適用を行います。</a:t>
            </a:r>
            <a:endParaRPr kumimoji="1" lang="en-US" altLang="ja-JP" sz="1100" dirty="0">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331A72D0-6A39-86B2-1377-9920318FDA0E}"/>
              </a:ext>
            </a:extLst>
          </p:cNvPr>
          <p:cNvSpPr/>
          <p:nvPr/>
        </p:nvSpPr>
        <p:spPr>
          <a:xfrm>
            <a:off x="270932" y="4020692"/>
            <a:ext cx="8308119"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週次シフトや日次シフトでの確認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修正</a:t>
            </a:r>
          </a:p>
        </p:txBody>
      </p:sp>
      <p:sp>
        <p:nvSpPr>
          <p:cNvPr id="18" name="テキスト ボックス 17">
            <a:extLst>
              <a:ext uri="{FF2B5EF4-FFF2-40B4-BE49-F238E27FC236}">
                <a16:creationId xmlns:a16="http://schemas.microsoft.com/office/drawing/2014/main" id="{23C1B556-CD36-FC57-03CF-D75B64E1AA4C}"/>
              </a:ext>
            </a:extLst>
          </p:cNvPr>
          <p:cNvSpPr txBox="1"/>
          <p:nvPr/>
        </p:nvSpPr>
        <p:spPr>
          <a:xfrm>
            <a:off x="494757" y="4562816"/>
            <a:ext cx="6195754" cy="261610"/>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必要があれば、週次シフト、日次シフトでの細かい確認や修正を行います。</a:t>
            </a:r>
            <a:endParaRPr kumimoji="1" lang="en-US" altLang="ja-JP" sz="11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46015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5C0E64AB-BD68-4DAA-2E54-A3A5B276DF1F}"/>
              </a:ext>
            </a:extLst>
          </p:cNvPr>
          <p:cNvPicPr>
            <a:picLocks noChangeAspect="1"/>
          </p:cNvPicPr>
          <p:nvPr/>
        </p:nvPicPr>
        <p:blipFill>
          <a:blip r:embed="rId2"/>
          <a:stretch>
            <a:fillRect/>
          </a:stretch>
        </p:blipFill>
        <p:spPr>
          <a:xfrm>
            <a:off x="430281" y="2061137"/>
            <a:ext cx="7795034" cy="4112504"/>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　シフト作成画面</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■シフト作成画面</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26272"/>
            <a:ext cx="821117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シフト作成や調整は月ごと、週ごと、日ごとに行えます。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シフト作成の画面はシフト＞シフト作成内の「月次シフト（一覧表示）」「月次シフト」「週次シフト」「日次シフト」で行います。</a:t>
            </a:r>
          </a:p>
        </p:txBody>
      </p:sp>
      <p:sp>
        <p:nvSpPr>
          <p:cNvPr id="14" name="正方形/長方形 13"/>
          <p:cNvSpPr/>
          <p:nvPr/>
        </p:nvSpPr>
        <p:spPr>
          <a:xfrm>
            <a:off x="430281" y="4477487"/>
            <a:ext cx="410806" cy="4162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841086" y="4182701"/>
            <a:ext cx="924339" cy="157763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1933574" y="2365523"/>
            <a:ext cx="6114957" cy="37368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rot="10800000">
            <a:off x="367879" y="5110332"/>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6" name="テキスト ボックス 5"/>
          <p:cNvSpPr txBox="1"/>
          <p:nvPr/>
        </p:nvSpPr>
        <p:spPr>
          <a:xfrm>
            <a:off x="4633526" y="5439510"/>
            <a:ext cx="2999224" cy="369332"/>
          </a:xfrm>
          <a:prstGeom prst="rect">
            <a:avLst/>
          </a:prstGeom>
          <a:noFill/>
        </p:spPr>
        <p:txBody>
          <a:bodyPr wrap="squar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こちら側の画面で作成する</a:t>
            </a:r>
          </a:p>
        </p:txBody>
      </p:sp>
      <p:sp>
        <p:nvSpPr>
          <p:cNvPr id="2" name="スライド番号プレースホルダー 1">
            <a:extLst>
              <a:ext uri="{FF2B5EF4-FFF2-40B4-BE49-F238E27FC236}">
                <a16:creationId xmlns:a16="http://schemas.microsoft.com/office/drawing/2014/main" id="{BD04EC69-B694-295D-A24A-BC68C1C277C2}"/>
              </a:ext>
            </a:extLst>
          </p:cNvPr>
          <p:cNvSpPr>
            <a:spLocks noGrp="1"/>
          </p:cNvSpPr>
          <p:nvPr>
            <p:ph type="sldNum" sz="quarter" idx="12"/>
          </p:nvPr>
        </p:nvSpPr>
        <p:spPr/>
        <p:txBody>
          <a:bodyPr/>
          <a:lstStyle/>
          <a:p>
            <a:fld id="{94E8D513-F815-49AF-AE30-01E47A21E05B}" type="slidenum">
              <a:rPr kumimoji="1" lang="ja-JP" altLang="en-US" smtClean="0"/>
              <a:t>15</a:t>
            </a:fld>
            <a:endParaRPr kumimoji="1" lang="ja-JP" altLang="en-US"/>
          </a:p>
        </p:txBody>
      </p:sp>
    </p:spTree>
    <p:extLst>
      <p:ext uri="{BB962C8B-B14F-4D97-AF65-F5344CB8AC3E}">
        <p14:creationId xmlns:p14="http://schemas.microsoft.com/office/powerpoint/2010/main" val="1439759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25401180-C15A-2364-DEDD-8C6AAB5BB27C}"/>
              </a:ext>
            </a:extLst>
          </p:cNvPr>
          <p:cNvPicPr>
            <a:picLocks noChangeAspect="1"/>
          </p:cNvPicPr>
          <p:nvPr/>
        </p:nvPicPr>
        <p:blipFill>
          <a:blip r:embed="rId2"/>
          <a:stretch>
            <a:fillRect/>
          </a:stretch>
        </p:blipFill>
        <p:spPr>
          <a:xfrm>
            <a:off x="342284" y="2134252"/>
            <a:ext cx="7233022" cy="3775033"/>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■月次シフト一覧表示画面での作成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シフト＞月次シフト（一覧表示）を開きます。</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別タブで表示されます。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作成する月度を表示します。</a:t>
            </a:r>
            <a:r>
              <a:rPr kumimoji="1" lang="ja-JP" altLang="en-US" sz="1200" b="1" dirty="0">
                <a:latin typeface="メイリオ" panose="020B0604030504040204" pitchFamily="50" charset="-128"/>
                <a:ea typeface="メイリオ" panose="020B0604030504040204" pitchFamily="50" charset="-128"/>
              </a:rPr>
              <a:t>この時に作成する勤務先も確認してください。</a:t>
            </a:r>
            <a:endParaRPr kumimoji="1" lang="ja-JP" altLang="en-US" sz="1200"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329238" y="4757962"/>
            <a:ext cx="407147" cy="3653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749431" y="5499797"/>
            <a:ext cx="1037765" cy="2669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16</a:t>
            </a:fld>
            <a:endParaRPr kumimoji="1" lang="ja-JP" altLang="en-US"/>
          </a:p>
        </p:txBody>
      </p:sp>
      <p:pic>
        <p:nvPicPr>
          <p:cNvPr id="7" name="図 6">
            <a:extLst>
              <a:ext uri="{FF2B5EF4-FFF2-40B4-BE49-F238E27FC236}">
                <a16:creationId xmlns:a16="http://schemas.microsoft.com/office/drawing/2014/main" id="{0C4282B1-5642-9DC9-AE57-0BFF851DBD94}"/>
              </a:ext>
            </a:extLst>
          </p:cNvPr>
          <p:cNvPicPr>
            <a:picLocks noChangeAspect="1"/>
          </p:cNvPicPr>
          <p:nvPr/>
        </p:nvPicPr>
        <p:blipFill>
          <a:blip r:embed="rId3"/>
          <a:stretch>
            <a:fillRect/>
          </a:stretch>
        </p:blipFill>
        <p:spPr>
          <a:xfrm>
            <a:off x="2402740" y="3571753"/>
            <a:ext cx="6350141" cy="2828925"/>
          </a:xfrm>
          <a:prstGeom prst="rect">
            <a:avLst/>
          </a:prstGeom>
          <a:ln>
            <a:solidFill>
              <a:schemeClr val="tx1"/>
            </a:solidFill>
          </a:ln>
        </p:spPr>
      </p:pic>
      <p:sp>
        <p:nvSpPr>
          <p:cNvPr id="8" name="矢印: 下カーブ 7">
            <a:extLst>
              <a:ext uri="{FF2B5EF4-FFF2-40B4-BE49-F238E27FC236}">
                <a16:creationId xmlns:a16="http://schemas.microsoft.com/office/drawing/2014/main" id="{3C03DF34-1E70-5665-F5EC-0D3E52DDA14D}"/>
              </a:ext>
            </a:extLst>
          </p:cNvPr>
          <p:cNvSpPr/>
          <p:nvPr/>
        </p:nvSpPr>
        <p:spPr>
          <a:xfrm>
            <a:off x="1506813" y="4185853"/>
            <a:ext cx="1791854" cy="937420"/>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a:extLst>
              <a:ext uri="{FF2B5EF4-FFF2-40B4-BE49-F238E27FC236}">
                <a16:creationId xmlns:a16="http://schemas.microsoft.com/office/drawing/2014/main" id="{D7B0FAD2-E066-BD80-C803-95C42C8E0317}"/>
              </a:ext>
            </a:extLst>
          </p:cNvPr>
          <p:cNvSpPr/>
          <p:nvPr/>
        </p:nvSpPr>
        <p:spPr>
          <a:xfrm>
            <a:off x="2442658" y="3754450"/>
            <a:ext cx="1640455" cy="347515"/>
          </a:xfrm>
          <a:prstGeom prst="rect">
            <a:avLst/>
          </a:prstGeom>
          <a:noFill/>
          <a:ln w="28575">
            <a:solidFill>
              <a:srgbClr val="C0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9" name="吹き出し: 円形 18">
            <a:extLst>
              <a:ext uri="{FF2B5EF4-FFF2-40B4-BE49-F238E27FC236}">
                <a16:creationId xmlns:a16="http://schemas.microsoft.com/office/drawing/2014/main" id="{CCB2D828-AC08-3A46-8423-917399951A39}"/>
              </a:ext>
            </a:extLst>
          </p:cNvPr>
          <p:cNvSpPr/>
          <p:nvPr/>
        </p:nvSpPr>
        <p:spPr>
          <a:xfrm>
            <a:off x="3505884" y="2226018"/>
            <a:ext cx="2161585" cy="1171575"/>
          </a:xfrm>
          <a:prstGeom prst="wedgeEllipseCallout">
            <a:avLst>
              <a:gd name="adj1" fmla="val -38331"/>
              <a:gd name="adj2" fmla="val 69370"/>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月度と勤務先を必ず確認してください。</a:t>
            </a:r>
          </a:p>
        </p:txBody>
      </p:sp>
    </p:spTree>
    <p:extLst>
      <p:ext uri="{BB962C8B-B14F-4D97-AF65-F5344CB8AC3E}">
        <p14:creationId xmlns:p14="http://schemas.microsoft.com/office/powerpoint/2010/main" val="1439206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①個別就業設定の適用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「個別就業から設定」ボタンをクリックし、下地として個別就業設定のシフトを全日適用します。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17</a:t>
            </a:fld>
            <a:endParaRPr kumimoji="1" lang="ja-JP" altLang="en-US"/>
          </a:p>
        </p:txBody>
      </p:sp>
      <p:pic>
        <p:nvPicPr>
          <p:cNvPr id="4" name="図 3">
            <a:extLst>
              <a:ext uri="{FF2B5EF4-FFF2-40B4-BE49-F238E27FC236}">
                <a16:creationId xmlns:a16="http://schemas.microsoft.com/office/drawing/2014/main" id="{748D6E37-02DD-89DF-0BDE-44D3B9B6A9AB}"/>
              </a:ext>
            </a:extLst>
          </p:cNvPr>
          <p:cNvPicPr>
            <a:picLocks noChangeAspect="1"/>
          </p:cNvPicPr>
          <p:nvPr/>
        </p:nvPicPr>
        <p:blipFill>
          <a:blip r:embed="rId2"/>
          <a:stretch>
            <a:fillRect/>
          </a:stretch>
        </p:blipFill>
        <p:spPr>
          <a:xfrm>
            <a:off x="342284" y="1777341"/>
            <a:ext cx="7269933" cy="2877207"/>
          </a:xfrm>
          <a:prstGeom prst="rect">
            <a:avLst/>
          </a:prstGeom>
          <a:ln>
            <a:solidFill>
              <a:schemeClr val="tx1"/>
            </a:solidFill>
          </a:ln>
        </p:spPr>
      </p:pic>
      <p:sp>
        <p:nvSpPr>
          <p:cNvPr id="6" name="正方形/長方形 5">
            <a:extLst>
              <a:ext uri="{FF2B5EF4-FFF2-40B4-BE49-F238E27FC236}">
                <a16:creationId xmlns:a16="http://schemas.microsoft.com/office/drawing/2014/main" id="{F2E25E2C-9EDA-C608-400A-DC610B933497}"/>
              </a:ext>
            </a:extLst>
          </p:cNvPr>
          <p:cNvSpPr/>
          <p:nvPr/>
        </p:nvSpPr>
        <p:spPr>
          <a:xfrm>
            <a:off x="4057265" y="2055137"/>
            <a:ext cx="677697" cy="25886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2">
            <a:extLst>
              <a:ext uri="{FF2B5EF4-FFF2-40B4-BE49-F238E27FC236}">
                <a16:creationId xmlns:a16="http://schemas.microsoft.com/office/drawing/2014/main" id="{596D46B1-A45F-2C07-1442-7CE4B79E9974}"/>
              </a:ext>
            </a:extLst>
          </p:cNvPr>
          <p:cNvSpPr/>
          <p:nvPr/>
        </p:nvSpPr>
        <p:spPr>
          <a:xfrm>
            <a:off x="4830653" y="2010925"/>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6" name="図 15">
            <a:extLst>
              <a:ext uri="{FF2B5EF4-FFF2-40B4-BE49-F238E27FC236}">
                <a16:creationId xmlns:a16="http://schemas.microsoft.com/office/drawing/2014/main" id="{EBACC56D-D21E-4484-7D32-FAF0F6D7A1D8}"/>
              </a:ext>
            </a:extLst>
          </p:cNvPr>
          <p:cNvPicPr>
            <a:picLocks noChangeAspect="1"/>
          </p:cNvPicPr>
          <p:nvPr/>
        </p:nvPicPr>
        <p:blipFill>
          <a:blip r:embed="rId3"/>
          <a:stretch>
            <a:fillRect/>
          </a:stretch>
        </p:blipFill>
        <p:spPr>
          <a:xfrm>
            <a:off x="2029146" y="3351115"/>
            <a:ext cx="6549907" cy="2877207"/>
          </a:xfrm>
          <a:prstGeom prst="rect">
            <a:avLst/>
          </a:prstGeom>
          <a:ln>
            <a:solidFill>
              <a:schemeClr val="tx1"/>
            </a:solidFill>
          </a:ln>
        </p:spPr>
      </p:pic>
      <p:sp>
        <p:nvSpPr>
          <p:cNvPr id="18" name="矢印: 下カーブ 17">
            <a:extLst>
              <a:ext uri="{FF2B5EF4-FFF2-40B4-BE49-F238E27FC236}">
                <a16:creationId xmlns:a16="http://schemas.microsoft.com/office/drawing/2014/main" id="{5161997F-D9EF-200C-993A-D620631FADBF}"/>
              </a:ext>
            </a:extLst>
          </p:cNvPr>
          <p:cNvSpPr/>
          <p:nvPr/>
        </p:nvSpPr>
        <p:spPr>
          <a:xfrm rot="476734">
            <a:off x="1305446" y="2688340"/>
            <a:ext cx="1881374" cy="969259"/>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78102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②希望シフトを確認する</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「希望シフト表示」をクリックして、シフトの希望を確認します。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18</a:t>
            </a:fld>
            <a:endParaRPr kumimoji="1" lang="ja-JP" altLang="en-US"/>
          </a:p>
        </p:txBody>
      </p:sp>
      <p:pic>
        <p:nvPicPr>
          <p:cNvPr id="3" name="図 3">
            <a:extLst>
              <a:ext uri="{FF2B5EF4-FFF2-40B4-BE49-F238E27FC236}">
                <a16:creationId xmlns:a16="http://schemas.microsoft.com/office/drawing/2014/main" id="{8995D0A7-A68A-BF94-C8BF-77DB16D0247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403" y="2686524"/>
            <a:ext cx="8037513" cy="3619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5">
            <a:extLst>
              <a:ext uri="{FF2B5EF4-FFF2-40B4-BE49-F238E27FC236}">
                <a16:creationId xmlns:a16="http://schemas.microsoft.com/office/drawing/2014/main" id="{84D03B80-1146-C428-37BE-11B71D6563D1}"/>
              </a:ext>
            </a:extLst>
          </p:cNvPr>
          <p:cNvPicPr>
            <a:picLocks noChangeAspect="1"/>
          </p:cNvPicPr>
          <p:nvPr/>
        </p:nvPicPr>
        <p:blipFill>
          <a:blip r:embed="rId3">
            <a:extLst>
              <a:ext uri="{28A0092B-C50C-407E-A947-70E740481C1C}">
                <a14:useLocalDpi xmlns:a14="http://schemas.microsoft.com/office/drawing/2010/main" val="0"/>
              </a:ext>
            </a:extLst>
          </a:blip>
          <a:srcRect l="80408" t="51115" r="9238" b="8768"/>
          <a:stretch>
            <a:fillRect/>
          </a:stretch>
        </p:blipFill>
        <p:spPr bwMode="auto">
          <a:xfrm>
            <a:off x="457403" y="2003899"/>
            <a:ext cx="1657350" cy="5699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矢印: 左カーブ 11">
            <a:extLst>
              <a:ext uri="{FF2B5EF4-FFF2-40B4-BE49-F238E27FC236}">
                <a16:creationId xmlns:a16="http://schemas.microsoft.com/office/drawing/2014/main" id="{70DBB1C3-FB5C-8C68-0877-0692C2FB2E52}"/>
              </a:ext>
            </a:extLst>
          </p:cNvPr>
          <p:cNvSpPr/>
          <p:nvPr/>
        </p:nvSpPr>
        <p:spPr>
          <a:xfrm rot="16515218">
            <a:off x="2090146" y="1653856"/>
            <a:ext cx="550863" cy="1130300"/>
          </a:xfrm>
          <a:prstGeom prst="curvedLeftArrow">
            <a:avLst/>
          </a:prstGeom>
          <a:solidFill>
            <a:schemeClr val="accent5">
              <a:lumMod val="75000"/>
            </a:schemeClr>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pic>
        <p:nvPicPr>
          <p:cNvPr id="13" name="図 3">
            <a:extLst>
              <a:ext uri="{FF2B5EF4-FFF2-40B4-BE49-F238E27FC236}">
                <a16:creationId xmlns:a16="http://schemas.microsoft.com/office/drawing/2014/main" id="{A3226FE3-A86E-5285-548A-B3B10DC7DA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83378" y="2075337"/>
            <a:ext cx="3371850" cy="506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矢印: 上 13">
            <a:extLst>
              <a:ext uri="{FF2B5EF4-FFF2-40B4-BE49-F238E27FC236}">
                <a16:creationId xmlns:a16="http://schemas.microsoft.com/office/drawing/2014/main" id="{0C206FE6-71E3-9834-6ABD-939995420E51}"/>
              </a:ext>
            </a:extLst>
          </p:cNvPr>
          <p:cNvSpPr/>
          <p:nvPr/>
        </p:nvSpPr>
        <p:spPr>
          <a:xfrm>
            <a:off x="7263016" y="2545237"/>
            <a:ext cx="269875" cy="388937"/>
          </a:xfrm>
          <a:prstGeom prst="upArrow">
            <a:avLst/>
          </a:prstGeom>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5" name="テキスト ボックス 16">
            <a:extLst>
              <a:ext uri="{FF2B5EF4-FFF2-40B4-BE49-F238E27FC236}">
                <a16:creationId xmlns:a16="http://schemas.microsoft.com/office/drawing/2014/main" id="{22F3381D-2BA4-74A6-2671-ED7ECE1D86D9}"/>
              </a:ext>
            </a:extLst>
          </p:cNvPr>
          <p:cNvSpPr txBox="1">
            <a:spLocks noChangeArrowheads="1"/>
          </p:cNvSpPr>
          <p:nvPr/>
        </p:nvSpPr>
        <p:spPr bwMode="auto">
          <a:xfrm>
            <a:off x="3021216" y="2097562"/>
            <a:ext cx="2657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dirty="0">
                <a:latin typeface="メイリオ" panose="020B0604030504040204" pitchFamily="50" charset="-128"/>
                <a:ea typeface="メイリオ" panose="020B0604030504040204" pitchFamily="50" charset="-128"/>
              </a:rPr>
              <a:t>クリックで画面を切り替え</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dirty="0">
                <a:latin typeface="メイリオ" panose="020B0604030504040204" pitchFamily="50" charset="-128"/>
                <a:ea typeface="メイリオ" panose="020B0604030504040204" pitchFamily="50" charset="-128"/>
              </a:rPr>
              <a:t>元に戻ってシフト確認</a:t>
            </a:r>
            <a:endParaRPr lang="en-US" altLang="ja-JP"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03147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en-US" altLang="ja-JP" dirty="0"/>
              <a:t>CONTENTS</a:t>
            </a:r>
            <a:endParaRPr lang="ja-JP" altLang="en-US" dirty="0"/>
          </a:p>
        </p:txBody>
      </p:sp>
      <p:sp>
        <p:nvSpPr>
          <p:cNvPr id="11" name="テキスト ボックス 10"/>
          <p:cNvSpPr txBox="1"/>
          <p:nvPr/>
        </p:nvSpPr>
        <p:spPr>
          <a:xfrm>
            <a:off x="387691" y="1461595"/>
            <a:ext cx="8454567"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本マニュアルは企業管理者から拠点（勤務地）のシフト管理者へ</a:t>
            </a:r>
            <a:r>
              <a:rPr kumimoji="1" lang="en-US" altLang="ja-JP" sz="1200" dirty="0">
                <a:latin typeface="メイリオ" panose="020B0604030504040204" pitchFamily="50" charset="-128"/>
                <a:ea typeface="メイリオ" panose="020B0604030504040204" pitchFamily="50" charset="-128"/>
              </a:rPr>
              <a:t>AKASHI</a:t>
            </a:r>
            <a:r>
              <a:rPr kumimoji="1" lang="ja-JP" altLang="en-US" sz="1200" dirty="0">
                <a:latin typeface="メイリオ" panose="020B0604030504040204" pitchFamily="50" charset="-128"/>
                <a:ea typeface="メイリオ" panose="020B0604030504040204" pitchFamily="50" charset="-128"/>
              </a:rPr>
              <a:t>のシフト作成方法をご案内する目的としています。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企業管理者にて設定していただいた内容により、シフト管理者が利用する項目や機能が異なりますので、必要部分のみ残してスライドを削除するなどカスタマイズをしてご利用ください。</a:t>
            </a:r>
          </a:p>
        </p:txBody>
      </p:sp>
      <p:sp>
        <p:nvSpPr>
          <p:cNvPr id="12" name="正方形/長方形 11"/>
          <p:cNvSpPr/>
          <p:nvPr/>
        </p:nvSpPr>
        <p:spPr>
          <a:xfrm>
            <a:off x="270933" y="816568"/>
            <a:ext cx="8688085" cy="16569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lnSpc>
                <a:spcPct val="120000"/>
              </a:lnSpc>
            </a:pPr>
            <a:r>
              <a:rPr kumimoji="1" lang="ja-JP" altLang="en-US" b="1" dirty="0">
                <a:solidFill>
                  <a:schemeClr val="accent1"/>
                </a:solidFill>
                <a:latin typeface="メイリオ" panose="020B0604030504040204" pitchFamily="50" charset="-128"/>
                <a:ea typeface="メイリオ" panose="020B0604030504040204" pitchFamily="50" charset="-128"/>
              </a:rPr>
              <a:t>貴社の設定に合わせてカスタマイズ！</a:t>
            </a:r>
            <a:endParaRPr kumimoji="1" lang="en-US" altLang="ja-JP" b="1" dirty="0">
              <a:solidFill>
                <a:schemeClr val="accent1"/>
              </a:solidFill>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4756176" y="3414584"/>
            <a:ext cx="4202842" cy="1384995"/>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以下</a:t>
            </a:r>
            <a:r>
              <a:rPr kumimoji="1" lang="en-US" altLang="ja-JP" sz="1400" dirty="0">
                <a:latin typeface="メイリオ" panose="020B0604030504040204" pitchFamily="50" charset="-128"/>
                <a:ea typeface="メイリオ" panose="020B0604030504040204" pitchFamily="50" charset="-128"/>
              </a:rPr>
              <a:t>URL</a:t>
            </a:r>
            <a:r>
              <a:rPr kumimoji="1" lang="ja-JP" altLang="en-US" sz="1400" dirty="0">
                <a:latin typeface="メイリオ" panose="020B0604030504040204" pitchFamily="50" charset="-128"/>
                <a:ea typeface="メイリオ" panose="020B0604030504040204" pitchFamily="50" charset="-128"/>
              </a:rPr>
              <a:t>を参照し、シフト管理のための設定を行なってください。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【AKASHI</a:t>
            </a:r>
            <a:r>
              <a:rPr kumimoji="1" lang="ja-JP" altLang="en-US" sz="1400" dirty="0">
                <a:latin typeface="メイリオ" panose="020B0604030504040204" pitchFamily="50" charset="-128"/>
                <a:ea typeface="メイリオ" panose="020B0604030504040204" pitchFamily="50" charset="-128"/>
              </a:rPr>
              <a:t>ヘルプセンター</a:t>
            </a:r>
            <a:r>
              <a:rPr kumimoji="1" lang="en-US" altLang="ja-JP" sz="1400" dirty="0">
                <a:latin typeface="メイリオ" panose="020B0604030504040204" pitchFamily="50" charset="-128"/>
                <a:ea typeface="メイリオ" panose="020B0604030504040204" pitchFamily="50" charset="-128"/>
              </a:rPr>
              <a:t>】</a:t>
            </a:r>
          </a:p>
          <a:p>
            <a:r>
              <a:rPr kumimoji="1" lang="en-US" altLang="ja-JP" sz="1400" dirty="0">
                <a:latin typeface="メイリオ" panose="020B0604030504040204" pitchFamily="50" charset="-128"/>
                <a:ea typeface="メイリオ" panose="020B0604030504040204" pitchFamily="50" charset="-128"/>
              </a:rPr>
              <a:t>https://akashi.zendesk.com/hc/ja/articles/360001188713</a:t>
            </a:r>
          </a:p>
        </p:txBody>
      </p:sp>
      <p:sp>
        <p:nvSpPr>
          <p:cNvPr id="16" name="テキスト ボックス 15"/>
          <p:cNvSpPr txBox="1"/>
          <p:nvPr/>
        </p:nvSpPr>
        <p:spPr>
          <a:xfrm>
            <a:off x="477483" y="2731330"/>
            <a:ext cx="6625216"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AKASHI</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管理画面よりシフト管理ための初期設定を完了する</a:t>
            </a:r>
          </a:p>
        </p:txBody>
      </p:sp>
      <p:sp>
        <p:nvSpPr>
          <p:cNvPr id="2" name="スライド番号プレースホルダー 1">
            <a:extLst>
              <a:ext uri="{FF2B5EF4-FFF2-40B4-BE49-F238E27FC236}">
                <a16:creationId xmlns:a16="http://schemas.microsoft.com/office/drawing/2014/main" id="{A95A7535-B135-F7B4-3549-8D25D9AC3E47}"/>
              </a:ext>
            </a:extLst>
          </p:cNvPr>
          <p:cNvSpPr>
            <a:spLocks noGrp="1"/>
          </p:cNvSpPr>
          <p:nvPr>
            <p:ph type="sldNum" sz="quarter" idx="12"/>
          </p:nvPr>
        </p:nvSpPr>
        <p:spPr/>
        <p:txBody>
          <a:bodyPr/>
          <a:lstStyle/>
          <a:p>
            <a:fld id="{94E8D513-F815-49AF-AE30-01E47A21E05B}" type="slidenum">
              <a:rPr kumimoji="1" lang="ja-JP" altLang="en-US" smtClean="0"/>
              <a:t>1</a:t>
            </a:fld>
            <a:endParaRPr kumimoji="1" lang="ja-JP" altLang="en-US"/>
          </a:p>
        </p:txBody>
      </p:sp>
      <p:pic>
        <p:nvPicPr>
          <p:cNvPr id="5" name="図 4">
            <a:extLst>
              <a:ext uri="{FF2B5EF4-FFF2-40B4-BE49-F238E27FC236}">
                <a16:creationId xmlns:a16="http://schemas.microsoft.com/office/drawing/2014/main" id="{F7533174-AF45-2F23-6189-F892D81B12DD}"/>
              </a:ext>
            </a:extLst>
          </p:cNvPr>
          <p:cNvPicPr>
            <a:picLocks noChangeAspect="1"/>
          </p:cNvPicPr>
          <p:nvPr/>
        </p:nvPicPr>
        <p:blipFill>
          <a:blip r:embed="rId2"/>
          <a:stretch>
            <a:fillRect/>
          </a:stretch>
        </p:blipFill>
        <p:spPr>
          <a:xfrm>
            <a:off x="387691" y="3363766"/>
            <a:ext cx="4270258" cy="2427889"/>
          </a:xfrm>
          <a:prstGeom prst="rect">
            <a:avLst/>
          </a:prstGeom>
          <a:ln>
            <a:solidFill>
              <a:schemeClr val="tx1"/>
            </a:solidFill>
          </a:ln>
        </p:spPr>
      </p:pic>
    </p:spTree>
    <p:extLst>
      <p:ext uri="{BB962C8B-B14F-4D97-AF65-F5344CB8AC3E}">
        <p14:creationId xmlns:p14="http://schemas.microsoft.com/office/powerpoint/2010/main" val="3723430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③勤務予定合計人数の設定</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合計人数をクリックし、シフトパターン</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資格・力量設定で必要人数を確認できるようにします。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19</a:t>
            </a:fld>
            <a:endParaRPr kumimoji="1" lang="ja-JP" altLang="en-US"/>
          </a:p>
        </p:txBody>
      </p:sp>
      <p:pic>
        <p:nvPicPr>
          <p:cNvPr id="3" name="図 12">
            <a:extLst>
              <a:ext uri="{FF2B5EF4-FFF2-40B4-BE49-F238E27FC236}">
                <a16:creationId xmlns:a16="http://schemas.microsoft.com/office/drawing/2014/main" id="{F7D909B1-FCCD-2A6B-18D5-50B290984A14}"/>
              </a:ext>
            </a:extLst>
          </p:cNvPr>
          <p:cNvPicPr>
            <a:picLocks noChangeAspect="1"/>
          </p:cNvPicPr>
          <p:nvPr/>
        </p:nvPicPr>
        <p:blipFill>
          <a:blip r:embed="rId2">
            <a:extLst>
              <a:ext uri="{28A0092B-C50C-407E-A947-70E740481C1C}">
                <a14:useLocalDpi xmlns:a14="http://schemas.microsoft.com/office/drawing/2010/main" val="0"/>
              </a:ext>
            </a:extLst>
          </a:blip>
          <a:srcRect t="82996"/>
          <a:stretch>
            <a:fillRect/>
          </a:stretch>
        </p:blipFill>
        <p:spPr bwMode="auto">
          <a:xfrm>
            <a:off x="610982" y="2225912"/>
            <a:ext cx="6514095" cy="6031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7">
            <a:extLst>
              <a:ext uri="{FF2B5EF4-FFF2-40B4-BE49-F238E27FC236}">
                <a16:creationId xmlns:a16="http://schemas.microsoft.com/office/drawing/2014/main" id="{330F6616-0D09-C05C-69B0-00D8494A5A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982" y="3079987"/>
            <a:ext cx="7245350" cy="35226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図 5">
            <a:extLst>
              <a:ext uri="{FF2B5EF4-FFF2-40B4-BE49-F238E27FC236}">
                <a16:creationId xmlns:a16="http://schemas.microsoft.com/office/drawing/2014/main" id="{3043A7AD-D41C-145A-420E-388912AAB7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80251" y="1794775"/>
            <a:ext cx="4071270" cy="23964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矢印: 左カーブ 6">
            <a:extLst>
              <a:ext uri="{FF2B5EF4-FFF2-40B4-BE49-F238E27FC236}">
                <a16:creationId xmlns:a16="http://schemas.microsoft.com/office/drawing/2014/main" id="{ECE381E1-2FE2-0633-6783-ED99C5958935}"/>
              </a:ext>
            </a:extLst>
          </p:cNvPr>
          <p:cNvSpPr/>
          <p:nvPr/>
        </p:nvSpPr>
        <p:spPr>
          <a:xfrm rot="16515218">
            <a:off x="2433432" y="1046400"/>
            <a:ext cx="877887" cy="2265362"/>
          </a:xfrm>
          <a:prstGeom prst="curvedLeft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sp>
        <p:nvSpPr>
          <p:cNvPr id="13" name="矢印: 下 12">
            <a:extLst>
              <a:ext uri="{FF2B5EF4-FFF2-40B4-BE49-F238E27FC236}">
                <a16:creationId xmlns:a16="http://schemas.microsoft.com/office/drawing/2014/main" id="{CC50024F-C74D-C08E-02D7-3FC9E87F426C}"/>
              </a:ext>
            </a:extLst>
          </p:cNvPr>
          <p:cNvSpPr/>
          <p:nvPr/>
        </p:nvSpPr>
        <p:spPr>
          <a:xfrm>
            <a:off x="3917745" y="3995974"/>
            <a:ext cx="395287" cy="1728788"/>
          </a:xfrm>
          <a:prstGeom prst="downArrow">
            <a:avLst/>
          </a:prstGeom>
          <a:solidFill>
            <a:srgbClr val="FFC000"/>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6" name="正方形/長方形 15">
            <a:extLst>
              <a:ext uri="{FF2B5EF4-FFF2-40B4-BE49-F238E27FC236}">
                <a16:creationId xmlns:a16="http://schemas.microsoft.com/office/drawing/2014/main" id="{B98A29DE-AAD0-48F8-8ED2-8D5D723D70B4}"/>
              </a:ext>
            </a:extLst>
          </p:cNvPr>
          <p:cNvSpPr/>
          <p:nvPr/>
        </p:nvSpPr>
        <p:spPr>
          <a:xfrm>
            <a:off x="3685015" y="2821854"/>
            <a:ext cx="3440062" cy="81402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7" name="正方形/長方形 16">
            <a:extLst>
              <a:ext uri="{FF2B5EF4-FFF2-40B4-BE49-F238E27FC236}">
                <a16:creationId xmlns:a16="http://schemas.microsoft.com/office/drawing/2014/main" id="{9E2A7CE7-F232-2F76-8765-3FB165A974EA}"/>
              </a:ext>
            </a:extLst>
          </p:cNvPr>
          <p:cNvSpPr/>
          <p:nvPr/>
        </p:nvSpPr>
        <p:spPr>
          <a:xfrm>
            <a:off x="610982" y="5909285"/>
            <a:ext cx="7245350" cy="693363"/>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4" name="吹き出し: 円形 13">
            <a:extLst>
              <a:ext uri="{FF2B5EF4-FFF2-40B4-BE49-F238E27FC236}">
                <a16:creationId xmlns:a16="http://schemas.microsoft.com/office/drawing/2014/main" id="{75A02E5E-ED2D-E175-56E2-BC951B482D12}"/>
              </a:ext>
            </a:extLst>
          </p:cNvPr>
          <p:cNvSpPr/>
          <p:nvPr/>
        </p:nvSpPr>
        <p:spPr>
          <a:xfrm>
            <a:off x="1331707" y="4534137"/>
            <a:ext cx="1935163" cy="1171575"/>
          </a:xfrm>
          <a:prstGeom prst="wedgeEllipseCallout">
            <a:avLst>
              <a:gd name="adj1" fmla="val 58044"/>
              <a:gd name="adj2" fmla="val 8173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必要な人員の確認をしながらシフトが作成できます。</a:t>
            </a:r>
          </a:p>
        </p:txBody>
      </p:sp>
    </p:spTree>
    <p:extLst>
      <p:ext uri="{BB962C8B-B14F-4D97-AF65-F5344CB8AC3E}">
        <p14:creationId xmlns:p14="http://schemas.microsoft.com/office/powerpoint/2010/main" val="228638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④スケジュールテンプレートの適用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50622"/>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適用したいスケジュールテンプレートを選択し、日のマスをクリックして選択、適用します。</a:t>
            </a:r>
            <a:endParaRPr kumimoji="1" lang="en-US" altLang="ja-JP" sz="1200" dirty="0">
              <a:latin typeface="メイリオ" panose="020B0604030504040204" pitchFamily="50" charset="-128"/>
              <a:ea typeface="メイリオ" panose="020B0604030504040204" pitchFamily="50" charset="-128"/>
            </a:endParaRPr>
          </a:p>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この時点では予定は変更されていません。</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所定休日、法定休日も含め</a:t>
            </a:r>
            <a:r>
              <a:rPr kumimoji="1" lang="ja-JP" altLang="en-US" sz="1200" b="1" dirty="0">
                <a:latin typeface="メイリオ" panose="020B0604030504040204" pitchFamily="50" charset="-128"/>
                <a:ea typeface="メイリオ" panose="020B0604030504040204" pitchFamily="50" charset="-128"/>
              </a:rPr>
              <a:t>すべての枠に対しテンプレート適用します。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20</a:t>
            </a:fld>
            <a:endParaRPr kumimoji="1" lang="ja-JP" altLang="en-US" dirty="0"/>
          </a:p>
        </p:txBody>
      </p:sp>
      <p:pic>
        <p:nvPicPr>
          <p:cNvPr id="3" name="図 8">
            <a:extLst>
              <a:ext uri="{FF2B5EF4-FFF2-40B4-BE49-F238E27FC236}">
                <a16:creationId xmlns:a16="http://schemas.microsoft.com/office/drawing/2014/main" id="{91432BF8-E028-C7E9-33A4-1B1D6B6478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81387" y="2081876"/>
            <a:ext cx="5670550" cy="38750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2">
            <a:extLst>
              <a:ext uri="{FF2B5EF4-FFF2-40B4-BE49-F238E27FC236}">
                <a16:creationId xmlns:a16="http://schemas.microsoft.com/office/drawing/2014/main" id="{E13EC2FE-2814-E706-8148-0DB6D44657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1900" y="2081876"/>
            <a:ext cx="2114550" cy="3851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矢印: 左カーブ 5">
            <a:extLst>
              <a:ext uri="{FF2B5EF4-FFF2-40B4-BE49-F238E27FC236}">
                <a16:creationId xmlns:a16="http://schemas.microsoft.com/office/drawing/2014/main" id="{01DFD4B0-0BE5-B30A-AD7C-681DED2470AF}"/>
              </a:ext>
            </a:extLst>
          </p:cNvPr>
          <p:cNvSpPr/>
          <p:nvPr/>
        </p:nvSpPr>
        <p:spPr>
          <a:xfrm rot="16515218">
            <a:off x="2692513" y="2002500"/>
            <a:ext cx="804862" cy="2297113"/>
          </a:xfrm>
          <a:prstGeom prst="curvedLeftArrow">
            <a:avLst>
              <a:gd name="adj1" fmla="val 25000"/>
              <a:gd name="adj2" fmla="val 50000"/>
              <a:gd name="adj3" fmla="val 10814"/>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sp>
        <p:nvSpPr>
          <p:cNvPr id="7" name="吹き出し: 円形 6">
            <a:extLst>
              <a:ext uri="{FF2B5EF4-FFF2-40B4-BE49-F238E27FC236}">
                <a16:creationId xmlns:a16="http://schemas.microsoft.com/office/drawing/2014/main" id="{777B7639-13BD-16FD-0BA5-93F8D705A1CD}"/>
              </a:ext>
            </a:extLst>
          </p:cNvPr>
          <p:cNvSpPr/>
          <p:nvPr/>
        </p:nvSpPr>
        <p:spPr>
          <a:xfrm>
            <a:off x="5818300" y="2621626"/>
            <a:ext cx="2024062" cy="1260475"/>
          </a:xfrm>
          <a:prstGeom prst="wedgeEllipseCallout">
            <a:avLst>
              <a:gd name="adj1" fmla="val -36460"/>
              <a:gd name="adj2" fmla="val 64968"/>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スケジュールテンプレートを選択すると、日の枠が黄色くなります。</a:t>
            </a:r>
          </a:p>
        </p:txBody>
      </p:sp>
      <p:sp>
        <p:nvSpPr>
          <p:cNvPr id="8" name="吹き出し: 円形 7">
            <a:extLst>
              <a:ext uri="{FF2B5EF4-FFF2-40B4-BE49-F238E27FC236}">
                <a16:creationId xmlns:a16="http://schemas.microsoft.com/office/drawing/2014/main" id="{FC33F118-DA15-C871-A3B8-5B35CE55DF4E}"/>
              </a:ext>
            </a:extLst>
          </p:cNvPr>
          <p:cNvSpPr/>
          <p:nvPr/>
        </p:nvSpPr>
        <p:spPr>
          <a:xfrm>
            <a:off x="2735202" y="4125633"/>
            <a:ext cx="2024063" cy="1260475"/>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適用する日を複数選択し、「適用」ボタンをクリックします。</a:t>
            </a:r>
          </a:p>
        </p:txBody>
      </p:sp>
      <p:sp>
        <p:nvSpPr>
          <p:cNvPr id="14" name="正方形/長方形 13">
            <a:extLst>
              <a:ext uri="{FF2B5EF4-FFF2-40B4-BE49-F238E27FC236}">
                <a16:creationId xmlns:a16="http://schemas.microsoft.com/office/drawing/2014/main" id="{B8D38611-BFFB-3D51-B69C-B629BC19BEFA}"/>
              </a:ext>
            </a:extLst>
          </p:cNvPr>
          <p:cNvSpPr/>
          <p:nvPr/>
        </p:nvSpPr>
        <p:spPr>
          <a:xfrm>
            <a:off x="2581387" y="2052299"/>
            <a:ext cx="2515714" cy="407926"/>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Tree>
    <p:extLst>
      <p:ext uri="{BB962C8B-B14F-4D97-AF65-F5344CB8AC3E}">
        <p14:creationId xmlns:p14="http://schemas.microsoft.com/office/powerpoint/2010/main" val="1236526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⑤アラート確認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270933" y="1335679"/>
            <a:ext cx="81220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すべての日にスケジュールテンプレートが適用されるとアラートが確認できます。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21</a:t>
            </a:fld>
            <a:endParaRPr kumimoji="1" lang="ja-JP" altLang="en-US"/>
          </a:p>
        </p:txBody>
      </p:sp>
      <p:pic>
        <p:nvPicPr>
          <p:cNvPr id="3" name="図 1">
            <a:extLst>
              <a:ext uri="{FF2B5EF4-FFF2-40B4-BE49-F238E27FC236}">
                <a16:creationId xmlns:a16="http://schemas.microsoft.com/office/drawing/2014/main" id="{39C9D624-5ACD-A185-7511-5C1CB05A87FD}"/>
              </a:ext>
            </a:extLst>
          </p:cNvPr>
          <p:cNvPicPr>
            <a:picLocks noChangeAspect="1"/>
          </p:cNvPicPr>
          <p:nvPr/>
        </p:nvPicPr>
        <p:blipFill>
          <a:blip r:embed="rId2">
            <a:extLst>
              <a:ext uri="{28A0092B-C50C-407E-A947-70E740481C1C}">
                <a14:useLocalDpi xmlns:a14="http://schemas.microsoft.com/office/drawing/2010/main" val="0"/>
              </a:ext>
            </a:extLst>
          </a:blip>
          <a:srcRect l="32890" t="19138"/>
          <a:stretch>
            <a:fillRect/>
          </a:stretch>
        </p:blipFill>
        <p:spPr bwMode="auto">
          <a:xfrm>
            <a:off x="441325" y="4187825"/>
            <a:ext cx="4192588" cy="2366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吹き出し: 四角形 3">
            <a:extLst>
              <a:ext uri="{FF2B5EF4-FFF2-40B4-BE49-F238E27FC236}">
                <a16:creationId xmlns:a16="http://schemas.microsoft.com/office/drawing/2014/main" id="{324C1967-ADBD-8D27-B766-FD9A66B9B067}"/>
              </a:ext>
            </a:extLst>
          </p:cNvPr>
          <p:cNvSpPr/>
          <p:nvPr/>
        </p:nvSpPr>
        <p:spPr>
          <a:xfrm>
            <a:off x="4765675" y="4170363"/>
            <a:ext cx="3746500" cy="2409825"/>
          </a:xfrm>
          <a:prstGeom prst="wedgeRectCallout">
            <a:avLst>
              <a:gd name="adj1" fmla="val -65875"/>
              <a:gd name="adj2" fmla="val 16257"/>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7" name="四角形: 角を丸くする 6">
            <a:extLst>
              <a:ext uri="{FF2B5EF4-FFF2-40B4-BE49-F238E27FC236}">
                <a16:creationId xmlns:a16="http://schemas.microsoft.com/office/drawing/2014/main" id="{0D2DEA7E-3953-E958-0E98-A06EF431D1FD}"/>
              </a:ext>
            </a:extLst>
          </p:cNvPr>
          <p:cNvSpPr/>
          <p:nvPr/>
        </p:nvSpPr>
        <p:spPr>
          <a:xfrm>
            <a:off x="5069682" y="5972625"/>
            <a:ext cx="3065462" cy="295275"/>
          </a:xfrm>
          <a:prstGeom prst="roundRect">
            <a:avLst>
              <a:gd name="adj" fmla="val 50000"/>
            </a:avLst>
          </a:prstGeom>
          <a:solidFill>
            <a:schemeClr val="accent4">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日々の超過を確認するアラート</a:t>
            </a:r>
            <a:endParaRPr lang="en-US" altLang="ja-JP" sz="1200" b="1" dirty="0">
              <a:latin typeface="メイリオ" panose="020B0604030504040204" pitchFamily="50" charset="-128"/>
              <a:ea typeface="メイリオ" panose="020B0604030504040204" pitchFamily="50" charset="-128"/>
            </a:endParaRPr>
          </a:p>
        </p:txBody>
      </p:sp>
      <p:pic>
        <p:nvPicPr>
          <p:cNvPr id="8" name="図 8">
            <a:extLst>
              <a:ext uri="{FF2B5EF4-FFF2-40B4-BE49-F238E27FC236}">
                <a16:creationId xmlns:a16="http://schemas.microsoft.com/office/drawing/2014/main" id="{C27D398B-DF67-D7C4-20D0-D637E5C739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051" y="2229744"/>
            <a:ext cx="350837" cy="841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図 10">
            <a:extLst>
              <a:ext uri="{FF2B5EF4-FFF2-40B4-BE49-F238E27FC236}">
                <a16:creationId xmlns:a16="http://schemas.microsoft.com/office/drawing/2014/main" id="{A8E9979A-1BF2-A598-F1D3-C0657AD362DA}"/>
              </a:ext>
            </a:extLst>
          </p:cNvPr>
          <p:cNvPicPr>
            <a:picLocks noChangeAspect="1"/>
          </p:cNvPicPr>
          <p:nvPr/>
        </p:nvPicPr>
        <p:blipFill>
          <a:blip r:embed="rId4">
            <a:extLst>
              <a:ext uri="{28A0092B-C50C-407E-A947-70E740481C1C}">
                <a14:useLocalDpi xmlns:a14="http://schemas.microsoft.com/office/drawing/2010/main" val="0"/>
              </a:ext>
            </a:extLst>
          </a:blip>
          <a:srcRect l="10690" t="6056" r="8385"/>
          <a:stretch>
            <a:fillRect/>
          </a:stretch>
        </p:blipFill>
        <p:spPr bwMode="auto">
          <a:xfrm>
            <a:off x="446088" y="2229744"/>
            <a:ext cx="306388" cy="844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正方形/長方形 12">
            <a:extLst>
              <a:ext uri="{FF2B5EF4-FFF2-40B4-BE49-F238E27FC236}">
                <a16:creationId xmlns:a16="http://schemas.microsoft.com/office/drawing/2014/main" id="{CF1277ED-A3C1-BFDB-4BE4-A472F2E36593}"/>
              </a:ext>
            </a:extLst>
          </p:cNvPr>
          <p:cNvSpPr/>
          <p:nvPr/>
        </p:nvSpPr>
        <p:spPr>
          <a:xfrm>
            <a:off x="446088" y="2218631"/>
            <a:ext cx="3030538" cy="8556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 name="テキスト ボックス 8">
            <a:extLst>
              <a:ext uri="{FF2B5EF4-FFF2-40B4-BE49-F238E27FC236}">
                <a16:creationId xmlns:a16="http://schemas.microsoft.com/office/drawing/2014/main" id="{A8F6786F-3C78-AE41-F7E0-68A58C1B60BA}"/>
              </a:ext>
            </a:extLst>
          </p:cNvPr>
          <p:cNvSpPr txBox="1">
            <a:spLocks noChangeArrowheads="1"/>
          </p:cNvSpPr>
          <p:nvPr/>
        </p:nvSpPr>
        <p:spPr bwMode="auto">
          <a:xfrm>
            <a:off x="754063" y="2523431"/>
            <a:ext cx="27828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①希望シフトとの差異が発生した際</a:t>
            </a:r>
            <a:endParaRPr lang="en-US" altLang="ja-JP" sz="1200">
              <a:latin typeface="メイリオ" panose="020B0604030504040204" pitchFamily="50" charset="-128"/>
              <a:ea typeface="メイリオ" panose="020B0604030504040204" pitchFamily="50" charset="-128"/>
            </a:endParaRPr>
          </a:p>
        </p:txBody>
      </p:sp>
      <p:sp>
        <p:nvSpPr>
          <p:cNvPr id="15" name="テキスト ボックス 8">
            <a:extLst>
              <a:ext uri="{FF2B5EF4-FFF2-40B4-BE49-F238E27FC236}">
                <a16:creationId xmlns:a16="http://schemas.microsoft.com/office/drawing/2014/main" id="{CEB38392-96A1-C7F0-B7B5-6C4929DE4EA1}"/>
              </a:ext>
            </a:extLst>
          </p:cNvPr>
          <p:cNvSpPr txBox="1">
            <a:spLocks noChangeArrowheads="1"/>
          </p:cNvSpPr>
          <p:nvPr/>
        </p:nvSpPr>
        <p:spPr bwMode="auto">
          <a:xfrm>
            <a:off x="3983038" y="2518669"/>
            <a:ext cx="24304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②公開済み予定からの編集実績</a:t>
            </a:r>
            <a:endParaRPr lang="en-US" altLang="ja-JP" sz="1200">
              <a:latin typeface="メイリオ" panose="020B0604030504040204" pitchFamily="50" charset="-128"/>
              <a:ea typeface="メイリオ" panose="020B0604030504040204" pitchFamily="50" charset="-128"/>
            </a:endParaRPr>
          </a:p>
        </p:txBody>
      </p:sp>
      <p:sp>
        <p:nvSpPr>
          <p:cNvPr id="16" name="テキスト ボックス 8">
            <a:extLst>
              <a:ext uri="{FF2B5EF4-FFF2-40B4-BE49-F238E27FC236}">
                <a16:creationId xmlns:a16="http://schemas.microsoft.com/office/drawing/2014/main" id="{24384A85-410A-02A0-39AA-BC3A1CF4D97B}"/>
              </a:ext>
            </a:extLst>
          </p:cNvPr>
          <p:cNvSpPr txBox="1">
            <a:spLocks noChangeArrowheads="1"/>
          </p:cNvSpPr>
          <p:nvPr/>
        </p:nvSpPr>
        <p:spPr bwMode="auto">
          <a:xfrm>
            <a:off x="828676" y="3498156"/>
            <a:ext cx="2513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③個別就業設定の内容との乖離</a:t>
            </a:r>
            <a:endParaRPr lang="en-US" altLang="ja-JP" sz="1200">
              <a:latin typeface="メイリオ" panose="020B0604030504040204" pitchFamily="50" charset="-128"/>
              <a:ea typeface="メイリオ" panose="020B0604030504040204" pitchFamily="50" charset="-128"/>
            </a:endParaRPr>
          </a:p>
        </p:txBody>
      </p:sp>
      <p:pic>
        <p:nvPicPr>
          <p:cNvPr id="17" name="図 25">
            <a:extLst>
              <a:ext uri="{FF2B5EF4-FFF2-40B4-BE49-F238E27FC236}">
                <a16:creationId xmlns:a16="http://schemas.microsoft.com/office/drawing/2014/main" id="{425BB1EF-6D6A-E4E0-A859-07406874440D}"/>
              </a:ext>
            </a:extLst>
          </p:cNvPr>
          <p:cNvPicPr>
            <a:picLocks noChangeAspect="1"/>
          </p:cNvPicPr>
          <p:nvPr/>
        </p:nvPicPr>
        <p:blipFill>
          <a:blip r:embed="rId5">
            <a:extLst>
              <a:ext uri="{28A0092B-C50C-407E-A947-70E740481C1C}">
                <a14:useLocalDpi xmlns:a14="http://schemas.microsoft.com/office/drawing/2010/main" val="0"/>
              </a:ext>
            </a:extLst>
          </a:blip>
          <a:srcRect l="4341" t="1291" r="2" b="-2"/>
          <a:stretch>
            <a:fillRect/>
          </a:stretch>
        </p:blipFill>
        <p:spPr bwMode="auto">
          <a:xfrm>
            <a:off x="446088" y="3209231"/>
            <a:ext cx="349250" cy="842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id="{BE2AFF72-2C7B-98D8-4ACE-AF577FC94D11}"/>
              </a:ext>
            </a:extLst>
          </p:cNvPr>
          <p:cNvSpPr/>
          <p:nvPr/>
        </p:nvSpPr>
        <p:spPr>
          <a:xfrm>
            <a:off x="3575051" y="2231331"/>
            <a:ext cx="3030537" cy="8556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正方形/長方形 18">
            <a:extLst>
              <a:ext uri="{FF2B5EF4-FFF2-40B4-BE49-F238E27FC236}">
                <a16:creationId xmlns:a16="http://schemas.microsoft.com/office/drawing/2014/main" id="{715A4195-CDFB-C2CA-DDE3-43F5F5D97444}"/>
              </a:ext>
            </a:extLst>
          </p:cNvPr>
          <p:cNvSpPr/>
          <p:nvPr/>
        </p:nvSpPr>
        <p:spPr>
          <a:xfrm>
            <a:off x="446088" y="3209231"/>
            <a:ext cx="3030538" cy="85407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 name="テキスト ボックス 8">
            <a:extLst>
              <a:ext uri="{FF2B5EF4-FFF2-40B4-BE49-F238E27FC236}">
                <a16:creationId xmlns:a16="http://schemas.microsoft.com/office/drawing/2014/main" id="{69261877-B19A-FADD-8B3A-950320BB5C21}"/>
              </a:ext>
            </a:extLst>
          </p:cNvPr>
          <p:cNvSpPr txBox="1">
            <a:spLocks noChangeArrowheads="1"/>
          </p:cNvSpPr>
          <p:nvPr/>
        </p:nvSpPr>
        <p:spPr bwMode="auto">
          <a:xfrm>
            <a:off x="3994151" y="3547369"/>
            <a:ext cx="25765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④シフトパターンの編集実績</a:t>
            </a:r>
            <a:endParaRPr lang="en-US" altLang="ja-JP" sz="1200">
              <a:latin typeface="メイリオ" panose="020B0604030504040204" pitchFamily="50" charset="-128"/>
              <a:ea typeface="メイリオ" panose="020B0604030504040204" pitchFamily="50" charset="-128"/>
            </a:endParaRPr>
          </a:p>
        </p:txBody>
      </p:sp>
      <p:pic>
        <p:nvPicPr>
          <p:cNvPr id="21" name="図 11">
            <a:extLst>
              <a:ext uri="{FF2B5EF4-FFF2-40B4-BE49-F238E27FC236}">
                <a16:creationId xmlns:a16="http://schemas.microsoft.com/office/drawing/2014/main" id="{094B6C9C-0BB6-ABB9-3DB1-AB961E81C5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9753" t="8076" r="33920" b="13110"/>
          <a:stretch>
            <a:fillRect/>
          </a:stretch>
        </p:blipFill>
        <p:spPr bwMode="auto">
          <a:xfrm>
            <a:off x="3575051" y="3202881"/>
            <a:ext cx="33020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正方形/長方形 21">
            <a:extLst>
              <a:ext uri="{FF2B5EF4-FFF2-40B4-BE49-F238E27FC236}">
                <a16:creationId xmlns:a16="http://schemas.microsoft.com/office/drawing/2014/main" id="{17B86493-8B44-5A5B-C680-A0D19C6826FC}"/>
              </a:ext>
            </a:extLst>
          </p:cNvPr>
          <p:cNvSpPr/>
          <p:nvPr/>
        </p:nvSpPr>
        <p:spPr>
          <a:xfrm>
            <a:off x="3575051" y="3213994"/>
            <a:ext cx="3030537" cy="85566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23" name="図 31">
            <a:extLst>
              <a:ext uri="{FF2B5EF4-FFF2-40B4-BE49-F238E27FC236}">
                <a16:creationId xmlns:a16="http://schemas.microsoft.com/office/drawing/2014/main" id="{8D2790F8-F32C-92F2-0AD6-55678C78668D}"/>
              </a:ext>
            </a:extLst>
          </p:cNvPr>
          <p:cNvPicPr>
            <a:picLocks noChangeAspect="1"/>
          </p:cNvPicPr>
          <p:nvPr/>
        </p:nvPicPr>
        <p:blipFill>
          <a:blip r:embed="rId7">
            <a:extLst>
              <a:ext uri="{28A0092B-C50C-407E-A947-70E740481C1C}">
                <a14:useLocalDpi xmlns:a14="http://schemas.microsoft.com/office/drawing/2010/main" val="0"/>
              </a:ext>
            </a:extLst>
          </a:blip>
          <a:srcRect l="6561" t="7462" r="19073" b="871"/>
          <a:stretch>
            <a:fillRect/>
          </a:stretch>
        </p:blipFill>
        <p:spPr bwMode="auto">
          <a:xfrm>
            <a:off x="4864100" y="4587875"/>
            <a:ext cx="1214438" cy="1163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4" name="図 32">
            <a:extLst>
              <a:ext uri="{FF2B5EF4-FFF2-40B4-BE49-F238E27FC236}">
                <a16:creationId xmlns:a16="http://schemas.microsoft.com/office/drawing/2014/main" id="{C2244AEE-17ED-7C18-1262-48B34FE415DE}"/>
              </a:ext>
            </a:extLst>
          </p:cNvPr>
          <p:cNvPicPr>
            <a:picLocks noChangeAspect="1"/>
          </p:cNvPicPr>
          <p:nvPr/>
        </p:nvPicPr>
        <p:blipFill>
          <a:blip r:embed="rId8">
            <a:extLst>
              <a:ext uri="{28A0092B-C50C-407E-A947-70E740481C1C}">
                <a14:useLocalDpi xmlns:a14="http://schemas.microsoft.com/office/drawing/2010/main" val="0"/>
              </a:ext>
            </a:extLst>
          </a:blip>
          <a:srcRect r="36642"/>
          <a:stretch>
            <a:fillRect/>
          </a:stretch>
        </p:blipFill>
        <p:spPr bwMode="auto">
          <a:xfrm>
            <a:off x="6180138" y="4587875"/>
            <a:ext cx="1092200" cy="1165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5" name="図 33">
            <a:extLst>
              <a:ext uri="{FF2B5EF4-FFF2-40B4-BE49-F238E27FC236}">
                <a16:creationId xmlns:a16="http://schemas.microsoft.com/office/drawing/2014/main" id="{DF465DA0-2390-9F9C-34A5-DA76412215AC}"/>
              </a:ext>
            </a:extLst>
          </p:cNvPr>
          <p:cNvPicPr>
            <a:picLocks noChangeAspect="1"/>
          </p:cNvPicPr>
          <p:nvPr/>
        </p:nvPicPr>
        <p:blipFill>
          <a:blip r:embed="rId9">
            <a:extLst>
              <a:ext uri="{28A0092B-C50C-407E-A947-70E740481C1C}">
                <a14:useLocalDpi xmlns:a14="http://schemas.microsoft.com/office/drawing/2010/main" val="0"/>
              </a:ext>
            </a:extLst>
          </a:blip>
          <a:srcRect l="10915" t="2231" r="30142" b="13547"/>
          <a:stretch>
            <a:fillRect/>
          </a:stretch>
        </p:blipFill>
        <p:spPr bwMode="auto">
          <a:xfrm>
            <a:off x="7375525" y="4578350"/>
            <a:ext cx="990600" cy="1131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四角形: 角を丸くする 25">
            <a:extLst>
              <a:ext uri="{FF2B5EF4-FFF2-40B4-BE49-F238E27FC236}">
                <a16:creationId xmlns:a16="http://schemas.microsoft.com/office/drawing/2014/main" id="{0BE04D8E-AABD-7D6E-D082-F569BD378481}"/>
              </a:ext>
            </a:extLst>
          </p:cNvPr>
          <p:cNvSpPr/>
          <p:nvPr/>
        </p:nvSpPr>
        <p:spPr>
          <a:xfrm>
            <a:off x="441325" y="1833790"/>
            <a:ext cx="3065462" cy="295275"/>
          </a:xfrm>
          <a:prstGeom prst="roundRect">
            <a:avLst>
              <a:gd name="adj" fmla="val 50000"/>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シフトの差異のアラート表示</a:t>
            </a:r>
            <a:endParaRPr lang="en-US" altLang="ja-JP" sz="1200" b="1" dirty="0">
              <a:latin typeface="メイリオ" panose="020B0604030504040204" pitchFamily="50" charset="-128"/>
              <a:ea typeface="メイリオ" panose="020B0604030504040204" pitchFamily="50" charset="-128"/>
            </a:endParaRPr>
          </a:p>
        </p:txBody>
      </p:sp>
      <p:sp>
        <p:nvSpPr>
          <p:cNvPr id="28" name="四角形: 角を丸くする 27">
            <a:extLst>
              <a:ext uri="{FF2B5EF4-FFF2-40B4-BE49-F238E27FC236}">
                <a16:creationId xmlns:a16="http://schemas.microsoft.com/office/drawing/2014/main" id="{15FB4224-45F5-AB45-F6C3-9D6734FB4C94}"/>
              </a:ext>
            </a:extLst>
          </p:cNvPr>
          <p:cNvSpPr/>
          <p:nvPr/>
        </p:nvSpPr>
        <p:spPr>
          <a:xfrm>
            <a:off x="6726238" y="2207138"/>
            <a:ext cx="942975" cy="215900"/>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600" b="1" dirty="0">
                <a:solidFill>
                  <a:srgbClr val="C00000"/>
                </a:solidFill>
              </a:rPr>
              <a:t>Check!</a:t>
            </a:r>
          </a:p>
        </p:txBody>
      </p:sp>
      <p:sp>
        <p:nvSpPr>
          <p:cNvPr id="29" name="テキスト ボックス 28">
            <a:extLst>
              <a:ext uri="{FF2B5EF4-FFF2-40B4-BE49-F238E27FC236}">
                <a16:creationId xmlns:a16="http://schemas.microsoft.com/office/drawing/2014/main" id="{6E2973CB-0BD9-28A4-AA3F-C05E2A750CCA}"/>
              </a:ext>
            </a:extLst>
          </p:cNvPr>
          <p:cNvSpPr txBox="1"/>
          <p:nvPr/>
        </p:nvSpPr>
        <p:spPr>
          <a:xfrm>
            <a:off x="6726238" y="2555337"/>
            <a:ext cx="197167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アラートに沿ってシフトを修正してください。</a:t>
            </a:r>
          </a:p>
        </p:txBody>
      </p:sp>
    </p:spTree>
    <p:extLst>
      <p:ext uri="{BB962C8B-B14F-4D97-AF65-F5344CB8AC3E}">
        <p14:creationId xmlns:p14="http://schemas.microsoft.com/office/powerpoint/2010/main" val="3776951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⑥月次アラート確認（変形労働制のみ対応）</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22</a:t>
            </a:fld>
            <a:endParaRPr kumimoji="1" lang="ja-JP" altLang="en-US"/>
          </a:p>
        </p:txBody>
      </p:sp>
      <p:pic>
        <p:nvPicPr>
          <p:cNvPr id="3" name="図 32778">
            <a:extLst>
              <a:ext uri="{FF2B5EF4-FFF2-40B4-BE49-F238E27FC236}">
                <a16:creationId xmlns:a16="http://schemas.microsoft.com/office/drawing/2014/main" id="{471EC06E-634E-7C3D-0961-66C7E8D7F9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00815" y="1713409"/>
            <a:ext cx="406400" cy="1068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32773">
            <a:extLst>
              <a:ext uri="{FF2B5EF4-FFF2-40B4-BE49-F238E27FC236}">
                <a16:creationId xmlns:a16="http://schemas.microsoft.com/office/drawing/2014/main" id="{917553A8-8C6B-64DE-62EB-DF2CB1E7C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40" y="1705472"/>
            <a:ext cx="438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48">
            <a:extLst>
              <a:ext uri="{FF2B5EF4-FFF2-40B4-BE49-F238E27FC236}">
                <a16:creationId xmlns:a16="http://schemas.microsoft.com/office/drawing/2014/main" id="{14AB373F-DBF4-5BE4-988E-FEB2E846DAA9}"/>
              </a:ext>
            </a:extLst>
          </p:cNvPr>
          <p:cNvPicPr>
            <a:picLocks noChangeAspect="1"/>
          </p:cNvPicPr>
          <p:nvPr/>
        </p:nvPicPr>
        <p:blipFill>
          <a:blip r:embed="rId4">
            <a:extLst>
              <a:ext uri="{28A0092B-C50C-407E-A947-70E740481C1C}">
                <a14:useLocalDpi xmlns:a14="http://schemas.microsoft.com/office/drawing/2010/main" val="0"/>
              </a:ext>
            </a:extLst>
          </a:blip>
          <a:srcRect l="11385" t="780" r="4327" b="-780"/>
          <a:stretch>
            <a:fillRect/>
          </a:stretch>
        </p:blipFill>
        <p:spPr bwMode="auto">
          <a:xfrm>
            <a:off x="346403" y="5293222"/>
            <a:ext cx="390525"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図 28">
            <a:extLst>
              <a:ext uri="{FF2B5EF4-FFF2-40B4-BE49-F238E27FC236}">
                <a16:creationId xmlns:a16="http://schemas.microsoft.com/office/drawing/2014/main" id="{3589E670-1B67-67E3-5F4D-E62052819E86}"/>
              </a:ext>
            </a:extLst>
          </p:cNvPr>
          <p:cNvPicPr>
            <a:picLocks noChangeAspect="1"/>
          </p:cNvPicPr>
          <p:nvPr/>
        </p:nvPicPr>
        <p:blipFill>
          <a:blip r:embed="rId5">
            <a:extLst>
              <a:ext uri="{28A0092B-C50C-407E-A947-70E740481C1C}">
                <a14:useLocalDpi xmlns:a14="http://schemas.microsoft.com/office/drawing/2010/main" val="0"/>
              </a:ext>
            </a:extLst>
          </a:blip>
          <a:srcRect l="4868" r="7687"/>
          <a:stretch>
            <a:fillRect/>
          </a:stretch>
        </p:blipFill>
        <p:spPr bwMode="auto">
          <a:xfrm>
            <a:off x="3850015" y="4093072"/>
            <a:ext cx="382588" cy="10652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図 1">
            <a:extLst>
              <a:ext uri="{FF2B5EF4-FFF2-40B4-BE49-F238E27FC236}">
                <a16:creationId xmlns:a16="http://schemas.microsoft.com/office/drawing/2014/main" id="{67861544-BF77-9FC3-311E-95D70EA03060}"/>
              </a:ext>
            </a:extLst>
          </p:cNvPr>
          <p:cNvPicPr>
            <a:picLocks noChangeAspect="1"/>
          </p:cNvPicPr>
          <p:nvPr/>
        </p:nvPicPr>
        <p:blipFill>
          <a:blip r:embed="rId6">
            <a:extLst>
              <a:ext uri="{28A0092B-C50C-407E-A947-70E740481C1C}">
                <a14:useLocalDpi xmlns:a14="http://schemas.microsoft.com/office/drawing/2010/main" val="0"/>
              </a:ext>
            </a:extLst>
          </a:blip>
          <a:srcRect r="7565"/>
          <a:stretch>
            <a:fillRect/>
          </a:stretch>
        </p:blipFill>
        <p:spPr bwMode="auto">
          <a:xfrm>
            <a:off x="2589540" y="2921497"/>
            <a:ext cx="398463" cy="1063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図 2">
            <a:extLst>
              <a:ext uri="{FF2B5EF4-FFF2-40B4-BE49-F238E27FC236}">
                <a16:creationId xmlns:a16="http://schemas.microsoft.com/office/drawing/2014/main" id="{0C79CD35-455B-D5B8-84D3-CBFFE811E5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9525" r="9525"/>
          <a:stretch>
            <a:fillRect/>
          </a:stretch>
        </p:blipFill>
        <p:spPr bwMode="auto">
          <a:xfrm>
            <a:off x="370215" y="2896097"/>
            <a:ext cx="3810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吹き出し: 四角形 12">
            <a:extLst>
              <a:ext uri="{FF2B5EF4-FFF2-40B4-BE49-F238E27FC236}">
                <a16:creationId xmlns:a16="http://schemas.microsoft.com/office/drawing/2014/main" id="{A6781293-0658-EF95-3D64-2CC8223C8461}"/>
              </a:ext>
            </a:extLst>
          </p:cNvPr>
          <p:cNvSpPr/>
          <p:nvPr/>
        </p:nvSpPr>
        <p:spPr>
          <a:xfrm>
            <a:off x="811540" y="2958009"/>
            <a:ext cx="1435100" cy="474663"/>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14" name="テキスト ボックス 1">
            <a:extLst>
              <a:ext uri="{FF2B5EF4-FFF2-40B4-BE49-F238E27FC236}">
                <a16:creationId xmlns:a16="http://schemas.microsoft.com/office/drawing/2014/main" id="{29EE9EB7-60FF-1C8A-DCB9-2B560A2D5D38}"/>
              </a:ext>
            </a:extLst>
          </p:cNvPr>
          <p:cNvSpPr txBox="1">
            <a:spLocks noChangeArrowheads="1"/>
          </p:cNvSpPr>
          <p:nvPr/>
        </p:nvSpPr>
        <p:spPr bwMode="auto">
          <a:xfrm>
            <a:off x="857578" y="3008809"/>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年休基準日から現在までの取得日数</a:t>
            </a:r>
          </a:p>
        </p:txBody>
      </p:sp>
      <p:sp>
        <p:nvSpPr>
          <p:cNvPr id="15" name="テキスト ボックス 1">
            <a:extLst>
              <a:ext uri="{FF2B5EF4-FFF2-40B4-BE49-F238E27FC236}">
                <a16:creationId xmlns:a16="http://schemas.microsoft.com/office/drawing/2014/main" id="{1C1FCB42-13BA-852D-58E2-CB2388E76E82}"/>
              </a:ext>
            </a:extLst>
          </p:cNvPr>
          <p:cNvSpPr txBox="1">
            <a:spLocks noChangeArrowheads="1"/>
          </p:cNvSpPr>
          <p:nvPr/>
        </p:nvSpPr>
        <p:spPr bwMode="auto">
          <a:xfrm>
            <a:off x="3007053" y="3192959"/>
            <a:ext cx="822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目標達成の場合</a:t>
            </a:r>
          </a:p>
        </p:txBody>
      </p:sp>
      <p:cxnSp>
        <p:nvCxnSpPr>
          <p:cNvPr id="16" name="直線コネクタ 15">
            <a:extLst>
              <a:ext uri="{FF2B5EF4-FFF2-40B4-BE49-F238E27FC236}">
                <a16:creationId xmlns:a16="http://schemas.microsoft.com/office/drawing/2014/main" id="{69DE29E8-4057-F342-31D7-12AD1C022791}"/>
              </a:ext>
            </a:extLst>
          </p:cNvPr>
          <p:cNvCxnSpPr>
            <a:cxnSpLocks/>
          </p:cNvCxnSpPr>
          <p:nvPr/>
        </p:nvCxnSpPr>
        <p:spPr>
          <a:xfrm>
            <a:off x="2400628" y="2984997"/>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7" name="吹き出し: 四角形 16">
            <a:extLst>
              <a:ext uri="{FF2B5EF4-FFF2-40B4-BE49-F238E27FC236}">
                <a16:creationId xmlns:a16="http://schemas.microsoft.com/office/drawing/2014/main" id="{35F3B7C7-2F48-5C8D-3126-705629098CDD}"/>
              </a:ext>
            </a:extLst>
          </p:cNvPr>
          <p:cNvSpPr/>
          <p:nvPr/>
        </p:nvSpPr>
        <p:spPr>
          <a:xfrm>
            <a:off x="811540" y="3473947"/>
            <a:ext cx="1435100" cy="474662"/>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18" name="テキスト ボックス 1">
            <a:extLst>
              <a:ext uri="{FF2B5EF4-FFF2-40B4-BE49-F238E27FC236}">
                <a16:creationId xmlns:a16="http://schemas.microsoft.com/office/drawing/2014/main" id="{4579EF49-56FA-3AAD-3A17-B7B2DC8F7976}"/>
              </a:ext>
            </a:extLst>
          </p:cNvPr>
          <p:cNvSpPr txBox="1">
            <a:spLocks noChangeArrowheads="1"/>
          </p:cNvSpPr>
          <p:nvPr/>
        </p:nvSpPr>
        <p:spPr bwMode="auto">
          <a:xfrm>
            <a:off x="857578" y="3532684"/>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組織の目標値（未設定の場合には</a:t>
            </a:r>
            <a:r>
              <a:rPr lang="en-US" altLang="ja-JP" sz="900">
                <a:latin typeface="メイリオ" panose="020B0604030504040204" pitchFamily="50" charset="-128"/>
                <a:ea typeface="メイリオ" panose="020B0604030504040204" pitchFamily="50" charset="-128"/>
              </a:rPr>
              <a:t>5</a:t>
            </a:r>
            <a:r>
              <a:rPr lang="ja-JP" altLang="en-US" sz="900">
                <a:latin typeface="メイリオ" panose="020B0604030504040204" pitchFamily="50" charset="-128"/>
                <a:ea typeface="メイリオ" panose="020B0604030504040204" pitchFamily="50" charset="-128"/>
              </a:rPr>
              <a:t>日）</a:t>
            </a:r>
          </a:p>
        </p:txBody>
      </p:sp>
      <p:pic>
        <p:nvPicPr>
          <p:cNvPr id="19" name="図 9">
            <a:extLst>
              <a:ext uri="{FF2B5EF4-FFF2-40B4-BE49-F238E27FC236}">
                <a16:creationId xmlns:a16="http://schemas.microsoft.com/office/drawing/2014/main" id="{70034CD2-A752-CEFB-5FA1-C2B962E0F57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50015" y="2919909"/>
            <a:ext cx="385763" cy="10652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 name="正方形/長方形 19">
            <a:extLst>
              <a:ext uri="{FF2B5EF4-FFF2-40B4-BE49-F238E27FC236}">
                <a16:creationId xmlns:a16="http://schemas.microsoft.com/office/drawing/2014/main" id="{015EFCDC-E243-0C9B-C29A-1E4737897FF6}"/>
              </a:ext>
            </a:extLst>
          </p:cNvPr>
          <p:cNvSpPr/>
          <p:nvPr/>
        </p:nvSpPr>
        <p:spPr>
          <a:xfrm>
            <a:off x="370215" y="2908797"/>
            <a:ext cx="47752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1" name="テキスト ボックス 1">
            <a:extLst>
              <a:ext uri="{FF2B5EF4-FFF2-40B4-BE49-F238E27FC236}">
                <a16:creationId xmlns:a16="http://schemas.microsoft.com/office/drawing/2014/main" id="{4A0D5C2D-3C2A-7EC0-CC78-D421124ED2F9}"/>
              </a:ext>
            </a:extLst>
          </p:cNvPr>
          <p:cNvSpPr txBox="1">
            <a:spLocks noChangeArrowheads="1"/>
          </p:cNvSpPr>
          <p:nvPr/>
        </p:nvSpPr>
        <p:spPr bwMode="auto">
          <a:xfrm>
            <a:off x="4280228" y="3145334"/>
            <a:ext cx="8223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アラート</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未設定の場合</a:t>
            </a:r>
          </a:p>
        </p:txBody>
      </p:sp>
      <p:pic>
        <p:nvPicPr>
          <p:cNvPr id="22" name="図 13">
            <a:extLst>
              <a:ext uri="{FF2B5EF4-FFF2-40B4-BE49-F238E27FC236}">
                <a16:creationId xmlns:a16="http://schemas.microsoft.com/office/drawing/2014/main" id="{D17F5A08-E610-7B52-549A-3B9F277CFF8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14259"/>
          <a:stretch>
            <a:fillRect/>
          </a:stretch>
        </p:blipFill>
        <p:spPr bwMode="auto">
          <a:xfrm>
            <a:off x="362278" y="4069259"/>
            <a:ext cx="379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吹き出し: 四角形 22">
            <a:extLst>
              <a:ext uri="{FF2B5EF4-FFF2-40B4-BE49-F238E27FC236}">
                <a16:creationId xmlns:a16="http://schemas.microsoft.com/office/drawing/2014/main" id="{28B20D60-D14F-C0F9-4B71-EAAA6C7E61A2}"/>
              </a:ext>
            </a:extLst>
          </p:cNvPr>
          <p:cNvSpPr/>
          <p:nvPr/>
        </p:nvSpPr>
        <p:spPr>
          <a:xfrm>
            <a:off x="792490" y="4134347"/>
            <a:ext cx="1435100" cy="474662"/>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24" name="テキスト ボックス 1">
            <a:extLst>
              <a:ext uri="{FF2B5EF4-FFF2-40B4-BE49-F238E27FC236}">
                <a16:creationId xmlns:a16="http://schemas.microsoft.com/office/drawing/2014/main" id="{EFEEB6A5-F897-0E3E-8D5C-25D7F2B3507B}"/>
              </a:ext>
            </a:extLst>
          </p:cNvPr>
          <p:cNvSpPr txBox="1">
            <a:spLocks noChangeArrowheads="1"/>
          </p:cNvSpPr>
          <p:nvPr/>
        </p:nvSpPr>
        <p:spPr bwMode="auto">
          <a:xfrm>
            <a:off x="838528" y="4258172"/>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シフト上の休日日数</a:t>
            </a:r>
          </a:p>
        </p:txBody>
      </p:sp>
      <p:sp>
        <p:nvSpPr>
          <p:cNvPr id="25" name="テキスト ボックス 1">
            <a:extLst>
              <a:ext uri="{FF2B5EF4-FFF2-40B4-BE49-F238E27FC236}">
                <a16:creationId xmlns:a16="http://schemas.microsoft.com/office/drawing/2014/main" id="{87CF19C9-8A75-ACB3-3089-C95354913534}"/>
              </a:ext>
            </a:extLst>
          </p:cNvPr>
          <p:cNvSpPr txBox="1">
            <a:spLocks noChangeArrowheads="1"/>
          </p:cNvSpPr>
          <p:nvPr/>
        </p:nvSpPr>
        <p:spPr bwMode="auto">
          <a:xfrm>
            <a:off x="2989590" y="4369297"/>
            <a:ext cx="8223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目標達成の場合</a:t>
            </a:r>
          </a:p>
        </p:txBody>
      </p:sp>
      <p:cxnSp>
        <p:nvCxnSpPr>
          <p:cNvPr id="26" name="直線コネクタ 25">
            <a:extLst>
              <a:ext uri="{FF2B5EF4-FFF2-40B4-BE49-F238E27FC236}">
                <a16:creationId xmlns:a16="http://schemas.microsoft.com/office/drawing/2014/main" id="{62694118-139D-E3E5-54D5-FFECF61E822E}"/>
              </a:ext>
            </a:extLst>
          </p:cNvPr>
          <p:cNvCxnSpPr>
            <a:cxnSpLocks/>
          </p:cNvCxnSpPr>
          <p:nvPr/>
        </p:nvCxnSpPr>
        <p:spPr>
          <a:xfrm>
            <a:off x="2383165" y="416133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吹き出し: 四角形 26">
            <a:extLst>
              <a:ext uri="{FF2B5EF4-FFF2-40B4-BE49-F238E27FC236}">
                <a16:creationId xmlns:a16="http://schemas.microsoft.com/office/drawing/2014/main" id="{B20E6C0C-4F57-43B2-8F08-AF460ADB0560}"/>
              </a:ext>
            </a:extLst>
          </p:cNvPr>
          <p:cNvSpPr/>
          <p:nvPr/>
        </p:nvSpPr>
        <p:spPr>
          <a:xfrm>
            <a:off x="792490" y="4650284"/>
            <a:ext cx="1435100" cy="474663"/>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28" name="テキスト ボックス 1">
            <a:extLst>
              <a:ext uri="{FF2B5EF4-FFF2-40B4-BE49-F238E27FC236}">
                <a16:creationId xmlns:a16="http://schemas.microsoft.com/office/drawing/2014/main" id="{9FB4F7ED-C519-0880-44D8-18CDADD17A80}"/>
              </a:ext>
            </a:extLst>
          </p:cNvPr>
          <p:cNvSpPr txBox="1">
            <a:spLocks noChangeArrowheads="1"/>
          </p:cNvSpPr>
          <p:nvPr/>
        </p:nvSpPr>
        <p:spPr bwMode="auto">
          <a:xfrm>
            <a:off x="811540" y="4686797"/>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dirty="0">
                <a:latin typeface="メイリオ" panose="020B0604030504040204" pitchFamily="50" charset="-128"/>
                <a:ea typeface="メイリオ" panose="020B0604030504040204" pitchFamily="50" charset="-128"/>
              </a:rPr>
              <a:t>個別就業設定のアラート設定の休日日数</a:t>
            </a:r>
          </a:p>
        </p:txBody>
      </p:sp>
      <p:sp>
        <p:nvSpPr>
          <p:cNvPr id="29" name="テキスト ボックス 1">
            <a:extLst>
              <a:ext uri="{FF2B5EF4-FFF2-40B4-BE49-F238E27FC236}">
                <a16:creationId xmlns:a16="http://schemas.microsoft.com/office/drawing/2014/main" id="{C65C0478-DF6B-0C42-3B04-0F6C81E26C8B}"/>
              </a:ext>
            </a:extLst>
          </p:cNvPr>
          <p:cNvSpPr txBox="1">
            <a:spLocks noChangeArrowheads="1"/>
          </p:cNvSpPr>
          <p:nvPr/>
        </p:nvSpPr>
        <p:spPr bwMode="auto">
          <a:xfrm>
            <a:off x="4262765" y="4321672"/>
            <a:ext cx="8207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アラート</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未設定の場合</a:t>
            </a:r>
          </a:p>
        </p:txBody>
      </p:sp>
      <p:pic>
        <p:nvPicPr>
          <p:cNvPr id="30" name="図 26">
            <a:extLst>
              <a:ext uri="{FF2B5EF4-FFF2-40B4-BE49-F238E27FC236}">
                <a16:creationId xmlns:a16="http://schemas.microsoft.com/office/drawing/2014/main" id="{72455F53-AC98-58C3-1FE4-0587F8675EF9}"/>
              </a:ext>
            </a:extLst>
          </p:cNvPr>
          <p:cNvPicPr>
            <a:picLocks noChangeAspect="1"/>
          </p:cNvPicPr>
          <p:nvPr/>
        </p:nvPicPr>
        <p:blipFill>
          <a:blip r:embed="rId10">
            <a:extLst>
              <a:ext uri="{28A0092B-C50C-407E-A947-70E740481C1C}">
                <a14:useLocalDpi xmlns:a14="http://schemas.microsoft.com/office/drawing/2010/main" val="0"/>
              </a:ext>
            </a:extLst>
          </a:blip>
          <a:srcRect r="9074"/>
          <a:stretch>
            <a:fillRect/>
          </a:stretch>
        </p:blipFill>
        <p:spPr bwMode="auto">
          <a:xfrm>
            <a:off x="2638753" y="4093072"/>
            <a:ext cx="376237" cy="10683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正方形/長方形 30">
            <a:extLst>
              <a:ext uri="{FF2B5EF4-FFF2-40B4-BE49-F238E27FC236}">
                <a16:creationId xmlns:a16="http://schemas.microsoft.com/office/drawing/2014/main" id="{3B873A5A-73F4-4C09-0C34-2A2432F74CF0}"/>
              </a:ext>
            </a:extLst>
          </p:cNvPr>
          <p:cNvSpPr/>
          <p:nvPr/>
        </p:nvSpPr>
        <p:spPr>
          <a:xfrm>
            <a:off x="367040" y="4085134"/>
            <a:ext cx="4760913"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32" name="図 30">
            <a:extLst>
              <a:ext uri="{FF2B5EF4-FFF2-40B4-BE49-F238E27FC236}">
                <a16:creationId xmlns:a16="http://schemas.microsoft.com/office/drawing/2014/main" id="{3D0CB799-6B32-0FB1-3904-FAB2818B8FED}"/>
              </a:ext>
            </a:extLst>
          </p:cNvPr>
          <p:cNvPicPr>
            <a:picLocks noChangeAspect="1"/>
          </p:cNvPicPr>
          <p:nvPr/>
        </p:nvPicPr>
        <p:blipFill>
          <a:blip r:embed="rId11">
            <a:extLst>
              <a:ext uri="{28A0092B-C50C-407E-A947-70E740481C1C}">
                <a14:useLocalDpi xmlns:a14="http://schemas.microsoft.com/office/drawing/2010/main" val="0"/>
              </a:ext>
            </a:extLst>
          </a:blip>
          <a:srcRect r="15533"/>
          <a:stretch>
            <a:fillRect/>
          </a:stretch>
        </p:blipFill>
        <p:spPr bwMode="auto">
          <a:xfrm>
            <a:off x="2619703" y="5293222"/>
            <a:ext cx="369887"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 name="吹き出し: 四角形 32">
            <a:extLst>
              <a:ext uri="{FF2B5EF4-FFF2-40B4-BE49-F238E27FC236}">
                <a16:creationId xmlns:a16="http://schemas.microsoft.com/office/drawing/2014/main" id="{A3FE1821-99F6-995D-7527-7973E5F04A7D}"/>
              </a:ext>
            </a:extLst>
          </p:cNvPr>
          <p:cNvSpPr/>
          <p:nvPr/>
        </p:nvSpPr>
        <p:spPr>
          <a:xfrm>
            <a:off x="808365" y="5334497"/>
            <a:ext cx="1435100" cy="474662"/>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34" name="テキスト ボックス 1">
            <a:extLst>
              <a:ext uri="{FF2B5EF4-FFF2-40B4-BE49-F238E27FC236}">
                <a16:creationId xmlns:a16="http://schemas.microsoft.com/office/drawing/2014/main" id="{78214684-2E4C-BDB6-8895-6D7882EC3F1B}"/>
              </a:ext>
            </a:extLst>
          </p:cNvPr>
          <p:cNvSpPr txBox="1">
            <a:spLocks noChangeArrowheads="1"/>
          </p:cNvSpPr>
          <p:nvPr/>
        </p:nvSpPr>
        <p:spPr bwMode="auto">
          <a:xfrm>
            <a:off x="854403" y="5458322"/>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シフト上の実働時間</a:t>
            </a:r>
          </a:p>
        </p:txBody>
      </p:sp>
      <p:sp>
        <p:nvSpPr>
          <p:cNvPr id="35" name="テキスト ボックス 1">
            <a:extLst>
              <a:ext uri="{FF2B5EF4-FFF2-40B4-BE49-F238E27FC236}">
                <a16:creationId xmlns:a16="http://schemas.microsoft.com/office/drawing/2014/main" id="{93FD7FFE-7334-A302-5C57-4FEA7DB40800}"/>
              </a:ext>
            </a:extLst>
          </p:cNvPr>
          <p:cNvSpPr txBox="1">
            <a:spLocks noChangeArrowheads="1"/>
          </p:cNvSpPr>
          <p:nvPr/>
        </p:nvSpPr>
        <p:spPr bwMode="auto">
          <a:xfrm>
            <a:off x="3014990" y="5544047"/>
            <a:ext cx="8620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シフト作成前の段階</a:t>
            </a:r>
          </a:p>
        </p:txBody>
      </p:sp>
      <p:cxnSp>
        <p:nvCxnSpPr>
          <p:cNvPr id="36" name="直線コネクタ 35">
            <a:extLst>
              <a:ext uri="{FF2B5EF4-FFF2-40B4-BE49-F238E27FC236}">
                <a16:creationId xmlns:a16="http://schemas.microsoft.com/office/drawing/2014/main" id="{A7408B5F-7F42-47A1-B43C-0AB96B43C2D5}"/>
              </a:ext>
            </a:extLst>
          </p:cNvPr>
          <p:cNvCxnSpPr>
            <a:cxnSpLocks/>
          </p:cNvCxnSpPr>
          <p:nvPr/>
        </p:nvCxnSpPr>
        <p:spPr>
          <a:xfrm>
            <a:off x="2354590" y="536148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吹き出し: 四角形 36">
            <a:extLst>
              <a:ext uri="{FF2B5EF4-FFF2-40B4-BE49-F238E27FC236}">
                <a16:creationId xmlns:a16="http://schemas.microsoft.com/office/drawing/2014/main" id="{F2A0BEBE-18A5-8FCB-471D-34F81256CB2F}"/>
              </a:ext>
            </a:extLst>
          </p:cNvPr>
          <p:cNvSpPr/>
          <p:nvPr/>
        </p:nvSpPr>
        <p:spPr>
          <a:xfrm>
            <a:off x="808365" y="5850434"/>
            <a:ext cx="1435100" cy="474663"/>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38" name="テキスト ボックス 1">
            <a:extLst>
              <a:ext uri="{FF2B5EF4-FFF2-40B4-BE49-F238E27FC236}">
                <a16:creationId xmlns:a16="http://schemas.microsoft.com/office/drawing/2014/main" id="{219A6F7C-A4A7-5F3C-C062-812838C715BE}"/>
              </a:ext>
            </a:extLst>
          </p:cNvPr>
          <p:cNvSpPr txBox="1">
            <a:spLocks noChangeArrowheads="1"/>
          </p:cNvSpPr>
          <p:nvPr/>
        </p:nvSpPr>
        <p:spPr bwMode="auto">
          <a:xfrm>
            <a:off x="838528" y="5974259"/>
            <a:ext cx="143351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当月度変形所定時間</a:t>
            </a:r>
          </a:p>
        </p:txBody>
      </p:sp>
      <p:pic>
        <p:nvPicPr>
          <p:cNvPr id="39" name="図 50">
            <a:extLst>
              <a:ext uri="{FF2B5EF4-FFF2-40B4-BE49-F238E27FC236}">
                <a16:creationId xmlns:a16="http://schemas.microsoft.com/office/drawing/2014/main" id="{8BBE7685-B208-4B58-5254-0647B8E4097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7047" t="-2963" r="16232"/>
          <a:stretch>
            <a:fillRect/>
          </a:stretch>
        </p:blipFill>
        <p:spPr bwMode="auto">
          <a:xfrm>
            <a:off x="4183390" y="5715497"/>
            <a:ext cx="6858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テキスト ボックス 1">
            <a:extLst>
              <a:ext uri="{FF2B5EF4-FFF2-40B4-BE49-F238E27FC236}">
                <a16:creationId xmlns:a16="http://schemas.microsoft.com/office/drawing/2014/main" id="{9DDE9528-D4FF-5F97-5737-B6FE1ADF9EAF}"/>
              </a:ext>
            </a:extLst>
          </p:cNvPr>
          <p:cNvSpPr txBox="1">
            <a:spLocks noChangeArrowheads="1"/>
          </p:cNvSpPr>
          <p:nvPr/>
        </p:nvSpPr>
        <p:spPr bwMode="auto">
          <a:xfrm>
            <a:off x="4011940" y="5340847"/>
            <a:ext cx="1127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マウスオーバーでポップアップ表示</a:t>
            </a:r>
          </a:p>
        </p:txBody>
      </p:sp>
      <p:cxnSp>
        <p:nvCxnSpPr>
          <p:cNvPr id="41" name="直線コネクタ 40">
            <a:extLst>
              <a:ext uri="{FF2B5EF4-FFF2-40B4-BE49-F238E27FC236}">
                <a16:creationId xmlns:a16="http://schemas.microsoft.com/office/drawing/2014/main" id="{8A9AD35E-0936-CC27-72F1-785FE4A3F1FA}"/>
              </a:ext>
            </a:extLst>
          </p:cNvPr>
          <p:cNvCxnSpPr>
            <a:cxnSpLocks/>
          </p:cNvCxnSpPr>
          <p:nvPr/>
        </p:nvCxnSpPr>
        <p:spPr>
          <a:xfrm>
            <a:off x="3903990" y="536148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10A49953-9F39-CA72-8E53-D5CE96541844}"/>
              </a:ext>
            </a:extLst>
          </p:cNvPr>
          <p:cNvSpPr/>
          <p:nvPr/>
        </p:nvSpPr>
        <p:spPr>
          <a:xfrm>
            <a:off x="338465" y="5285284"/>
            <a:ext cx="48006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3" name="吹き出し: 四角形 42">
            <a:extLst>
              <a:ext uri="{FF2B5EF4-FFF2-40B4-BE49-F238E27FC236}">
                <a16:creationId xmlns:a16="http://schemas.microsoft.com/office/drawing/2014/main" id="{6114E45B-B54C-45DD-B2BF-DAC5E6C085D3}"/>
              </a:ext>
            </a:extLst>
          </p:cNvPr>
          <p:cNvSpPr/>
          <p:nvPr/>
        </p:nvSpPr>
        <p:spPr>
          <a:xfrm>
            <a:off x="838528" y="1754684"/>
            <a:ext cx="1435100" cy="474663"/>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44" name="テキスト ボックス 1">
            <a:extLst>
              <a:ext uri="{FF2B5EF4-FFF2-40B4-BE49-F238E27FC236}">
                <a16:creationId xmlns:a16="http://schemas.microsoft.com/office/drawing/2014/main" id="{7AC3ED46-6DEA-FC09-CBCE-1DD6E0EE3D3E}"/>
              </a:ext>
            </a:extLst>
          </p:cNvPr>
          <p:cNvSpPr txBox="1">
            <a:spLocks noChangeArrowheads="1"/>
          </p:cNvSpPr>
          <p:nvPr/>
        </p:nvSpPr>
        <p:spPr bwMode="auto">
          <a:xfrm>
            <a:off x="884565" y="1878509"/>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シフト上の予定時間</a:t>
            </a:r>
          </a:p>
        </p:txBody>
      </p:sp>
      <p:sp>
        <p:nvSpPr>
          <p:cNvPr id="45" name="テキスト ボックス 1">
            <a:extLst>
              <a:ext uri="{FF2B5EF4-FFF2-40B4-BE49-F238E27FC236}">
                <a16:creationId xmlns:a16="http://schemas.microsoft.com/office/drawing/2014/main" id="{78071D4E-F5CE-CE3F-25CD-871E10BF41A6}"/>
              </a:ext>
            </a:extLst>
          </p:cNvPr>
          <p:cNvSpPr txBox="1">
            <a:spLocks noChangeArrowheads="1"/>
          </p:cNvSpPr>
          <p:nvPr/>
        </p:nvSpPr>
        <p:spPr bwMode="auto">
          <a:xfrm>
            <a:off x="3064203" y="1992809"/>
            <a:ext cx="8604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シフト作成前の段階</a:t>
            </a:r>
          </a:p>
        </p:txBody>
      </p:sp>
      <p:cxnSp>
        <p:nvCxnSpPr>
          <p:cNvPr id="46" name="直線コネクタ 45">
            <a:extLst>
              <a:ext uri="{FF2B5EF4-FFF2-40B4-BE49-F238E27FC236}">
                <a16:creationId xmlns:a16="http://schemas.microsoft.com/office/drawing/2014/main" id="{2B6A6160-2F8F-886C-6C7F-9A0DB6A615F9}"/>
              </a:ext>
            </a:extLst>
          </p:cNvPr>
          <p:cNvCxnSpPr>
            <a:cxnSpLocks/>
          </p:cNvCxnSpPr>
          <p:nvPr/>
        </p:nvCxnSpPr>
        <p:spPr>
          <a:xfrm>
            <a:off x="2386340" y="1781672"/>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7" name="吹き出し: 四角形 46">
            <a:extLst>
              <a:ext uri="{FF2B5EF4-FFF2-40B4-BE49-F238E27FC236}">
                <a16:creationId xmlns:a16="http://schemas.microsoft.com/office/drawing/2014/main" id="{F6FF231A-5841-F2AA-CDF4-266E6514C21F}"/>
              </a:ext>
            </a:extLst>
          </p:cNvPr>
          <p:cNvSpPr/>
          <p:nvPr/>
        </p:nvSpPr>
        <p:spPr>
          <a:xfrm>
            <a:off x="838528" y="2270622"/>
            <a:ext cx="1435100" cy="474662"/>
          </a:xfrm>
          <a:prstGeom prst="wedgeRectCallout">
            <a:avLst>
              <a:gd name="adj1" fmla="val -59271"/>
              <a:gd name="adj2" fmla="val -15901"/>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48" name="テキスト ボックス 1">
            <a:extLst>
              <a:ext uri="{FF2B5EF4-FFF2-40B4-BE49-F238E27FC236}">
                <a16:creationId xmlns:a16="http://schemas.microsoft.com/office/drawing/2014/main" id="{995E554C-484B-4AB9-A21E-720346760185}"/>
              </a:ext>
            </a:extLst>
          </p:cNvPr>
          <p:cNvSpPr txBox="1">
            <a:spLocks noChangeArrowheads="1"/>
          </p:cNvSpPr>
          <p:nvPr/>
        </p:nvSpPr>
        <p:spPr bwMode="auto">
          <a:xfrm>
            <a:off x="857578" y="2338884"/>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個別就業設定のアラート設定の所定労働時間</a:t>
            </a:r>
          </a:p>
        </p:txBody>
      </p:sp>
      <p:sp>
        <p:nvSpPr>
          <p:cNvPr id="49" name="テキスト ボックス 1">
            <a:extLst>
              <a:ext uri="{FF2B5EF4-FFF2-40B4-BE49-F238E27FC236}">
                <a16:creationId xmlns:a16="http://schemas.microsoft.com/office/drawing/2014/main" id="{F3D551DF-49EA-FB58-9E83-9D9661E02AA6}"/>
              </a:ext>
            </a:extLst>
          </p:cNvPr>
          <p:cNvSpPr txBox="1">
            <a:spLocks noChangeArrowheads="1"/>
          </p:cNvSpPr>
          <p:nvPr/>
        </p:nvSpPr>
        <p:spPr bwMode="auto">
          <a:xfrm>
            <a:off x="4319915" y="1876922"/>
            <a:ext cx="8223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シフト上予定時間が下回った場合</a:t>
            </a:r>
          </a:p>
        </p:txBody>
      </p:sp>
      <p:sp>
        <p:nvSpPr>
          <p:cNvPr id="53" name="正方形/長方形 32771">
            <a:extLst>
              <a:ext uri="{FF2B5EF4-FFF2-40B4-BE49-F238E27FC236}">
                <a16:creationId xmlns:a16="http://schemas.microsoft.com/office/drawing/2014/main" id="{70833095-5E90-2BF5-3EAE-2B1EA47BE37C}"/>
              </a:ext>
            </a:extLst>
          </p:cNvPr>
          <p:cNvSpPr/>
          <p:nvPr/>
        </p:nvSpPr>
        <p:spPr>
          <a:xfrm>
            <a:off x="370215" y="1705472"/>
            <a:ext cx="47752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54" name="図 32774">
            <a:extLst>
              <a:ext uri="{FF2B5EF4-FFF2-40B4-BE49-F238E27FC236}">
                <a16:creationId xmlns:a16="http://schemas.microsoft.com/office/drawing/2014/main" id="{7476F2C6-C4B1-5217-2310-319CCE5B3B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353" y="1713409"/>
            <a:ext cx="438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図 2">
            <a:extLst>
              <a:ext uri="{FF2B5EF4-FFF2-40B4-BE49-F238E27FC236}">
                <a16:creationId xmlns:a16="http://schemas.microsoft.com/office/drawing/2014/main" id="{67A4EB99-57B5-9A40-300A-97B9461A05C2}"/>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281940" y="3599779"/>
            <a:ext cx="3603430" cy="11843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1" name="図 20">
            <a:extLst>
              <a:ext uri="{FF2B5EF4-FFF2-40B4-BE49-F238E27FC236}">
                <a16:creationId xmlns:a16="http://schemas.microsoft.com/office/drawing/2014/main" id="{C3CC1236-2226-3500-1E25-A18F41369BD0}"/>
              </a:ext>
            </a:extLst>
          </p:cNvPr>
          <p:cNvPicPr>
            <a:picLocks noChangeAspect="1"/>
          </p:cNvPicPr>
          <p:nvPr/>
        </p:nvPicPr>
        <p:blipFill>
          <a:blip r:embed="rId14">
            <a:extLst>
              <a:ext uri="{28A0092B-C50C-407E-A947-70E740481C1C}">
                <a14:useLocalDpi xmlns:a14="http://schemas.microsoft.com/office/drawing/2010/main" val="0"/>
              </a:ext>
            </a:extLst>
          </a:blip>
          <a:srcRect l="13158" b="5028"/>
          <a:stretch>
            <a:fillRect/>
          </a:stretch>
        </p:blipFill>
        <p:spPr bwMode="auto">
          <a:xfrm>
            <a:off x="7144863" y="2413079"/>
            <a:ext cx="434975"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2" name="図 22">
            <a:extLst>
              <a:ext uri="{FF2B5EF4-FFF2-40B4-BE49-F238E27FC236}">
                <a16:creationId xmlns:a16="http://schemas.microsoft.com/office/drawing/2014/main" id="{B7D23077-00B0-FE99-2E70-845CC8AABC3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14645" r="10805"/>
          <a:stretch>
            <a:fillRect/>
          </a:stretch>
        </p:blipFill>
        <p:spPr bwMode="auto">
          <a:xfrm>
            <a:off x="5273598" y="2404598"/>
            <a:ext cx="344487"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吹き出し: 四角形 72">
            <a:extLst>
              <a:ext uri="{FF2B5EF4-FFF2-40B4-BE49-F238E27FC236}">
                <a16:creationId xmlns:a16="http://schemas.microsoft.com/office/drawing/2014/main" id="{AA034AEF-551E-E9C1-F0D8-F479AB5103AB}"/>
              </a:ext>
            </a:extLst>
          </p:cNvPr>
          <p:cNvSpPr/>
          <p:nvPr/>
        </p:nvSpPr>
        <p:spPr>
          <a:xfrm>
            <a:off x="5748260" y="2704636"/>
            <a:ext cx="1271587" cy="355600"/>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74" name="テキスト ボックス 1">
            <a:extLst>
              <a:ext uri="{FF2B5EF4-FFF2-40B4-BE49-F238E27FC236}">
                <a16:creationId xmlns:a16="http://schemas.microsoft.com/office/drawing/2014/main" id="{50C7E7F5-DF81-7685-C725-F0908E3F9702}"/>
              </a:ext>
            </a:extLst>
          </p:cNvPr>
          <p:cNvSpPr txBox="1">
            <a:spLocks noChangeArrowheads="1"/>
          </p:cNvSpPr>
          <p:nvPr/>
        </p:nvSpPr>
        <p:spPr bwMode="auto">
          <a:xfrm>
            <a:off x="5856210" y="2814173"/>
            <a:ext cx="14335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000" dirty="0">
                <a:latin typeface="メイリオ" panose="020B0604030504040204" pitchFamily="50" charset="-128"/>
                <a:ea typeface="メイリオ" panose="020B0604030504040204" pitchFamily="50" charset="-128"/>
              </a:rPr>
              <a:t>月度の週平均</a:t>
            </a:r>
            <a:r>
              <a:rPr lang="ja-JP" altLang="en-US" sz="900" dirty="0">
                <a:latin typeface="メイリオ" panose="020B0604030504040204" pitchFamily="50" charset="-128"/>
                <a:ea typeface="メイリオ" panose="020B0604030504040204" pitchFamily="50" charset="-128"/>
              </a:rPr>
              <a:t>時間</a:t>
            </a:r>
          </a:p>
        </p:txBody>
      </p:sp>
      <p:sp>
        <p:nvSpPr>
          <p:cNvPr id="75" name="テキスト ボックス 1">
            <a:extLst>
              <a:ext uri="{FF2B5EF4-FFF2-40B4-BE49-F238E27FC236}">
                <a16:creationId xmlns:a16="http://schemas.microsoft.com/office/drawing/2014/main" id="{0F8CD547-2829-4F8D-EAE1-1BDF6E4D1290}"/>
              </a:ext>
            </a:extLst>
          </p:cNvPr>
          <p:cNvSpPr txBox="1">
            <a:spLocks noChangeArrowheads="1"/>
          </p:cNvSpPr>
          <p:nvPr/>
        </p:nvSpPr>
        <p:spPr bwMode="auto">
          <a:xfrm>
            <a:off x="7704855" y="2531597"/>
            <a:ext cx="1027112"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000" dirty="0">
                <a:latin typeface="メイリオ" panose="020B0604030504040204" pitchFamily="50" charset="-128"/>
                <a:ea typeface="メイリオ" panose="020B0604030504040204" pitchFamily="50" charset="-128"/>
              </a:rPr>
              <a:t>シフト上の</a:t>
            </a:r>
            <a:endParaRPr lang="en-US" altLang="ja-JP" sz="1000" dirty="0">
              <a:latin typeface="メイリオ" panose="020B0604030504040204" pitchFamily="50" charset="-128"/>
              <a:ea typeface="メイリオ" panose="020B0604030504040204" pitchFamily="50" charset="-128"/>
            </a:endParaRPr>
          </a:p>
          <a:p>
            <a:pPr>
              <a:spcBef>
                <a:spcPct val="0"/>
              </a:spcBef>
              <a:buFontTx/>
              <a:buNone/>
            </a:pPr>
            <a:r>
              <a:rPr lang="ja-JP" altLang="en-US" sz="1000" dirty="0">
                <a:latin typeface="メイリオ" panose="020B0604030504040204" pitchFamily="50" charset="-128"/>
                <a:ea typeface="メイリオ" panose="020B0604030504040204" pitchFamily="50" charset="-128"/>
              </a:rPr>
              <a:t>週平均時間が</a:t>
            </a:r>
            <a:endParaRPr lang="en-US" altLang="ja-JP" sz="1000" dirty="0">
              <a:latin typeface="メイリオ" panose="020B0604030504040204" pitchFamily="50" charset="-128"/>
              <a:ea typeface="メイリオ" panose="020B0604030504040204" pitchFamily="50" charset="-128"/>
            </a:endParaRPr>
          </a:p>
          <a:p>
            <a:pPr>
              <a:spcBef>
                <a:spcPct val="0"/>
              </a:spcBef>
              <a:buFontTx/>
              <a:buNone/>
            </a:pPr>
            <a:r>
              <a:rPr lang="en-US" altLang="ja-JP" sz="1000" dirty="0">
                <a:latin typeface="メイリオ" panose="020B0604030504040204" pitchFamily="50" charset="-128"/>
                <a:ea typeface="メイリオ" panose="020B0604030504040204" pitchFamily="50" charset="-128"/>
              </a:rPr>
              <a:t>40</a:t>
            </a:r>
            <a:r>
              <a:rPr lang="ja-JP" altLang="en-US" sz="1000" dirty="0">
                <a:latin typeface="メイリオ" panose="020B0604030504040204" pitchFamily="50" charset="-128"/>
                <a:ea typeface="メイリオ" panose="020B0604030504040204" pitchFamily="50" charset="-128"/>
              </a:rPr>
              <a:t>時間（</a:t>
            </a:r>
            <a:r>
              <a:rPr lang="en-US" altLang="ja-JP" sz="1000" dirty="0">
                <a:latin typeface="メイリオ" panose="020B0604030504040204" pitchFamily="50" charset="-128"/>
                <a:ea typeface="メイリオ" panose="020B0604030504040204" pitchFamily="50" charset="-128"/>
              </a:rPr>
              <a:t>44</a:t>
            </a:r>
            <a:r>
              <a:rPr lang="ja-JP" altLang="en-US" sz="1000" dirty="0">
                <a:latin typeface="メイリオ" panose="020B0604030504040204" pitchFamily="50" charset="-128"/>
                <a:ea typeface="メイリオ" panose="020B0604030504040204" pitchFamily="50" charset="-128"/>
              </a:rPr>
              <a:t>時間）を下回った場合</a:t>
            </a:r>
          </a:p>
        </p:txBody>
      </p:sp>
      <p:sp>
        <p:nvSpPr>
          <p:cNvPr id="76" name="正方形/長方形 75">
            <a:extLst>
              <a:ext uri="{FF2B5EF4-FFF2-40B4-BE49-F238E27FC236}">
                <a16:creationId xmlns:a16="http://schemas.microsoft.com/office/drawing/2014/main" id="{EDBFCCF6-09B5-6CF7-BF19-DA022333314D}"/>
              </a:ext>
            </a:extLst>
          </p:cNvPr>
          <p:cNvSpPr/>
          <p:nvPr/>
        </p:nvSpPr>
        <p:spPr>
          <a:xfrm>
            <a:off x="5273599" y="2404598"/>
            <a:ext cx="3598483" cy="107528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7" name="吹き出し: 四角形 76">
            <a:extLst>
              <a:ext uri="{FF2B5EF4-FFF2-40B4-BE49-F238E27FC236}">
                <a16:creationId xmlns:a16="http://schemas.microsoft.com/office/drawing/2014/main" id="{73DA642F-0C75-47C2-C5F6-A4C25289529A}"/>
              </a:ext>
            </a:extLst>
          </p:cNvPr>
          <p:cNvSpPr/>
          <p:nvPr/>
        </p:nvSpPr>
        <p:spPr>
          <a:xfrm>
            <a:off x="6986720" y="5005884"/>
            <a:ext cx="1846262" cy="1076325"/>
          </a:xfrm>
          <a:prstGeom prst="wedgeRectCallout">
            <a:avLst>
              <a:gd name="adj1" fmla="val -34285"/>
              <a:gd name="adj2" fmla="val -78146"/>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78" name="テキスト ボックス 1">
            <a:extLst>
              <a:ext uri="{FF2B5EF4-FFF2-40B4-BE49-F238E27FC236}">
                <a16:creationId xmlns:a16="http://schemas.microsoft.com/office/drawing/2014/main" id="{B20F2133-30D1-0E55-8AD4-6A2E46541376}"/>
              </a:ext>
            </a:extLst>
          </p:cNvPr>
          <p:cNvSpPr txBox="1">
            <a:spLocks noChangeArrowheads="1"/>
          </p:cNvSpPr>
          <p:nvPr/>
        </p:nvSpPr>
        <p:spPr bwMode="auto">
          <a:xfrm>
            <a:off x="7077207" y="5140821"/>
            <a:ext cx="17653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週平均アラート表示の</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赤枠は「</a:t>
            </a:r>
            <a:r>
              <a:rPr lang="en-US" altLang="ja-JP" sz="1100">
                <a:latin typeface="メイリオ" panose="020B0604030504040204" pitchFamily="50" charset="-128"/>
                <a:ea typeface="メイリオ" panose="020B0604030504040204" pitchFamily="50" charset="-128"/>
              </a:rPr>
              <a:t>1</a:t>
            </a:r>
            <a:r>
              <a:rPr lang="ja-JP" altLang="en-US" sz="1100">
                <a:latin typeface="メイリオ" panose="020B0604030504040204" pitchFamily="50" charset="-128"/>
                <a:ea typeface="メイリオ" panose="020B0604030504040204" pitchFamily="50" charset="-128"/>
              </a:rPr>
              <a:t>ヶ月単位の変形労働時間」のみシフト作成前は必ず表示されます。</a:t>
            </a:r>
          </a:p>
        </p:txBody>
      </p:sp>
      <p:sp>
        <p:nvSpPr>
          <p:cNvPr id="80" name="テキスト ボックス 79">
            <a:extLst>
              <a:ext uri="{FF2B5EF4-FFF2-40B4-BE49-F238E27FC236}">
                <a16:creationId xmlns:a16="http://schemas.microsoft.com/office/drawing/2014/main" id="{97A4661A-5485-3DE5-2700-32BE4B9CCC62}"/>
              </a:ext>
            </a:extLst>
          </p:cNvPr>
          <p:cNvSpPr txBox="1"/>
          <p:nvPr/>
        </p:nvSpPr>
        <p:spPr>
          <a:xfrm>
            <a:off x="270933" y="1335679"/>
            <a:ext cx="81220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変形労働制の場合には月次に表示されるアラートも確認します。</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変形労働制以外の場合にはカラー表示されません</a:t>
            </a:r>
          </a:p>
        </p:txBody>
      </p:sp>
      <p:sp>
        <p:nvSpPr>
          <p:cNvPr id="81" name="テキスト ボックス 80">
            <a:extLst>
              <a:ext uri="{FF2B5EF4-FFF2-40B4-BE49-F238E27FC236}">
                <a16:creationId xmlns:a16="http://schemas.microsoft.com/office/drawing/2014/main" id="{DB5185AB-88E0-E1DD-4BD9-A7EB85AB94C1}"/>
              </a:ext>
            </a:extLst>
          </p:cNvPr>
          <p:cNvSpPr txBox="1"/>
          <p:nvPr/>
        </p:nvSpPr>
        <p:spPr>
          <a:xfrm>
            <a:off x="35253" y="1892073"/>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所定時間</a:t>
            </a:r>
          </a:p>
        </p:txBody>
      </p:sp>
      <p:sp>
        <p:nvSpPr>
          <p:cNvPr id="82" name="テキスト ボックス 81">
            <a:extLst>
              <a:ext uri="{FF2B5EF4-FFF2-40B4-BE49-F238E27FC236}">
                <a16:creationId xmlns:a16="http://schemas.microsoft.com/office/drawing/2014/main" id="{8B73C080-3CD4-99F5-3008-565E7189BA9D}"/>
              </a:ext>
            </a:extLst>
          </p:cNvPr>
          <p:cNvSpPr txBox="1"/>
          <p:nvPr/>
        </p:nvSpPr>
        <p:spPr>
          <a:xfrm>
            <a:off x="25405" y="3060235"/>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年休進捗</a:t>
            </a:r>
          </a:p>
        </p:txBody>
      </p:sp>
      <p:sp>
        <p:nvSpPr>
          <p:cNvPr id="83" name="テキスト ボックス 82">
            <a:extLst>
              <a:ext uri="{FF2B5EF4-FFF2-40B4-BE49-F238E27FC236}">
                <a16:creationId xmlns:a16="http://schemas.microsoft.com/office/drawing/2014/main" id="{7E1B36B8-A289-34A6-1B07-AA738179EE78}"/>
              </a:ext>
            </a:extLst>
          </p:cNvPr>
          <p:cNvSpPr txBox="1"/>
          <p:nvPr/>
        </p:nvSpPr>
        <p:spPr>
          <a:xfrm>
            <a:off x="14615" y="4213861"/>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休日日数</a:t>
            </a:r>
          </a:p>
        </p:txBody>
      </p:sp>
      <p:sp>
        <p:nvSpPr>
          <p:cNvPr id="84" name="テキスト ボックス 83">
            <a:extLst>
              <a:ext uri="{FF2B5EF4-FFF2-40B4-BE49-F238E27FC236}">
                <a16:creationId xmlns:a16="http://schemas.microsoft.com/office/drawing/2014/main" id="{52094859-F92D-AA02-F611-3D9C11C52128}"/>
              </a:ext>
            </a:extLst>
          </p:cNvPr>
          <p:cNvSpPr txBox="1"/>
          <p:nvPr/>
        </p:nvSpPr>
        <p:spPr>
          <a:xfrm>
            <a:off x="0" y="5409875"/>
            <a:ext cx="369332" cy="77681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実働</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所定</a:t>
            </a:r>
          </a:p>
        </p:txBody>
      </p:sp>
      <p:sp>
        <p:nvSpPr>
          <p:cNvPr id="85" name="テキスト ボックス 84">
            <a:extLst>
              <a:ext uri="{FF2B5EF4-FFF2-40B4-BE49-F238E27FC236}">
                <a16:creationId xmlns:a16="http://schemas.microsoft.com/office/drawing/2014/main" id="{AB957B6D-791B-68D0-E52B-FB9F9019F74A}"/>
              </a:ext>
            </a:extLst>
          </p:cNvPr>
          <p:cNvSpPr txBox="1"/>
          <p:nvPr/>
        </p:nvSpPr>
        <p:spPr>
          <a:xfrm>
            <a:off x="6810040" y="2096231"/>
            <a:ext cx="822325"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週平均</a:t>
            </a:r>
          </a:p>
        </p:txBody>
      </p:sp>
    </p:spTree>
    <p:extLst>
      <p:ext uri="{BB962C8B-B14F-4D97-AF65-F5344CB8AC3E}">
        <p14:creationId xmlns:p14="http://schemas.microsoft.com/office/powerpoint/2010/main" val="37760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⑦メモの追加</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必要があれば、日々にメモを残します。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23</a:t>
            </a:fld>
            <a:endParaRPr kumimoji="1" lang="ja-JP" altLang="en-US"/>
          </a:p>
        </p:txBody>
      </p:sp>
      <p:pic>
        <p:nvPicPr>
          <p:cNvPr id="3" name="図 7">
            <a:extLst>
              <a:ext uri="{FF2B5EF4-FFF2-40B4-BE49-F238E27FC236}">
                <a16:creationId xmlns:a16="http://schemas.microsoft.com/office/drawing/2014/main" id="{6EEA0F34-B77A-F497-F8C4-956870EE95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3533" y="1806434"/>
            <a:ext cx="5578475" cy="16938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10">
            <a:extLst>
              <a:ext uri="{FF2B5EF4-FFF2-40B4-BE49-F238E27FC236}">
                <a16:creationId xmlns:a16="http://schemas.microsoft.com/office/drawing/2014/main" id="{C6661689-9407-6283-9160-8B52E16FF0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6571" y="1822309"/>
            <a:ext cx="3187700" cy="1771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矢印: 左カーブ 5">
            <a:extLst>
              <a:ext uri="{FF2B5EF4-FFF2-40B4-BE49-F238E27FC236}">
                <a16:creationId xmlns:a16="http://schemas.microsoft.com/office/drawing/2014/main" id="{13037300-D26F-A40E-75B6-0AD8EE50E7BF}"/>
              </a:ext>
            </a:extLst>
          </p:cNvPr>
          <p:cNvSpPr/>
          <p:nvPr/>
        </p:nvSpPr>
        <p:spPr>
          <a:xfrm rot="16515218">
            <a:off x="4226696" y="1668321"/>
            <a:ext cx="539750" cy="1079500"/>
          </a:xfrm>
          <a:prstGeom prst="curvedLeft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pic>
        <p:nvPicPr>
          <p:cNvPr id="7" name="図 12">
            <a:extLst>
              <a:ext uri="{FF2B5EF4-FFF2-40B4-BE49-F238E27FC236}">
                <a16:creationId xmlns:a16="http://schemas.microsoft.com/office/drawing/2014/main" id="{D902095C-CFCD-0A54-AB73-64E8C0A89D3C}"/>
              </a:ext>
            </a:extLst>
          </p:cNvPr>
          <p:cNvPicPr>
            <a:picLocks noChangeAspect="1"/>
          </p:cNvPicPr>
          <p:nvPr/>
        </p:nvPicPr>
        <p:blipFill>
          <a:blip r:embed="rId4">
            <a:extLst>
              <a:ext uri="{28A0092B-C50C-407E-A947-70E740481C1C}">
                <a14:useLocalDpi xmlns:a14="http://schemas.microsoft.com/office/drawing/2010/main" val="0"/>
              </a:ext>
            </a:extLst>
          </a:blip>
          <a:srcRect l="21021" t="20337" b="6139"/>
          <a:stretch>
            <a:fillRect/>
          </a:stretch>
        </p:blipFill>
        <p:spPr bwMode="auto">
          <a:xfrm>
            <a:off x="488133" y="3743184"/>
            <a:ext cx="6648450" cy="207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165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シフトを作成する（月次シフト一覧表示）</a:t>
            </a:r>
          </a:p>
        </p:txBody>
      </p:sp>
      <p:sp>
        <p:nvSpPr>
          <p:cNvPr id="9" name="テキスト ボックス 8"/>
          <p:cNvSpPr txBox="1"/>
          <p:nvPr/>
        </p:nvSpPr>
        <p:spPr>
          <a:xfrm>
            <a:off x="351896" y="639571"/>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⑧予定に反映する</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6183" y="1004767"/>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51896" y="1131576"/>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「予定に反映する」ボタンをクリックして予定に反映させます。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24</a:t>
            </a:fld>
            <a:endParaRPr kumimoji="1" lang="ja-JP" altLang="en-US"/>
          </a:p>
        </p:txBody>
      </p:sp>
      <p:pic>
        <p:nvPicPr>
          <p:cNvPr id="23" name="図 3">
            <a:extLst>
              <a:ext uri="{FF2B5EF4-FFF2-40B4-BE49-F238E27FC236}">
                <a16:creationId xmlns:a16="http://schemas.microsoft.com/office/drawing/2014/main" id="{B46F38B0-92C9-22AE-1781-92AB3B3745E3}"/>
              </a:ext>
            </a:extLst>
          </p:cNvPr>
          <p:cNvPicPr>
            <a:picLocks noChangeAspect="1"/>
          </p:cNvPicPr>
          <p:nvPr/>
        </p:nvPicPr>
        <p:blipFill>
          <a:blip r:embed="rId2">
            <a:extLst>
              <a:ext uri="{28A0092B-C50C-407E-A947-70E740481C1C}">
                <a14:useLocalDpi xmlns:a14="http://schemas.microsoft.com/office/drawing/2010/main" val="0"/>
              </a:ext>
            </a:extLst>
          </a:blip>
          <a:srcRect r="815" b="41206"/>
          <a:stretch>
            <a:fillRect/>
          </a:stretch>
        </p:blipFill>
        <p:spPr bwMode="auto">
          <a:xfrm>
            <a:off x="366183" y="1461757"/>
            <a:ext cx="8356600" cy="2551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 name="吹き出し: 円形 24">
            <a:extLst>
              <a:ext uri="{FF2B5EF4-FFF2-40B4-BE49-F238E27FC236}">
                <a16:creationId xmlns:a16="http://schemas.microsoft.com/office/drawing/2014/main" id="{E57EC45E-B377-319E-D67D-958DCB94EF78}"/>
              </a:ext>
            </a:extLst>
          </p:cNvPr>
          <p:cNvSpPr/>
          <p:nvPr/>
        </p:nvSpPr>
        <p:spPr>
          <a:xfrm>
            <a:off x="4914371" y="1733220"/>
            <a:ext cx="2070100" cy="1171575"/>
          </a:xfrm>
          <a:prstGeom prst="wedgeEllipseCallout">
            <a:avLst>
              <a:gd name="adj1" fmla="val 77350"/>
              <a:gd name="adj2" fmla="val -2753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050" dirty="0">
                <a:solidFill>
                  <a:schemeClr val="tx1"/>
                </a:solidFill>
                <a:latin typeface="メイリオ" panose="020B0604030504040204" pitchFamily="50" charset="-128"/>
                <a:ea typeface="メイリオ" panose="020B0604030504040204" pitchFamily="50" charset="-128"/>
              </a:rPr>
              <a:t>「予定に反映する」ボタンをクリックするまでは出勤簿の予定には反映していません。</a:t>
            </a:r>
          </a:p>
        </p:txBody>
      </p:sp>
      <p:pic>
        <p:nvPicPr>
          <p:cNvPr id="26" name="図 4">
            <a:extLst>
              <a:ext uri="{FF2B5EF4-FFF2-40B4-BE49-F238E27FC236}">
                <a16:creationId xmlns:a16="http://schemas.microsoft.com/office/drawing/2014/main" id="{4D1DDF8E-973B-0C5C-F894-8446A3BE01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896" y="4143045"/>
            <a:ext cx="818197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図 6">
            <a:extLst>
              <a:ext uri="{FF2B5EF4-FFF2-40B4-BE49-F238E27FC236}">
                <a16:creationId xmlns:a16="http://schemas.microsoft.com/office/drawing/2014/main" id="{4441BE84-F875-5758-0DE3-79D5914C03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533" y="4611357"/>
            <a:ext cx="3425825" cy="1841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8" name="グループ化 7">
            <a:extLst>
              <a:ext uri="{FF2B5EF4-FFF2-40B4-BE49-F238E27FC236}">
                <a16:creationId xmlns:a16="http://schemas.microsoft.com/office/drawing/2014/main" id="{D95F9785-44DC-D7E2-28A1-56DB596C8840}"/>
              </a:ext>
            </a:extLst>
          </p:cNvPr>
          <p:cNvGrpSpPr>
            <a:grpSpLocks/>
          </p:cNvGrpSpPr>
          <p:nvPr/>
        </p:nvGrpSpPr>
        <p:grpSpPr bwMode="auto">
          <a:xfrm>
            <a:off x="6987646" y="4611357"/>
            <a:ext cx="1395412" cy="1841500"/>
            <a:chOff x="1135173" y="1853999"/>
            <a:chExt cx="2163440" cy="2553906"/>
          </a:xfrm>
        </p:grpSpPr>
        <p:pic>
          <p:nvPicPr>
            <p:cNvPr id="29" name="図 8">
              <a:extLst>
                <a:ext uri="{FF2B5EF4-FFF2-40B4-BE49-F238E27FC236}">
                  <a16:creationId xmlns:a16="http://schemas.microsoft.com/office/drawing/2014/main" id="{8A21611D-C3F5-6B60-38DE-9AB0F65E9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4"/>
            <a:stretch>
              <a:fillRect/>
            </a:stretch>
          </p:blipFill>
          <p:spPr bwMode="auto">
            <a:xfrm>
              <a:off x="1145533" y="1854000"/>
              <a:ext cx="2153080" cy="139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9">
              <a:extLst>
                <a:ext uri="{FF2B5EF4-FFF2-40B4-BE49-F238E27FC236}">
                  <a16:creationId xmlns:a16="http://schemas.microsoft.com/office/drawing/2014/main" id="{9723F37F-DAAD-E648-9E5F-B8CE9C98FE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5533" y="3252722"/>
              <a:ext cx="2153080" cy="115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正方形/長方形 30">
              <a:extLst>
                <a:ext uri="{FF2B5EF4-FFF2-40B4-BE49-F238E27FC236}">
                  <a16:creationId xmlns:a16="http://schemas.microsoft.com/office/drawing/2014/main" id="{1F0F53ED-0D37-E51E-6A61-1D5C8A012411}"/>
                </a:ext>
              </a:extLst>
            </p:cNvPr>
            <p:cNvSpPr/>
            <p:nvPr/>
          </p:nvSpPr>
          <p:spPr>
            <a:xfrm>
              <a:off x="1135173" y="1853999"/>
              <a:ext cx="2153595" cy="255390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32" name="矢印: 上 31">
            <a:extLst>
              <a:ext uri="{FF2B5EF4-FFF2-40B4-BE49-F238E27FC236}">
                <a16:creationId xmlns:a16="http://schemas.microsoft.com/office/drawing/2014/main" id="{E6FC6932-D41B-1446-CB73-4ABC4A2C6905}"/>
              </a:ext>
            </a:extLst>
          </p:cNvPr>
          <p:cNvSpPr/>
          <p:nvPr/>
        </p:nvSpPr>
        <p:spPr>
          <a:xfrm rot="10800000">
            <a:off x="4738106" y="3926352"/>
            <a:ext cx="352530" cy="385761"/>
          </a:xfrm>
          <a:prstGeom prst="up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33" name="テキスト ボックス 16">
            <a:extLst>
              <a:ext uri="{FF2B5EF4-FFF2-40B4-BE49-F238E27FC236}">
                <a16:creationId xmlns:a16="http://schemas.microsoft.com/office/drawing/2014/main" id="{C869BF22-CDB1-8749-E630-C652883EEBC7}"/>
              </a:ext>
            </a:extLst>
          </p:cNvPr>
          <p:cNvSpPr txBox="1">
            <a:spLocks noChangeArrowheads="1"/>
          </p:cNvSpPr>
          <p:nvPr/>
        </p:nvSpPr>
        <p:spPr bwMode="auto">
          <a:xfrm>
            <a:off x="3942488" y="5028032"/>
            <a:ext cx="26590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dirty="0">
                <a:latin typeface="メイリオ" panose="020B0604030504040204" pitchFamily="50" charset="-128"/>
                <a:ea typeface="メイリオ" panose="020B0604030504040204" pitchFamily="50" charset="-128"/>
              </a:rPr>
              <a:t>申請と同じ予定を反映すると自動承認されます。</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dirty="0">
                <a:latin typeface="メイリオ" panose="020B0604030504040204" pitchFamily="50" charset="-128"/>
                <a:ea typeface="メイリオ" panose="020B0604030504040204" pitchFamily="50" charset="-128"/>
              </a:rPr>
              <a:t>申請と異なる予定を反映すると自動却下されます。</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b="1" dirty="0">
                <a:latin typeface="メイリオ" panose="020B0604030504040204" pitchFamily="50" charset="-128"/>
                <a:ea typeface="メイリオ" panose="020B0604030504040204" pitchFamily="50" charset="-128"/>
              </a:rPr>
              <a:t>希望シフト表示より申請を確認してから反映してください。</a:t>
            </a:r>
          </a:p>
        </p:txBody>
      </p:sp>
      <p:sp>
        <p:nvSpPr>
          <p:cNvPr id="34" name="四角形: 角を丸くする 33">
            <a:extLst>
              <a:ext uri="{FF2B5EF4-FFF2-40B4-BE49-F238E27FC236}">
                <a16:creationId xmlns:a16="http://schemas.microsoft.com/office/drawing/2014/main" id="{6099D083-DC55-7202-C307-0FC9A71C6B00}"/>
              </a:ext>
            </a:extLst>
          </p:cNvPr>
          <p:cNvSpPr/>
          <p:nvPr/>
        </p:nvSpPr>
        <p:spPr>
          <a:xfrm>
            <a:off x="4002663" y="4700906"/>
            <a:ext cx="938213" cy="255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
        <p:nvSpPr>
          <p:cNvPr id="36" name="四角形: 角を丸くする 35">
            <a:extLst>
              <a:ext uri="{FF2B5EF4-FFF2-40B4-BE49-F238E27FC236}">
                <a16:creationId xmlns:a16="http://schemas.microsoft.com/office/drawing/2014/main" id="{3A2C4961-4C12-5F11-F1B4-FA68368F39C3}"/>
              </a:ext>
            </a:extLst>
          </p:cNvPr>
          <p:cNvSpPr/>
          <p:nvPr/>
        </p:nvSpPr>
        <p:spPr>
          <a:xfrm>
            <a:off x="7138458" y="5136820"/>
            <a:ext cx="1584325" cy="266700"/>
          </a:xfrm>
          <a:prstGeom prst="roundRect">
            <a:avLst>
              <a:gd name="adj" fmla="val 50000"/>
            </a:avLst>
          </a:prstGeom>
          <a:solidFill>
            <a:schemeClr val="accent4">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出勤簿</a:t>
            </a:r>
          </a:p>
        </p:txBody>
      </p:sp>
      <p:sp>
        <p:nvSpPr>
          <p:cNvPr id="37" name="四角形: 角を丸くする 36">
            <a:extLst>
              <a:ext uri="{FF2B5EF4-FFF2-40B4-BE49-F238E27FC236}">
                <a16:creationId xmlns:a16="http://schemas.microsoft.com/office/drawing/2014/main" id="{ACD33AED-FF87-6FB1-383D-618FC837AFCB}"/>
              </a:ext>
            </a:extLst>
          </p:cNvPr>
          <p:cNvSpPr/>
          <p:nvPr/>
        </p:nvSpPr>
        <p:spPr>
          <a:xfrm>
            <a:off x="507471" y="5165395"/>
            <a:ext cx="1584325" cy="266700"/>
          </a:xfrm>
          <a:prstGeom prst="roundRect">
            <a:avLst>
              <a:gd name="adj" fmla="val 50000"/>
            </a:avLst>
          </a:prstGeom>
          <a:solidFill>
            <a:schemeClr val="accent4">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シフト作成</a:t>
            </a:r>
          </a:p>
        </p:txBody>
      </p:sp>
      <p:sp>
        <p:nvSpPr>
          <p:cNvPr id="38" name="正方形/長方形 37">
            <a:extLst>
              <a:ext uri="{FF2B5EF4-FFF2-40B4-BE49-F238E27FC236}">
                <a16:creationId xmlns:a16="http://schemas.microsoft.com/office/drawing/2014/main" id="{A3D7727E-F7F0-5CBD-D4D8-17EB675256A2}"/>
              </a:ext>
            </a:extLst>
          </p:cNvPr>
          <p:cNvSpPr/>
          <p:nvPr/>
        </p:nvSpPr>
        <p:spPr>
          <a:xfrm>
            <a:off x="7862038" y="1808334"/>
            <a:ext cx="860745"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Tree>
    <p:extLst>
      <p:ext uri="{BB962C8B-B14F-4D97-AF65-F5344CB8AC3E}">
        <p14:creationId xmlns:p14="http://schemas.microsoft.com/office/powerpoint/2010/main" val="349398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p:cNvPicPr>
            <a:picLocks noChangeAspect="1"/>
          </p:cNvPicPr>
          <p:nvPr/>
        </p:nvPicPr>
        <p:blipFill>
          <a:blip r:embed="rId2"/>
          <a:stretch>
            <a:fillRect/>
          </a:stretch>
        </p:blipFill>
        <p:spPr>
          <a:xfrm>
            <a:off x="392502" y="1935486"/>
            <a:ext cx="8358996" cy="4110006"/>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シフトを作成する（月次シフト）</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■月次シフト画面での作成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96296"/>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シフト＞月次シフトを開きます。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作成する月度を表示します。</a:t>
            </a:r>
            <a:r>
              <a:rPr kumimoji="1" lang="ja-JP" altLang="en-US" sz="1200" b="1" dirty="0">
                <a:latin typeface="メイリオ" panose="020B0604030504040204" pitchFamily="50" charset="-128"/>
                <a:ea typeface="メイリオ" panose="020B0604030504040204" pitchFamily="50" charset="-128"/>
              </a:rPr>
              <a:t>この時に作成する勤務先も確認してください。</a:t>
            </a:r>
            <a:endParaRPr kumimoji="1" lang="ja-JP" altLang="en-US" sz="1200" dirty="0">
              <a:latin typeface="メイリオ" panose="020B0604030504040204" pitchFamily="50" charset="-128"/>
              <a:ea typeface="メイリオ" panose="020B0604030504040204" pitchFamily="50" charset="-128"/>
            </a:endParaRPr>
          </a:p>
          <a:p>
            <a:endParaRPr kumimoji="1" lang="ja-JP" altLang="en-US" sz="1200"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392501" y="3378052"/>
            <a:ext cx="479817" cy="4428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872318" y="4626159"/>
            <a:ext cx="1043797" cy="30702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2020417" y="460400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p:txBody>
          <a:bodyPr/>
          <a:lstStyle/>
          <a:p>
            <a:fld id="{94E8D513-F815-49AF-AE30-01E47A21E05B}" type="slidenum">
              <a:rPr kumimoji="1" lang="ja-JP" altLang="en-US" smtClean="0"/>
              <a:t>25</a:t>
            </a:fld>
            <a:endParaRPr kumimoji="1" lang="ja-JP" altLang="en-US"/>
          </a:p>
        </p:txBody>
      </p:sp>
    </p:spTree>
    <p:extLst>
      <p:ext uri="{BB962C8B-B14F-4D97-AF65-F5344CB8AC3E}">
        <p14:creationId xmlns:p14="http://schemas.microsoft.com/office/powerpoint/2010/main" val="2648758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6A3C26E1-A412-F7EB-9193-E91D95C6AA78}"/>
              </a:ext>
            </a:extLst>
          </p:cNvPr>
          <p:cNvPicPr>
            <a:picLocks noChangeAspect="1"/>
          </p:cNvPicPr>
          <p:nvPr/>
        </p:nvPicPr>
        <p:blipFill>
          <a:blip r:embed="rId2"/>
          <a:stretch>
            <a:fillRect/>
          </a:stretch>
        </p:blipFill>
        <p:spPr>
          <a:xfrm>
            <a:off x="306353" y="1716622"/>
            <a:ext cx="7216283" cy="4688577"/>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シフトを作成する（月次シフト）</a:t>
            </a:r>
          </a:p>
        </p:txBody>
      </p:sp>
      <p:sp>
        <p:nvSpPr>
          <p:cNvPr id="2" name="スライド番号プレースホルダー 1">
            <a:extLst>
              <a:ext uri="{FF2B5EF4-FFF2-40B4-BE49-F238E27FC236}">
                <a16:creationId xmlns:a16="http://schemas.microsoft.com/office/drawing/2014/main" id="{DE01EB57-3D13-3F6B-1857-6B7E0433BF09}"/>
              </a:ext>
            </a:extLst>
          </p:cNvPr>
          <p:cNvSpPr>
            <a:spLocks noGrp="1"/>
          </p:cNvSpPr>
          <p:nvPr>
            <p:ph type="sldNum" sz="quarter" idx="12"/>
          </p:nvPr>
        </p:nvSpPr>
        <p:spPr/>
        <p:txBody>
          <a:bodyPr/>
          <a:lstStyle/>
          <a:p>
            <a:fld id="{94E8D513-F815-49AF-AE30-01E47A21E05B}" type="slidenum">
              <a:rPr kumimoji="1" lang="ja-JP" altLang="en-US" smtClean="0"/>
              <a:t>26</a:t>
            </a:fld>
            <a:endParaRPr kumimoji="1" lang="ja-JP" altLang="en-US"/>
          </a:p>
        </p:txBody>
      </p:sp>
      <p:sp>
        <p:nvSpPr>
          <p:cNvPr id="8" name="四角形吹き出し 13">
            <a:extLst>
              <a:ext uri="{FF2B5EF4-FFF2-40B4-BE49-F238E27FC236}">
                <a16:creationId xmlns:a16="http://schemas.microsoft.com/office/drawing/2014/main" id="{12D9A340-9BB8-4917-4EA1-25B8CC5B0509}"/>
              </a:ext>
            </a:extLst>
          </p:cNvPr>
          <p:cNvSpPr/>
          <p:nvPr/>
        </p:nvSpPr>
        <p:spPr>
          <a:xfrm>
            <a:off x="5784569" y="1818136"/>
            <a:ext cx="2586808" cy="3256283"/>
          </a:xfrm>
          <a:prstGeom prst="wedgeRectCallout">
            <a:avLst>
              <a:gd name="adj1" fmla="val -101352"/>
              <a:gd name="adj2" fmla="val -3045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1" name="図 10">
            <a:extLst>
              <a:ext uri="{FF2B5EF4-FFF2-40B4-BE49-F238E27FC236}">
                <a16:creationId xmlns:a16="http://schemas.microsoft.com/office/drawing/2014/main" id="{FB50F6EF-E4A9-88AD-683B-D2621D115642}"/>
              </a:ext>
            </a:extLst>
          </p:cNvPr>
          <p:cNvPicPr>
            <a:picLocks noChangeAspect="1"/>
          </p:cNvPicPr>
          <p:nvPr/>
        </p:nvPicPr>
        <p:blipFill rotWithShape="1">
          <a:blip r:embed="rId3"/>
          <a:srcRect l="1657" t="1568" r="3196" b="1320"/>
          <a:stretch/>
        </p:blipFill>
        <p:spPr>
          <a:xfrm>
            <a:off x="5917293" y="1893498"/>
            <a:ext cx="2329132" cy="3071004"/>
          </a:xfrm>
          <a:prstGeom prst="rect">
            <a:avLst/>
          </a:prstGeom>
          <a:ln>
            <a:solidFill>
              <a:schemeClr val="tx1"/>
            </a:solidFill>
          </a:ln>
        </p:spPr>
      </p:pic>
      <p:sp>
        <p:nvSpPr>
          <p:cNvPr id="12" name="正方形/長方形 11">
            <a:extLst>
              <a:ext uri="{FF2B5EF4-FFF2-40B4-BE49-F238E27FC236}">
                <a16:creationId xmlns:a16="http://schemas.microsoft.com/office/drawing/2014/main" id="{D54BA996-9218-BE4A-CD0C-9BF8E13D7629}"/>
              </a:ext>
            </a:extLst>
          </p:cNvPr>
          <p:cNvSpPr/>
          <p:nvPr/>
        </p:nvSpPr>
        <p:spPr>
          <a:xfrm>
            <a:off x="5913407" y="4035931"/>
            <a:ext cx="2329132" cy="2712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a:extLst>
              <a:ext uri="{FF2B5EF4-FFF2-40B4-BE49-F238E27FC236}">
                <a16:creationId xmlns:a16="http://schemas.microsoft.com/office/drawing/2014/main" id="{88C00033-CC39-F110-7E8A-6D67DB703A65}"/>
              </a:ext>
            </a:extLst>
          </p:cNvPr>
          <p:cNvSpPr txBox="1"/>
          <p:nvPr/>
        </p:nvSpPr>
        <p:spPr>
          <a:xfrm>
            <a:off x="270933" y="787673"/>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①スケジュールテンプレートの適用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24918C41-9D22-0F66-CB5E-24A71EDA71C8}"/>
              </a:ext>
            </a:extLst>
          </p:cNvPr>
          <p:cNvCxnSpPr/>
          <p:nvPr/>
        </p:nvCxnSpPr>
        <p:spPr>
          <a:xfrm flipV="1">
            <a:off x="306353" y="1155815"/>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B039870E-C3C1-2FDE-62C1-277F97D4C553}"/>
              </a:ext>
            </a:extLst>
          </p:cNvPr>
          <p:cNvSpPr txBox="1"/>
          <p:nvPr/>
        </p:nvSpPr>
        <p:spPr>
          <a:xfrm>
            <a:off x="306353" y="135194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適用したいスケジュールテンプレートを選択し、日のマスをクリックして選択、適用します。</a:t>
            </a:r>
            <a:endParaRPr kumimoji="1" lang="en-US" altLang="ja-JP" sz="1200" dirty="0">
              <a:latin typeface="メイリオ" panose="020B0604030504040204" pitchFamily="50" charset="-128"/>
              <a:ea typeface="メイリオ" panose="020B0604030504040204" pitchFamily="50" charset="-128"/>
            </a:endParaRPr>
          </a:p>
        </p:txBody>
      </p:sp>
      <p:sp>
        <p:nvSpPr>
          <p:cNvPr id="17" name="吹き出し: 円形 16">
            <a:extLst>
              <a:ext uri="{FF2B5EF4-FFF2-40B4-BE49-F238E27FC236}">
                <a16:creationId xmlns:a16="http://schemas.microsoft.com/office/drawing/2014/main" id="{DD747DDF-15B1-E0DF-33FB-9C47B1278CCF}"/>
              </a:ext>
            </a:extLst>
          </p:cNvPr>
          <p:cNvSpPr/>
          <p:nvPr/>
        </p:nvSpPr>
        <p:spPr>
          <a:xfrm>
            <a:off x="467702" y="2998793"/>
            <a:ext cx="2024062" cy="1260475"/>
          </a:xfrm>
          <a:prstGeom prst="wedgeEllipseCallout">
            <a:avLst>
              <a:gd name="adj1" fmla="val 72232"/>
              <a:gd name="adj2" fmla="val 2330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スケジュールテンプレートを選択すると、日の枠が黄色くなります。</a:t>
            </a:r>
          </a:p>
        </p:txBody>
      </p:sp>
      <p:sp>
        <p:nvSpPr>
          <p:cNvPr id="18" name="吹き出し: 円形 17">
            <a:extLst>
              <a:ext uri="{FF2B5EF4-FFF2-40B4-BE49-F238E27FC236}">
                <a16:creationId xmlns:a16="http://schemas.microsoft.com/office/drawing/2014/main" id="{81C09C90-39A2-20FD-6C68-428AF59F06E1}"/>
              </a:ext>
            </a:extLst>
          </p:cNvPr>
          <p:cNvSpPr/>
          <p:nvPr/>
        </p:nvSpPr>
        <p:spPr>
          <a:xfrm>
            <a:off x="897575" y="4804643"/>
            <a:ext cx="2024063" cy="1260475"/>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適用する日を複数選択し、「適用」ボタンをクリックします。</a:t>
            </a:r>
          </a:p>
        </p:txBody>
      </p:sp>
    </p:spTree>
    <p:extLst>
      <p:ext uri="{BB962C8B-B14F-4D97-AF65-F5344CB8AC3E}">
        <p14:creationId xmlns:p14="http://schemas.microsoft.com/office/powerpoint/2010/main" val="3468315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a:t>
            </a:r>
          </a:p>
        </p:txBody>
      </p:sp>
      <p:sp>
        <p:nvSpPr>
          <p:cNvPr id="6" name="テキスト ボックス 5"/>
          <p:cNvSpPr txBox="1"/>
          <p:nvPr/>
        </p:nvSpPr>
        <p:spPr>
          <a:xfrm>
            <a:off x="367879" y="136702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①次月度以降のシフト作成は「先月度のシフトのコピー」を選択すると簡単に作成できます。</a:t>
            </a:r>
          </a:p>
        </p:txBody>
      </p:sp>
      <p:pic>
        <p:nvPicPr>
          <p:cNvPr id="10" name="図 9"/>
          <p:cNvPicPr>
            <a:picLocks noChangeAspect="1"/>
          </p:cNvPicPr>
          <p:nvPr/>
        </p:nvPicPr>
        <p:blipFill>
          <a:blip r:embed="rId2"/>
          <a:stretch>
            <a:fillRect/>
          </a:stretch>
        </p:blipFill>
        <p:spPr>
          <a:xfrm>
            <a:off x="486595" y="1896486"/>
            <a:ext cx="7234048" cy="4149449"/>
          </a:xfrm>
          <a:prstGeom prst="rect">
            <a:avLst/>
          </a:prstGeom>
          <a:ln>
            <a:solidFill>
              <a:schemeClr val="tx1"/>
            </a:solidFill>
          </a:ln>
        </p:spPr>
      </p:pic>
      <p:sp>
        <p:nvSpPr>
          <p:cNvPr id="12" name="正方形/長方形 11"/>
          <p:cNvSpPr/>
          <p:nvPr/>
        </p:nvSpPr>
        <p:spPr>
          <a:xfrm>
            <a:off x="3113764" y="1927997"/>
            <a:ext cx="1449609" cy="20665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rot="5400000">
            <a:off x="3718485" y="2379527"/>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四角形吹き出し 13"/>
          <p:cNvSpPr/>
          <p:nvPr/>
        </p:nvSpPr>
        <p:spPr>
          <a:xfrm>
            <a:off x="4806031" y="2259444"/>
            <a:ext cx="2586808" cy="3256283"/>
          </a:xfrm>
          <a:prstGeom prst="wedgeRectCallout">
            <a:avLst>
              <a:gd name="adj1" fmla="val -66003"/>
              <a:gd name="adj2" fmla="val -3851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1" name="図 10"/>
          <p:cNvPicPr>
            <a:picLocks noChangeAspect="1"/>
          </p:cNvPicPr>
          <p:nvPr/>
        </p:nvPicPr>
        <p:blipFill rotWithShape="1">
          <a:blip r:embed="rId3"/>
          <a:srcRect l="1657" t="1568" r="3196" b="1320"/>
          <a:stretch/>
        </p:blipFill>
        <p:spPr>
          <a:xfrm>
            <a:off x="4934869" y="2343909"/>
            <a:ext cx="2329132" cy="3071004"/>
          </a:xfrm>
          <a:prstGeom prst="rect">
            <a:avLst/>
          </a:prstGeom>
          <a:ln>
            <a:solidFill>
              <a:schemeClr val="tx1"/>
            </a:solidFill>
          </a:ln>
        </p:spPr>
      </p:pic>
      <p:sp>
        <p:nvSpPr>
          <p:cNvPr id="15" name="正方形/長方形 14"/>
          <p:cNvSpPr/>
          <p:nvPr/>
        </p:nvSpPr>
        <p:spPr>
          <a:xfrm>
            <a:off x="4934869" y="4960318"/>
            <a:ext cx="2329132" cy="2712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②前月のシフトからのコピー</a:t>
            </a:r>
            <a:endParaRPr kumimoji="1" lang="en-US" altLang="ja-JP" sz="1600" dirty="0">
              <a:latin typeface="メイリオ" panose="020B0604030504040204" pitchFamily="50" charset="-128"/>
              <a:ea typeface="メイリオ" panose="020B0604030504040204" pitchFamily="50" charset="-128"/>
            </a:endParaRPr>
          </a:p>
        </p:txBody>
      </p:sp>
      <p:cxnSp>
        <p:nvCxnSpPr>
          <p:cNvPr id="17" name="直線コネクタ 16"/>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9513B358-9C9F-EFEA-EC56-CDEEF7342191}"/>
              </a:ext>
            </a:extLst>
          </p:cNvPr>
          <p:cNvSpPr>
            <a:spLocks noGrp="1"/>
          </p:cNvSpPr>
          <p:nvPr>
            <p:ph type="sldNum" sz="quarter" idx="12"/>
          </p:nvPr>
        </p:nvSpPr>
        <p:spPr/>
        <p:txBody>
          <a:bodyPr/>
          <a:lstStyle/>
          <a:p>
            <a:fld id="{94E8D513-F815-49AF-AE30-01E47A21E05B}" type="slidenum">
              <a:rPr kumimoji="1" lang="ja-JP" altLang="en-US" smtClean="0"/>
              <a:t>27</a:t>
            </a:fld>
            <a:endParaRPr kumimoji="1" lang="ja-JP" altLang="en-US"/>
          </a:p>
        </p:txBody>
      </p:sp>
    </p:spTree>
    <p:extLst>
      <p:ext uri="{BB962C8B-B14F-4D97-AF65-F5344CB8AC3E}">
        <p14:creationId xmlns:p14="http://schemas.microsoft.com/office/powerpoint/2010/main" val="26969071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シフトを作成する（月次シフト）</a:t>
            </a:r>
          </a:p>
        </p:txBody>
      </p:sp>
      <p:pic>
        <p:nvPicPr>
          <p:cNvPr id="14" name="図 13"/>
          <p:cNvPicPr>
            <a:picLocks noChangeAspect="1"/>
          </p:cNvPicPr>
          <p:nvPr/>
        </p:nvPicPr>
        <p:blipFill rotWithShape="1">
          <a:blip r:embed="rId2"/>
          <a:srcRect t="1530" b="52419"/>
          <a:stretch/>
        </p:blipFill>
        <p:spPr>
          <a:xfrm>
            <a:off x="1354571" y="1467124"/>
            <a:ext cx="689878" cy="861786"/>
          </a:xfrm>
          <a:prstGeom prst="rect">
            <a:avLst/>
          </a:prstGeom>
        </p:spPr>
      </p:pic>
      <p:pic>
        <p:nvPicPr>
          <p:cNvPr id="15" name="図 14"/>
          <p:cNvPicPr>
            <a:picLocks noChangeAspect="1"/>
          </p:cNvPicPr>
          <p:nvPr/>
        </p:nvPicPr>
        <p:blipFill rotWithShape="1">
          <a:blip r:embed="rId3"/>
          <a:srcRect b="52280"/>
          <a:stretch/>
        </p:blipFill>
        <p:spPr>
          <a:xfrm>
            <a:off x="5112947" y="2456160"/>
            <a:ext cx="670596" cy="850856"/>
          </a:xfrm>
          <a:prstGeom prst="rect">
            <a:avLst/>
          </a:prstGeom>
        </p:spPr>
      </p:pic>
      <p:pic>
        <p:nvPicPr>
          <p:cNvPr id="17" name="図 16"/>
          <p:cNvPicPr>
            <a:picLocks noChangeAspect="1"/>
          </p:cNvPicPr>
          <p:nvPr/>
        </p:nvPicPr>
        <p:blipFill rotWithShape="1">
          <a:blip r:embed="rId2"/>
          <a:srcRect t="49878" b="3958"/>
          <a:stretch/>
        </p:blipFill>
        <p:spPr>
          <a:xfrm>
            <a:off x="1354571" y="2446802"/>
            <a:ext cx="689485" cy="863428"/>
          </a:xfrm>
          <a:prstGeom prst="rect">
            <a:avLst/>
          </a:prstGeom>
        </p:spPr>
      </p:pic>
      <p:pic>
        <p:nvPicPr>
          <p:cNvPr id="18" name="図 17"/>
          <p:cNvPicPr>
            <a:picLocks noChangeAspect="1"/>
          </p:cNvPicPr>
          <p:nvPr/>
        </p:nvPicPr>
        <p:blipFill rotWithShape="1">
          <a:blip r:embed="rId3"/>
          <a:srcRect t="52388"/>
          <a:stretch/>
        </p:blipFill>
        <p:spPr>
          <a:xfrm>
            <a:off x="5120139" y="1488942"/>
            <a:ext cx="670596" cy="848927"/>
          </a:xfrm>
          <a:prstGeom prst="rect">
            <a:avLst/>
          </a:prstGeom>
        </p:spPr>
      </p:pic>
      <p:sp>
        <p:nvSpPr>
          <p:cNvPr id="20" name="正方形/長方形 19"/>
          <p:cNvSpPr/>
          <p:nvPr/>
        </p:nvSpPr>
        <p:spPr>
          <a:xfrm>
            <a:off x="1354571" y="1480081"/>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テキスト ボックス 24"/>
          <p:cNvSpPr txBox="1"/>
          <p:nvPr/>
        </p:nvSpPr>
        <p:spPr>
          <a:xfrm>
            <a:off x="2152706" y="1601300"/>
            <a:ext cx="1689409"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予定休日日数が設定値を超えた場合、青く表示されます</a:t>
            </a:r>
          </a:p>
        </p:txBody>
      </p:sp>
      <p:sp>
        <p:nvSpPr>
          <p:cNvPr id="26" name="テキスト ボックス 25"/>
          <p:cNvSpPr txBox="1"/>
          <p:nvPr/>
        </p:nvSpPr>
        <p:spPr>
          <a:xfrm>
            <a:off x="2084955" y="2560142"/>
            <a:ext cx="1745972"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予定休日日数が設定値に満たない場合、赤く表示されます</a:t>
            </a:r>
          </a:p>
        </p:txBody>
      </p:sp>
      <p:sp>
        <p:nvSpPr>
          <p:cNvPr id="27" name="テキスト ボックス 26"/>
          <p:cNvSpPr txBox="1"/>
          <p:nvPr/>
        </p:nvSpPr>
        <p:spPr>
          <a:xfrm>
            <a:off x="5864853" y="2551486"/>
            <a:ext cx="1806509"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予定労働時間が設定値を超えた場合、赤く表示されます</a:t>
            </a:r>
          </a:p>
        </p:txBody>
      </p:sp>
      <p:sp>
        <p:nvSpPr>
          <p:cNvPr id="28" name="テキスト ボックス 27"/>
          <p:cNvSpPr txBox="1"/>
          <p:nvPr/>
        </p:nvSpPr>
        <p:spPr>
          <a:xfrm>
            <a:off x="5835526" y="1602521"/>
            <a:ext cx="1803300"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予定労働時間が設定値に満たない場合、青く表示されます</a:t>
            </a:r>
          </a:p>
        </p:txBody>
      </p:sp>
      <p:sp>
        <p:nvSpPr>
          <p:cNvPr id="31" name="テキスト ボックス 30"/>
          <p:cNvSpPr txBox="1"/>
          <p:nvPr/>
        </p:nvSpPr>
        <p:spPr>
          <a:xfrm>
            <a:off x="998409" y="5295066"/>
            <a:ext cx="6950534" cy="1015663"/>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rPr>
              <a:t>「深夜労働制限」（年少者制限）</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「週</a:t>
            </a:r>
            <a:r>
              <a:rPr lang="en-US" altLang="ja-JP" sz="1200" dirty="0">
                <a:latin typeface="メイリオ" panose="020B0604030504040204" pitchFamily="50" charset="-128"/>
                <a:ea typeface="メイリオ" panose="020B0604030504040204" pitchFamily="50" charset="-128"/>
              </a:rPr>
              <a:t>28</a:t>
            </a:r>
            <a:r>
              <a:rPr lang="ja-JP" altLang="en-US" sz="1200" dirty="0">
                <a:latin typeface="メイリオ" panose="020B0604030504040204" pitchFamily="50" charset="-128"/>
                <a:ea typeface="メイリオ" panose="020B0604030504040204" pitchFamily="50" charset="-128"/>
              </a:rPr>
              <a:t>時間制限」（外国人留学生制限）</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a:t>
            </a:r>
            <a:r>
              <a:rPr lang="zh-TW" altLang="en-US" sz="1200" dirty="0">
                <a:latin typeface="メイリオ" panose="020B0604030504040204" pitchFamily="50" charset="-128"/>
                <a:ea typeface="メイリオ" panose="020B0604030504040204" pitchFamily="50" charset="-128"/>
              </a:rPr>
              <a:t>最大連続勤務日数</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の設定値を超えて連続勤務をすると　　が表示され、マウスオーバーで制限の種類が表示されます。</a:t>
            </a:r>
            <a:endParaRPr kumimoji="1" lang="ja-JP" altLang="en-US" sz="1200" dirty="0">
              <a:latin typeface="メイリオ" panose="020B0604030504040204" pitchFamily="50" charset="-128"/>
              <a:ea typeface="メイリオ" panose="020B0604030504040204" pitchFamily="50" charset="-128"/>
            </a:endParaRPr>
          </a:p>
        </p:txBody>
      </p:sp>
      <p:sp>
        <p:nvSpPr>
          <p:cNvPr id="34" name="正方形/長方形 33"/>
          <p:cNvSpPr/>
          <p:nvPr/>
        </p:nvSpPr>
        <p:spPr>
          <a:xfrm>
            <a:off x="1354571" y="2440892"/>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7" name="正方形/長方形 36"/>
          <p:cNvSpPr/>
          <p:nvPr/>
        </p:nvSpPr>
        <p:spPr>
          <a:xfrm>
            <a:off x="5112947" y="1483697"/>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8" name="正方形/長方形 37"/>
          <p:cNvSpPr/>
          <p:nvPr/>
        </p:nvSpPr>
        <p:spPr>
          <a:xfrm>
            <a:off x="5105134" y="2447933"/>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 name="正方形/長方形 2"/>
          <p:cNvSpPr/>
          <p:nvPr/>
        </p:nvSpPr>
        <p:spPr>
          <a:xfrm>
            <a:off x="649071" y="1371160"/>
            <a:ext cx="345431" cy="205783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予定休日</a:t>
            </a:r>
            <a:endParaRPr kumimoji="1" lang="en-US" altLang="ja-JP" sz="10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000" dirty="0">
                <a:solidFill>
                  <a:schemeClr val="bg1"/>
                </a:solidFill>
                <a:latin typeface="メイリオ" panose="020B0604030504040204" pitchFamily="50" charset="-128"/>
                <a:ea typeface="メイリオ" panose="020B0604030504040204" pitchFamily="50" charset="-128"/>
              </a:rPr>
              <a:t>日数</a:t>
            </a:r>
          </a:p>
        </p:txBody>
      </p:sp>
      <p:sp>
        <p:nvSpPr>
          <p:cNvPr id="39" name="正方形/長方形 38"/>
          <p:cNvSpPr/>
          <p:nvPr/>
        </p:nvSpPr>
        <p:spPr>
          <a:xfrm>
            <a:off x="4388248" y="1355819"/>
            <a:ext cx="372444" cy="207317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予定労働</a:t>
            </a:r>
            <a:endParaRPr kumimoji="1" lang="en-US" altLang="ja-JP" sz="10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000" dirty="0">
                <a:solidFill>
                  <a:schemeClr val="bg1"/>
                </a:solidFill>
                <a:latin typeface="メイリオ" panose="020B0604030504040204" pitchFamily="50" charset="-128"/>
                <a:ea typeface="メイリオ" panose="020B0604030504040204" pitchFamily="50" charset="-128"/>
              </a:rPr>
              <a:t>日数</a:t>
            </a:r>
          </a:p>
        </p:txBody>
      </p:sp>
      <p:sp>
        <p:nvSpPr>
          <p:cNvPr id="36" name="正方形/長方形 35"/>
          <p:cNvSpPr/>
          <p:nvPr/>
        </p:nvSpPr>
        <p:spPr>
          <a:xfrm>
            <a:off x="4390264" y="1355820"/>
            <a:ext cx="3653423" cy="207318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正方形/長方形 18"/>
          <p:cNvSpPr/>
          <p:nvPr/>
        </p:nvSpPr>
        <p:spPr>
          <a:xfrm>
            <a:off x="653515" y="1371160"/>
            <a:ext cx="3653423" cy="205783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6" name="図 5"/>
          <p:cNvPicPr>
            <a:picLocks noChangeAspect="1"/>
          </p:cNvPicPr>
          <p:nvPr/>
        </p:nvPicPr>
        <p:blipFill>
          <a:blip r:embed="rId4"/>
          <a:stretch>
            <a:fillRect/>
          </a:stretch>
        </p:blipFill>
        <p:spPr>
          <a:xfrm>
            <a:off x="1323827" y="4413377"/>
            <a:ext cx="4968817" cy="806313"/>
          </a:xfrm>
          <a:prstGeom prst="rect">
            <a:avLst/>
          </a:prstGeom>
          <a:ln>
            <a:solidFill>
              <a:schemeClr val="tx1"/>
            </a:solidFill>
          </a:ln>
        </p:spPr>
      </p:pic>
      <p:grpSp>
        <p:nvGrpSpPr>
          <p:cNvPr id="49" name="グループ化 48"/>
          <p:cNvGrpSpPr/>
          <p:nvPr/>
        </p:nvGrpSpPr>
        <p:grpSpPr>
          <a:xfrm>
            <a:off x="5088130" y="3705510"/>
            <a:ext cx="1405210" cy="603480"/>
            <a:chOff x="5777472" y="5597166"/>
            <a:chExt cx="1405210" cy="603480"/>
          </a:xfrm>
        </p:grpSpPr>
        <p:sp>
          <p:nvSpPr>
            <p:cNvPr id="41" name="二等辺三角形 40"/>
            <p:cNvSpPr/>
            <p:nvPr/>
          </p:nvSpPr>
          <p:spPr>
            <a:xfrm flipV="1">
              <a:off x="5874815" y="5959289"/>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2" name="角丸四角形 41"/>
            <p:cNvSpPr/>
            <p:nvPr/>
          </p:nvSpPr>
          <p:spPr>
            <a:xfrm>
              <a:off x="5777472" y="5597166"/>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最大連続勤務日数</a:t>
              </a:r>
            </a:p>
          </p:txBody>
        </p:sp>
      </p:grpSp>
      <p:grpSp>
        <p:nvGrpSpPr>
          <p:cNvPr id="10" name="グループ化 9"/>
          <p:cNvGrpSpPr/>
          <p:nvPr/>
        </p:nvGrpSpPr>
        <p:grpSpPr>
          <a:xfrm>
            <a:off x="3418565" y="3705085"/>
            <a:ext cx="1405210" cy="557893"/>
            <a:chOff x="6071941" y="5836248"/>
            <a:chExt cx="1405210" cy="557893"/>
          </a:xfrm>
        </p:grpSpPr>
        <p:sp>
          <p:nvSpPr>
            <p:cNvPr id="43" name="二等辺三角形 42"/>
            <p:cNvSpPr/>
            <p:nvPr/>
          </p:nvSpPr>
          <p:spPr>
            <a:xfrm flipV="1">
              <a:off x="6369291" y="6152784"/>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4" name="角丸四角形 43"/>
            <p:cNvSpPr/>
            <p:nvPr/>
          </p:nvSpPr>
          <p:spPr>
            <a:xfrm>
              <a:off x="6071941" y="5836248"/>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週</a:t>
              </a:r>
              <a:r>
                <a:rPr kumimoji="1" lang="en-US" altLang="ja-JP" sz="1000" b="1" dirty="0">
                  <a:solidFill>
                    <a:schemeClr val="bg1"/>
                  </a:solidFill>
                  <a:latin typeface="メイリオ" panose="020B0604030504040204" pitchFamily="50" charset="-128"/>
                  <a:ea typeface="メイリオ" panose="020B0604030504040204" pitchFamily="50" charset="-128"/>
                </a:rPr>
                <a:t>28</a:t>
              </a:r>
              <a:r>
                <a:rPr kumimoji="1" lang="ja-JP" altLang="en-US" sz="1000" b="1" dirty="0">
                  <a:solidFill>
                    <a:schemeClr val="bg1"/>
                  </a:solidFill>
                  <a:latin typeface="メイリオ" panose="020B0604030504040204" pitchFamily="50" charset="-128"/>
                  <a:ea typeface="メイリオ" panose="020B0604030504040204" pitchFamily="50" charset="-128"/>
                </a:rPr>
                <a:t>時間制限</a:t>
              </a:r>
            </a:p>
          </p:txBody>
        </p:sp>
      </p:grpSp>
      <p:grpSp>
        <p:nvGrpSpPr>
          <p:cNvPr id="11" name="グループ化 10"/>
          <p:cNvGrpSpPr/>
          <p:nvPr/>
        </p:nvGrpSpPr>
        <p:grpSpPr>
          <a:xfrm>
            <a:off x="1823224" y="3710761"/>
            <a:ext cx="1405210" cy="587316"/>
            <a:chOff x="3931681" y="5649513"/>
            <a:chExt cx="1405210" cy="587316"/>
          </a:xfrm>
        </p:grpSpPr>
        <p:sp>
          <p:nvSpPr>
            <p:cNvPr id="45" name="二等辺三角形 44"/>
            <p:cNvSpPr/>
            <p:nvPr/>
          </p:nvSpPr>
          <p:spPr>
            <a:xfrm flipV="1">
              <a:off x="4134716" y="5995472"/>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6" name="角丸四角形 45"/>
            <p:cNvSpPr/>
            <p:nvPr/>
          </p:nvSpPr>
          <p:spPr>
            <a:xfrm>
              <a:off x="3931681" y="5649513"/>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深夜労働制限</a:t>
              </a:r>
            </a:p>
          </p:txBody>
        </p:sp>
      </p:grpSp>
      <p:sp>
        <p:nvSpPr>
          <p:cNvPr id="16" name="円/楕円 15"/>
          <p:cNvSpPr/>
          <p:nvPr/>
        </p:nvSpPr>
        <p:spPr>
          <a:xfrm>
            <a:off x="3925242" y="6053994"/>
            <a:ext cx="174554" cy="170631"/>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C00000"/>
                </a:solidFill>
              </a:rPr>
              <a:t>！</a:t>
            </a:r>
          </a:p>
        </p:txBody>
      </p:sp>
      <p:sp>
        <p:nvSpPr>
          <p:cNvPr id="48" name="正方形/長方形 47"/>
          <p:cNvSpPr/>
          <p:nvPr/>
        </p:nvSpPr>
        <p:spPr>
          <a:xfrm>
            <a:off x="662206" y="3582256"/>
            <a:ext cx="336203" cy="29460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その他</a:t>
            </a:r>
          </a:p>
        </p:txBody>
      </p:sp>
      <p:grpSp>
        <p:nvGrpSpPr>
          <p:cNvPr id="50" name="グループ化 49"/>
          <p:cNvGrpSpPr/>
          <p:nvPr/>
        </p:nvGrpSpPr>
        <p:grpSpPr>
          <a:xfrm>
            <a:off x="1201444" y="3744426"/>
            <a:ext cx="410645" cy="397164"/>
            <a:chOff x="932642" y="3607363"/>
            <a:chExt cx="410645" cy="397164"/>
          </a:xfrm>
        </p:grpSpPr>
        <p:sp>
          <p:nvSpPr>
            <p:cNvPr id="51" name="円/楕円 50"/>
            <p:cNvSpPr/>
            <p:nvPr/>
          </p:nvSpPr>
          <p:spPr>
            <a:xfrm>
              <a:off x="932642" y="3607363"/>
              <a:ext cx="410645" cy="397164"/>
            </a:xfrm>
            <a:prstGeom prst="ellipse">
              <a:avLst/>
            </a:prstGeom>
            <a:solidFill>
              <a:schemeClr val="bg1"/>
            </a:solid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52" name="テキスト ボックス 51"/>
            <p:cNvSpPr txBox="1"/>
            <p:nvPr/>
          </p:nvSpPr>
          <p:spPr>
            <a:xfrm>
              <a:off x="932642" y="3635195"/>
              <a:ext cx="319439" cy="369332"/>
            </a:xfrm>
            <a:prstGeom prst="rect">
              <a:avLst/>
            </a:prstGeom>
            <a:noFill/>
          </p:spPr>
          <p:txBody>
            <a:bodyPr wrap="square" rtlCol="0">
              <a:spAutoFit/>
            </a:bodyPr>
            <a:lstStyle/>
            <a:p>
              <a:r>
                <a:rPr kumimoji="1" lang="ja-JP" altLang="en-US" b="1" dirty="0">
                  <a:solidFill>
                    <a:srgbClr val="C00000"/>
                  </a:solidFill>
                </a:rPr>
                <a:t>！</a:t>
              </a:r>
            </a:p>
          </p:txBody>
        </p:sp>
      </p:grpSp>
      <p:sp>
        <p:nvSpPr>
          <p:cNvPr id="29" name="正方形/長方形 28"/>
          <p:cNvSpPr/>
          <p:nvPr/>
        </p:nvSpPr>
        <p:spPr>
          <a:xfrm>
            <a:off x="649071" y="3579399"/>
            <a:ext cx="7394616" cy="294886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057A133-8BE5-CFB2-6C96-101A5ADED0C0}"/>
              </a:ext>
            </a:extLst>
          </p:cNvPr>
          <p:cNvSpPr>
            <a:spLocks noGrp="1"/>
          </p:cNvSpPr>
          <p:nvPr>
            <p:ph type="sldNum" sz="quarter" idx="12"/>
          </p:nvPr>
        </p:nvSpPr>
        <p:spPr/>
        <p:txBody>
          <a:bodyPr/>
          <a:lstStyle/>
          <a:p>
            <a:fld id="{94E8D513-F815-49AF-AE30-01E47A21E05B}" type="slidenum">
              <a:rPr kumimoji="1" lang="ja-JP" altLang="en-US" smtClean="0"/>
              <a:t>28</a:t>
            </a:fld>
            <a:endParaRPr kumimoji="1" lang="ja-JP" altLang="en-US"/>
          </a:p>
        </p:txBody>
      </p:sp>
      <p:sp>
        <p:nvSpPr>
          <p:cNvPr id="4" name="テキスト ボックス 3">
            <a:extLst>
              <a:ext uri="{FF2B5EF4-FFF2-40B4-BE49-F238E27FC236}">
                <a16:creationId xmlns:a16="http://schemas.microsoft.com/office/drawing/2014/main" id="{44CA49A2-B44E-5D26-5D18-55F21F0A77BF}"/>
              </a:ext>
            </a:extLst>
          </p:cNvPr>
          <p:cNvSpPr txBox="1"/>
          <p:nvPr/>
        </p:nvSpPr>
        <p:spPr>
          <a:xfrm>
            <a:off x="298666" y="637801"/>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③アラートの確認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7" name="直線コネクタ 6">
            <a:extLst>
              <a:ext uri="{FF2B5EF4-FFF2-40B4-BE49-F238E27FC236}">
                <a16:creationId xmlns:a16="http://schemas.microsoft.com/office/drawing/2014/main" id="{FFDFD4E2-A787-EDB9-2FFA-492F52C61169}"/>
              </a:ext>
            </a:extLst>
          </p:cNvPr>
          <p:cNvCxnSpPr/>
          <p:nvPr/>
        </p:nvCxnSpPr>
        <p:spPr>
          <a:xfrm flipV="1">
            <a:off x="367879" y="970986"/>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A6F45B0B-959A-2386-4AF7-EBE040BF28BF}"/>
              </a:ext>
            </a:extLst>
          </p:cNvPr>
          <p:cNvSpPr txBox="1"/>
          <p:nvPr/>
        </p:nvSpPr>
        <p:spPr>
          <a:xfrm>
            <a:off x="368451" y="1046170"/>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シフトを作成した際に赤や青でマークされている箇所を確認してください。</a:t>
            </a:r>
            <a:endParaRPr kumimoji="1" lang="en-US" altLang="ja-JP"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4838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541970" y="1226660"/>
            <a:ext cx="2434787" cy="1603960"/>
          </a:xfrm>
          <a:prstGeom prst="rect">
            <a:avLst/>
          </a:prstGeom>
          <a:ln>
            <a:solidFill>
              <a:schemeClr val="tx1"/>
            </a:solidFill>
          </a:ln>
        </p:spPr>
      </p:pic>
      <p:pic>
        <p:nvPicPr>
          <p:cNvPr id="4" name="図 3"/>
          <p:cNvPicPr>
            <a:picLocks noChangeAspect="1"/>
          </p:cNvPicPr>
          <p:nvPr/>
        </p:nvPicPr>
        <p:blipFill>
          <a:blip r:embed="rId3"/>
          <a:stretch>
            <a:fillRect/>
          </a:stretch>
        </p:blipFill>
        <p:spPr>
          <a:xfrm>
            <a:off x="2387256" y="1833845"/>
            <a:ext cx="2437535" cy="1679139"/>
          </a:xfrm>
          <a:prstGeom prst="rect">
            <a:avLst/>
          </a:prstGeom>
          <a:ln>
            <a:solidFill>
              <a:schemeClr val="tx1"/>
            </a:solidFill>
          </a:ln>
        </p:spPr>
      </p:pic>
      <p:sp>
        <p:nvSpPr>
          <p:cNvPr id="20" name="タイトル 19"/>
          <p:cNvSpPr>
            <a:spLocks noGrp="1"/>
          </p:cNvSpPr>
          <p:nvPr>
            <p:ph type="title"/>
          </p:nvPr>
        </p:nvSpPr>
        <p:spPr/>
        <p:txBody>
          <a:bodyPr/>
          <a:lstStyle/>
          <a:p>
            <a:r>
              <a:rPr lang="en-US" altLang="ja-JP" dirty="0"/>
              <a:t>CONTENTS</a:t>
            </a:r>
            <a:endParaRPr lang="ja-JP" altLang="en-US" dirty="0"/>
          </a:p>
        </p:txBody>
      </p:sp>
      <p:cxnSp>
        <p:nvCxnSpPr>
          <p:cNvPr id="14" name="直線コネクタ 13"/>
          <p:cNvCxnSpPr/>
          <p:nvPr/>
        </p:nvCxnSpPr>
        <p:spPr>
          <a:xfrm flipV="1">
            <a:off x="541970" y="3586106"/>
            <a:ext cx="8188143" cy="31967"/>
          </a:xfrm>
          <a:prstGeom prst="line">
            <a:avLst/>
          </a:prstGeom>
        </p:spPr>
        <p:style>
          <a:lnRef idx="1">
            <a:schemeClr val="accent1"/>
          </a:lnRef>
          <a:fillRef idx="0">
            <a:schemeClr val="accent1"/>
          </a:fillRef>
          <a:effectRef idx="0">
            <a:schemeClr val="accent1"/>
          </a:effectRef>
          <a:fontRef idx="minor">
            <a:schemeClr val="tx1"/>
          </a:fontRef>
        </p:style>
      </p:cxnSp>
      <p:grpSp>
        <p:nvGrpSpPr>
          <p:cNvPr id="18" name="グループ化 17"/>
          <p:cNvGrpSpPr/>
          <p:nvPr/>
        </p:nvGrpSpPr>
        <p:grpSpPr>
          <a:xfrm>
            <a:off x="3342976" y="1309294"/>
            <a:ext cx="1405210" cy="554507"/>
            <a:chOff x="5559261" y="1215025"/>
            <a:chExt cx="1405210" cy="554507"/>
          </a:xfrm>
          <a:solidFill>
            <a:schemeClr val="accent3">
              <a:lumMod val="75000"/>
            </a:schemeClr>
          </a:solidFill>
        </p:grpSpPr>
        <p:sp>
          <p:nvSpPr>
            <p:cNvPr id="19" name="二等辺三角形 18"/>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1" name="角丸四角形 20"/>
            <p:cNvSpPr/>
            <p:nvPr/>
          </p:nvSpPr>
          <p:spPr>
            <a:xfrm>
              <a:off x="5559261" y="1215025"/>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1"/>
                  </a:solidFill>
                </a:rPr>
                <a:t>カスタマイズ！</a:t>
              </a:r>
            </a:p>
          </p:txBody>
        </p:sp>
      </p:grpSp>
      <p:sp>
        <p:nvSpPr>
          <p:cNvPr id="29" name="テキスト ボックス 28"/>
          <p:cNvSpPr txBox="1"/>
          <p:nvPr/>
        </p:nvSpPr>
        <p:spPr>
          <a:xfrm>
            <a:off x="4925841" y="1356989"/>
            <a:ext cx="3979341" cy="1815882"/>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貴社のシフト運用ルールにより、案内が異なります。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Ex</a:t>
            </a:r>
            <a:r>
              <a:rPr kumimoji="1" lang="ja-JP" altLang="en-US" sz="1400" dirty="0">
                <a:latin typeface="メイリオ" panose="020B0604030504040204" pitchFamily="50" charset="-128"/>
                <a:ea typeface="メイリオ" panose="020B0604030504040204" pitchFamily="50" charset="-128"/>
              </a:rPr>
              <a:t>）シフトの募集、シフトの調整</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貴社に合った方法を残して、それ以外のページは削除、カスタマイズください。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また、配布前に本ページも削除してください。</a:t>
            </a:r>
          </a:p>
        </p:txBody>
      </p:sp>
      <p:sp>
        <p:nvSpPr>
          <p:cNvPr id="17" name="テキスト ボックス 16"/>
          <p:cNvSpPr txBox="1"/>
          <p:nvPr/>
        </p:nvSpPr>
        <p:spPr>
          <a:xfrm>
            <a:off x="364792" y="747789"/>
            <a:ext cx="5956368"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本マニュアルを設定内容に合わせてカスタマイズする</a:t>
            </a:r>
          </a:p>
        </p:txBody>
      </p:sp>
      <p:sp>
        <p:nvSpPr>
          <p:cNvPr id="22" name="テキスト ボックス 21"/>
          <p:cNvSpPr txBox="1"/>
          <p:nvPr/>
        </p:nvSpPr>
        <p:spPr>
          <a:xfrm>
            <a:off x="438597" y="3825652"/>
            <a:ext cx="5956368"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3.</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拠点管理者へ本マニュアルの配布を行なう</a:t>
            </a:r>
          </a:p>
        </p:txBody>
      </p:sp>
      <p:pic>
        <p:nvPicPr>
          <p:cNvPr id="15" name="図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723" y="4541513"/>
            <a:ext cx="1093609" cy="1093609"/>
          </a:xfrm>
          <a:prstGeom prst="rect">
            <a:avLst/>
          </a:prstGeom>
        </p:spPr>
      </p:pic>
      <p:pic>
        <p:nvPicPr>
          <p:cNvPr id="5" name="図 4"/>
          <p:cNvPicPr>
            <a:picLocks noChangeAspect="1"/>
          </p:cNvPicPr>
          <p:nvPr/>
        </p:nvPicPr>
        <p:blipFill>
          <a:blip r:embed="rId5"/>
          <a:stretch>
            <a:fillRect/>
          </a:stretch>
        </p:blipFill>
        <p:spPr>
          <a:xfrm>
            <a:off x="764982" y="4331438"/>
            <a:ext cx="2392555" cy="1739001"/>
          </a:xfrm>
          <a:prstGeom prst="rect">
            <a:avLst/>
          </a:prstGeom>
          <a:ln>
            <a:solidFill>
              <a:schemeClr val="tx1"/>
            </a:solidFill>
          </a:ln>
        </p:spPr>
      </p:pic>
      <p:sp>
        <p:nvSpPr>
          <p:cNvPr id="16" name="右矢印 15"/>
          <p:cNvSpPr/>
          <p:nvPr/>
        </p:nvSpPr>
        <p:spPr>
          <a:xfrm>
            <a:off x="3373519" y="4902046"/>
            <a:ext cx="848572" cy="452829"/>
          </a:xfrm>
          <a:prstGeom prst="righ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3" name="テキスト ボックス 22"/>
          <p:cNvSpPr txBox="1"/>
          <p:nvPr/>
        </p:nvSpPr>
        <p:spPr>
          <a:xfrm>
            <a:off x="5695551" y="4777470"/>
            <a:ext cx="2944325" cy="738664"/>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シフト管理者へ本マニュアルを配布し、シフト管理の依頼をしてください。</a:t>
            </a:r>
          </a:p>
        </p:txBody>
      </p:sp>
      <p:sp>
        <p:nvSpPr>
          <p:cNvPr id="2" name="スライド番号プレースホルダー 1">
            <a:extLst>
              <a:ext uri="{FF2B5EF4-FFF2-40B4-BE49-F238E27FC236}">
                <a16:creationId xmlns:a16="http://schemas.microsoft.com/office/drawing/2014/main" id="{D8093386-590D-693F-5C21-71BAB0520D1D}"/>
              </a:ext>
            </a:extLst>
          </p:cNvPr>
          <p:cNvSpPr>
            <a:spLocks noGrp="1"/>
          </p:cNvSpPr>
          <p:nvPr>
            <p:ph type="sldNum" sz="quarter" idx="12"/>
          </p:nvPr>
        </p:nvSpPr>
        <p:spPr/>
        <p:txBody>
          <a:bodyPr/>
          <a:lstStyle/>
          <a:p>
            <a:fld id="{94E8D513-F815-49AF-AE30-01E47A21E05B}" type="slidenum">
              <a:rPr kumimoji="1" lang="ja-JP" altLang="en-US" smtClean="0"/>
              <a:t>2</a:t>
            </a:fld>
            <a:endParaRPr kumimoji="1" lang="ja-JP" altLang="en-US"/>
          </a:p>
        </p:txBody>
      </p:sp>
    </p:spTree>
    <p:extLst>
      <p:ext uri="{BB962C8B-B14F-4D97-AF65-F5344CB8AC3E}">
        <p14:creationId xmlns:p14="http://schemas.microsoft.com/office/powerpoint/2010/main" val="1262911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rotWithShape="1">
          <a:blip r:embed="rId2"/>
          <a:srcRect l="277"/>
          <a:stretch/>
        </p:blipFill>
        <p:spPr>
          <a:xfrm>
            <a:off x="584998" y="2042388"/>
            <a:ext cx="5326916" cy="3283328"/>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シフトを作成する（月次シフト）</a:t>
            </a:r>
          </a:p>
        </p:txBody>
      </p:sp>
      <p:sp>
        <p:nvSpPr>
          <p:cNvPr id="12" name="テキスト ボックス 11"/>
          <p:cNvSpPr txBox="1"/>
          <p:nvPr/>
        </p:nvSpPr>
        <p:spPr>
          <a:xfrm>
            <a:off x="383626" y="1133100"/>
            <a:ext cx="8531294"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設定したラベルを以下の方法で適用します。</a:t>
            </a: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①シフト作成から、適用したいラベルを選択します。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②選択したラベルを適用したい従業員、適用したい日付を選択し、「適用」をクリックします。</a:t>
            </a:r>
          </a:p>
        </p:txBody>
      </p:sp>
      <p:sp>
        <p:nvSpPr>
          <p:cNvPr id="10" name="左矢印 9"/>
          <p:cNvSpPr/>
          <p:nvPr/>
        </p:nvSpPr>
        <p:spPr>
          <a:xfrm>
            <a:off x="2963776" y="249264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560932D-305C-CDDE-0554-EFCF375CEDE8}"/>
              </a:ext>
            </a:extLst>
          </p:cNvPr>
          <p:cNvSpPr>
            <a:spLocks noGrp="1"/>
          </p:cNvSpPr>
          <p:nvPr>
            <p:ph type="sldNum" sz="quarter" idx="12"/>
          </p:nvPr>
        </p:nvSpPr>
        <p:spPr/>
        <p:txBody>
          <a:bodyPr/>
          <a:lstStyle/>
          <a:p>
            <a:fld id="{94E8D513-F815-49AF-AE30-01E47A21E05B}" type="slidenum">
              <a:rPr kumimoji="1" lang="ja-JP" altLang="en-US" smtClean="0"/>
              <a:t>29</a:t>
            </a:fld>
            <a:endParaRPr kumimoji="1" lang="ja-JP" altLang="en-US"/>
          </a:p>
        </p:txBody>
      </p:sp>
      <p:sp>
        <p:nvSpPr>
          <p:cNvPr id="3" name="テキスト ボックス 2">
            <a:extLst>
              <a:ext uri="{FF2B5EF4-FFF2-40B4-BE49-F238E27FC236}">
                <a16:creationId xmlns:a16="http://schemas.microsoft.com/office/drawing/2014/main" id="{9ADEA0CB-8955-BF27-2515-52C11F6EFF9A}"/>
              </a:ext>
            </a:extLst>
          </p:cNvPr>
          <p:cNvSpPr txBox="1"/>
          <p:nvPr/>
        </p:nvSpPr>
        <p:spPr>
          <a:xfrm>
            <a:off x="270933" y="67021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④ラベルの利用</a:t>
            </a:r>
            <a:endParaRPr kumimoji="1" lang="en-US" altLang="ja-JP" sz="1600" dirty="0">
              <a:latin typeface="メイリオ" panose="020B0604030504040204" pitchFamily="50" charset="-128"/>
              <a:ea typeface="メイリオ" panose="020B0604030504040204" pitchFamily="50" charset="-128"/>
            </a:endParaRPr>
          </a:p>
        </p:txBody>
      </p:sp>
      <p:cxnSp>
        <p:nvCxnSpPr>
          <p:cNvPr id="4" name="直線コネクタ 3">
            <a:extLst>
              <a:ext uri="{FF2B5EF4-FFF2-40B4-BE49-F238E27FC236}">
                <a16:creationId xmlns:a16="http://schemas.microsoft.com/office/drawing/2014/main" id="{02534A2F-147D-79F8-9C9E-6A40832C7C3E}"/>
              </a:ext>
            </a:extLst>
          </p:cNvPr>
          <p:cNvCxnSpPr/>
          <p:nvPr/>
        </p:nvCxnSpPr>
        <p:spPr>
          <a:xfrm flipV="1">
            <a:off x="296528" y="1054810"/>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 name="図 5">
            <a:extLst>
              <a:ext uri="{FF2B5EF4-FFF2-40B4-BE49-F238E27FC236}">
                <a16:creationId xmlns:a16="http://schemas.microsoft.com/office/drawing/2014/main" id="{1B60DD80-B5DC-F6FB-B347-CC48771F8A3F}"/>
              </a:ext>
            </a:extLst>
          </p:cNvPr>
          <p:cNvPicPr>
            <a:picLocks noChangeAspect="1"/>
          </p:cNvPicPr>
          <p:nvPr/>
        </p:nvPicPr>
        <p:blipFill rotWithShape="1">
          <a:blip r:embed="rId3"/>
          <a:srcRect l="6577"/>
          <a:stretch/>
        </p:blipFill>
        <p:spPr>
          <a:xfrm>
            <a:off x="3881645" y="3429000"/>
            <a:ext cx="4712166" cy="2998960"/>
          </a:xfrm>
          <a:prstGeom prst="rect">
            <a:avLst/>
          </a:prstGeom>
          <a:ln>
            <a:solidFill>
              <a:schemeClr val="tx1"/>
            </a:solidFill>
          </a:ln>
        </p:spPr>
      </p:pic>
      <p:sp>
        <p:nvSpPr>
          <p:cNvPr id="7" name="正方形/長方形 6">
            <a:extLst>
              <a:ext uri="{FF2B5EF4-FFF2-40B4-BE49-F238E27FC236}">
                <a16:creationId xmlns:a16="http://schemas.microsoft.com/office/drawing/2014/main" id="{02FBDCE8-5486-9450-ABB5-20594FBF6320}"/>
              </a:ext>
            </a:extLst>
          </p:cNvPr>
          <p:cNvSpPr/>
          <p:nvPr/>
        </p:nvSpPr>
        <p:spPr>
          <a:xfrm>
            <a:off x="584998" y="2516367"/>
            <a:ext cx="2194416"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8" name="下カーブ矢印 6">
            <a:extLst>
              <a:ext uri="{FF2B5EF4-FFF2-40B4-BE49-F238E27FC236}">
                <a16:creationId xmlns:a16="http://schemas.microsoft.com/office/drawing/2014/main" id="{944CB139-7F17-72BB-3B6B-181B9EDA9CD3}"/>
              </a:ext>
            </a:extLst>
          </p:cNvPr>
          <p:cNvSpPr/>
          <p:nvPr/>
        </p:nvSpPr>
        <p:spPr>
          <a:xfrm>
            <a:off x="3399156" y="2845545"/>
            <a:ext cx="1442412" cy="774814"/>
          </a:xfrm>
          <a:prstGeom prst="curved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a:extLst>
              <a:ext uri="{FF2B5EF4-FFF2-40B4-BE49-F238E27FC236}">
                <a16:creationId xmlns:a16="http://schemas.microsoft.com/office/drawing/2014/main" id="{51D0B418-D2F5-8C2E-2F70-9DC12B6D9D7F}"/>
              </a:ext>
            </a:extLst>
          </p:cNvPr>
          <p:cNvSpPr/>
          <p:nvPr/>
        </p:nvSpPr>
        <p:spPr>
          <a:xfrm>
            <a:off x="6313286" y="5724900"/>
            <a:ext cx="2194416"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3" name="吹き出し: 円形 12">
            <a:extLst>
              <a:ext uri="{FF2B5EF4-FFF2-40B4-BE49-F238E27FC236}">
                <a16:creationId xmlns:a16="http://schemas.microsoft.com/office/drawing/2014/main" id="{E4CA06A6-DA93-8343-9812-4053CD2906E1}"/>
              </a:ext>
            </a:extLst>
          </p:cNvPr>
          <p:cNvSpPr/>
          <p:nvPr/>
        </p:nvSpPr>
        <p:spPr>
          <a:xfrm>
            <a:off x="4100497" y="4765543"/>
            <a:ext cx="1697667" cy="1185262"/>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適用されたことを確認します。</a:t>
            </a:r>
          </a:p>
        </p:txBody>
      </p:sp>
    </p:spTree>
    <p:extLst>
      <p:ext uri="{BB962C8B-B14F-4D97-AF65-F5344CB8AC3E}">
        <p14:creationId xmlns:p14="http://schemas.microsoft.com/office/powerpoint/2010/main" val="1899248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53263" y="1821644"/>
            <a:ext cx="7854355" cy="4190643"/>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シフトを作成する（週次シフト）</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■週次シフト画面での作成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367879" y="1237273"/>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シフト＞週次シフトで作成を行います。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週次のシフトが確認できる他は、操作方法は月次シフトと同様になります。</a:t>
            </a:r>
          </a:p>
        </p:txBody>
      </p:sp>
      <p:sp>
        <p:nvSpPr>
          <p:cNvPr id="11" name="正方形/長方形 10"/>
          <p:cNvSpPr/>
          <p:nvPr/>
        </p:nvSpPr>
        <p:spPr>
          <a:xfrm>
            <a:off x="453263" y="3095244"/>
            <a:ext cx="400752" cy="5019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854014" y="4628126"/>
            <a:ext cx="1009291" cy="24642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1979384" y="4586750"/>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FDD7A2F-EA48-8A36-B7DE-F8E6952C1A2D}"/>
              </a:ext>
            </a:extLst>
          </p:cNvPr>
          <p:cNvSpPr>
            <a:spLocks noGrp="1"/>
          </p:cNvSpPr>
          <p:nvPr>
            <p:ph type="sldNum" sz="quarter" idx="12"/>
          </p:nvPr>
        </p:nvSpPr>
        <p:spPr/>
        <p:txBody>
          <a:bodyPr/>
          <a:lstStyle/>
          <a:p>
            <a:fld id="{94E8D513-F815-49AF-AE30-01E47A21E05B}" type="slidenum">
              <a:rPr kumimoji="1" lang="ja-JP" altLang="en-US" smtClean="0"/>
              <a:t>30</a:t>
            </a:fld>
            <a:endParaRPr kumimoji="1" lang="ja-JP" altLang="en-US"/>
          </a:p>
        </p:txBody>
      </p:sp>
    </p:spTree>
    <p:extLst>
      <p:ext uri="{BB962C8B-B14F-4D97-AF65-F5344CB8AC3E}">
        <p14:creationId xmlns:p14="http://schemas.microsoft.com/office/powerpoint/2010/main" val="1993754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409869" y="1750326"/>
            <a:ext cx="7996687" cy="4061409"/>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シフトを作成する（日次シフト）</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■日次でのラインシフト作成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367879" y="128866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シフト＞日次シフトで作成を行います。</a:t>
            </a:r>
          </a:p>
        </p:txBody>
      </p:sp>
      <p:sp>
        <p:nvSpPr>
          <p:cNvPr id="11" name="正方形/長方形 10"/>
          <p:cNvSpPr/>
          <p:nvPr/>
        </p:nvSpPr>
        <p:spPr>
          <a:xfrm>
            <a:off x="401211" y="3125204"/>
            <a:ext cx="401046" cy="4162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802256" y="4916373"/>
            <a:ext cx="1035169" cy="32848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1945140" y="491637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CFF4D3A-E341-B0D6-1EB9-C68725410847}"/>
              </a:ext>
            </a:extLst>
          </p:cNvPr>
          <p:cNvSpPr>
            <a:spLocks noGrp="1"/>
          </p:cNvSpPr>
          <p:nvPr>
            <p:ph type="sldNum" sz="quarter" idx="12"/>
          </p:nvPr>
        </p:nvSpPr>
        <p:spPr/>
        <p:txBody>
          <a:bodyPr/>
          <a:lstStyle/>
          <a:p>
            <a:fld id="{94E8D513-F815-49AF-AE30-01E47A21E05B}" type="slidenum">
              <a:rPr kumimoji="1" lang="ja-JP" altLang="en-US" smtClean="0"/>
              <a:t>31</a:t>
            </a:fld>
            <a:endParaRPr kumimoji="1" lang="ja-JP" altLang="en-US"/>
          </a:p>
        </p:txBody>
      </p:sp>
    </p:spTree>
    <p:extLst>
      <p:ext uri="{BB962C8B-B14F-4D97-AF65-F5344CB8AC3E}">
        <p14:creationId xmlns:p14="http://schemas.microsoft.com/office/powerpoint/2010/main" val="3599276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pic>
        <p:nvPicPr>
          <p:cNvPr id="13" name="図 12"/>
          <p:cNvPicPr>
            <a:picLocks noChangeAspect="1"/>
          </p:cNvPicPr>
          <p:nvPr/>
        </p:nvPicPr>
        <p:blipFill rotWithShape="1">
          <a:blip r:embed="rId2"/>
          <a:srcRect l="231" t="1043"/>
          <a:stretch/>
        </p:blipFill>
        <p:spPr>
          <a:xfrm>
            <a:off x="658141" y="1271655"/>
            <a:ext cx="7444597" cy="3224445"/>
          </a:xfrm>
          <a:prstGeom prst="rect">
            <a:avLst/>
          </a:prstGeom>
          <a:ln>
            <a:solidFill>
              <a:schemeClr val="tx1"/>
            </a:solidFill>
          </a:ln>
        </p:spPr>
      </p:pic>
      <p:sp>
        <p:nvSpPr>
          <p:cNvPr id="14" name="テキスト ボックス 13"/>
          <p:cNvSpPr txBox="1"/>
          <p:nvPr/>
        </p:nvSpPr>
        <p:spPr>
          <a:xfrm>
            <a:off x="549033" y="732176"/>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シフトが作成されていない場合、以下のようにマス目だけの画面が表示されます。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以下は</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19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のシフトをラインで作成する方法となります。</a:t>
            </a:r>
          </a:p>
        </p:txBody>
      </p:sp>
      <p:pic>
        <p:nvPicPr>
          <p:cNvPr id="4" name="図 3"/>
          <p:cNvPicPr>
            <a:picLocks noChangeAspect="1"/>
          </p:cNvPicPr>
          <p:nvPr/>
        </p:nvPicPr>
        <p:blipFill>
          <a:blip r:embed="rId3"/>
          <a:stretch>
            <a:fillRect/>
          </a:stretch>
        </p:blipFill>
        <p:spPr>
          <a:xfrm>
            <a:off x="3227115" y="3178726"/>
            <a:ext cx="5742814" cy="2807755"/>
          </a:xfrm>
          <a:prstGeom prst="rect">
            <a:avLst/>
          </a:prstGeom>
          <a:ln>
            <a:solidFill>
              <a:schemeClr val="tx1"/>
            </a:solidFill>
          </a:ln>
        </p:spPr>
      </p:pic>
      <p:sp>
        <p:nvSpPr>
          <p:cNvPr id="16" name="下カーブ矢印 15"/>
          <p:cNvSpPr/>
          <p:nvPr/>
        </p:nvSpPr>
        <p:spPr>
          <a:xfrm>
            <a:off x="1853136" y="2056449"/>
            <a:ext cx="3046668" cy="1343806"/>
          </a:xfrm>
          <a:prstGeom prst="curved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テキスト ボックス 16"/>
          <p:cNvSpPr txBox="1"/>
          <p:nvPr/>
        </p:nvSpPr>
        <p:spPr>
          <a:xfrm>
            <a:off x="549033" y="4743701"/>
            <a:ext cx="2409624"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①該当スタッフの</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のマス目で左クリックをします。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すると、「</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」の表示とバーができます。</a:t>
            </a:r>
          </a:p>
        </p:txBody>
      </p:sp>
      <p:sp>
        <p:nvSpPr>
          <p:cNvPr id="20" name="左矢印 19"/>
          <p:cNvSpPr/>
          <p:nvPr/>
        </p:nvSpPr>
        <p:spPr>
          <a:xfrm>
            <a:off x="5356289" y="4212701"/>
            <a:ext cx="894987" cy="407200"/>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2" name="スライド番号プレースホルダー 1">
            <a:extLst>
              <a:ext uri="{FF2B5EF4-FFF2-40B4-BE49-F238E27FC236}">
                <a16:creationId xmlns:a16="http://schemas.microsoft.com/office/drawing/2014/main" id="{299671B3-F179-ABEB-2569-14BD3EC7A87C}"/>
              </a:ext>
            </a:extLst>
          </p:cNvPr>
          <p:cNvSpPr>
            <a:spLocks noGrp="1"/>
          </p:cNvSpPr>
          <p:nvPr>
            <p:ph type="sldNum" sz="quarter" idx="12"/>
          </p:nvPr>
        </p:nvSpPr>
        <p:spPr/>
        <p:txBody>
          <a:bodyPr/>
          <a:lstStyle/>
          <a:p>
            <a:fld id="{94E8D513-F815-49AF-AE30-01E47A21E05B}" type="slidenum">
              <a:rPr kumimoji="1" lang="ja-JP" altLang="en-US" smtClean="0"/>
              <a:t>32</a:t>
            </a:fld>
            <a:endParaRPr kumimoji="1" lang="ja-JP" altLang="en-US"/>
          </a:p>
        </p:txBody>
      </p:sp>
    </p:spTree>
    <p:extLst>
      <p:ext uri="{BB962C8B-B14F-4D97-AF65-F5344CB8AC3E}">
        <p14:creationId xmlns:p14="http://schemas.microsoft.com/office/powerpoint/2010/main" val="14797630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pic>
        <p:nvPicPr>
          <p:cNvPr id="3" name="図 2"/>
          <p:cNvPicPr>
            <a:picLocks noChangeAspect="1"/>
          </p:cNvPicPr>
          <p:nvPr/>
        </p:nvPicPr>
        <p:blipFill>
          <a:blip r:embed="rId2"/>
          <a:stretch>
            <a:fillRect/>
          </a:stretch>
        </p:blipFill>
        <p:spPr>
          <a:xfrm>
            <a:off x="790754" y="1186401"/>
            <a:ext cx="5247737" cy="2802121"/>
          </a:xfrm>
          <a:prstGeom prst="rect">
            <a:avLst/>
          </a:prstGeom>
          <a:ln>
            <a:solidFill>
              <a:schemeClr val="tx1"/>
            </a:solidFill>
          </a:ln>
        </p:spPr>
      </p:pic>
      <p:sp>
        <p:nvSpPr>
          <p:cNvPr id="6" name="テキスト ボックス 5"/>
          <p:cNvSpPr txBox="1"/>
          <p:nvPr/>
        </p:nvSpPr>
        <p:spPr>
          <a:xfrm>
            <a:off x="790754" y="792802"/>
            <a:ext cx="745628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②左クリックをした状態で、右側にドラッグし、</a:t>
            </a:r>
            <a:r>
              <a:rPr kumimoji="1" lang="en-US" altLang="ja-JP" sz="1200" dirty="0">
                <a:latin typeface="メイリオ" panose="020B0604030504040204" pitchFamily="50" charset="-128"/>
                <a:ea typeface="メイリオ" panose="020B0604030504040204" pitchFamily="50" charset="-128"/>
              </a:rPr>
              <a:t>19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err="1">
                <a:latin typeface="メイリオ" panose="020B0604030504040204" pitchFamily="50" charset="-128"/>
                <a:ea typeface="メイリオ" panose="020B0604030504040204" pitchFamily="50" charset="-128"/>
              </a:rPr>
              <a:t>で停</a:t>
            </a:r>
            <a:r>
              <a:rPr kumimoji="1" lang="ja-JP" altLang="en-US" sz="1200" dirty="0">
                <a:latin typeface="メイリオ" panose="020B0604030504040204" pitchFamily="50" charset="-128"/>
                <a:ea typeface="メイリオ" panose="020B0604030504040204" pitchFamily="50" charset="-128"/>
              </a:rPr>
              <a:t>止します。</a:t>
            </a:r>
          </a:p>
        </p:txBody>
      </p:sp>
      <p:pic>
        <p:nvPicPr>
          <p:cNvPr id="4" name="図 3"/>
          <p:cNvPicPr>
            <a:picLocks noChangeAspect="1"/>
          </p:cNvPicPr>
          <p:nvPr/>
        </p:nvPicPr>
        <p:blipFill rotWithShape="1">
          <a:blip r:embed="rId3"/>
          <a:srcRect b="1540"/>
          <a:stretch/>
        </p:blipFill>
        <p:spPr>
          <a:xfrm>
            <a:off x="3752484" y="2945408"/>
            <a:ext cx="5184489" cy="2967295"/>
          </a:xfrm>
          <a:prstGeom prst="rect">
            <a:avLst/>
          </a:prstGeom>
          <a:ln>
            <a:solidFill>
              <a:schemeClr val="tx1"/>
            </a:solidFill>
          </a:ln>
        </p:spPr>
      </p:pic>
      <p:sp>
        <p:nvSpPr>
          <p:cNvPr id="10" name="左矢印 9"/>
          <p:cNvSpPr/>
          <p:nvPr/>
        </p:nvSpPr>
        <p:spPr>
          <a:xfrm>
            <a:off x="5755979" y="2100389"/>
            <a:ext cx="894987" cy="407200"/>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ドラッグ</a:t>
            </a:r>
          </a:p>
        </p:txBody>
      </p:sp>
      <p:sp>
        <p:nvSpPr>
          <p:cNvPr id="11" name="左矢印 10"/>
          <p:cNvSpPr/>
          <p:nvPr/>
        </p:nvSpPr>
        <p:spPr>
          <a:xfrm>
            <a:off x="6214617" y="4019141"/>
            <a:ext cx="894987" cy="407200"/>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b="1" dirty="0">
                <a:solidFill>
                  <a:schemeClr val="tx1"/>
                </a:solidFill>
                <a:latin typeface="メイリオ" panose="020B0604030504040204" pitchFamily="50" charset="-128"/>
                <a:ea typeface="メイリオ" panose="020B0604030504040204" pitchFamily="50" charset="-128"/>
              </a:rPr>
              <a:t>W</a:t>
            </a: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12" name="テキスト ボックス 11"/>
          <p:cNvSpPr txBox="1"/>
          <p:nvPr/>
        </p:nvSpPr>
        <p:spPr>
          <a:xfrm>
            <a:off x="902240" y="4568694"/>
            <a:ext cx="256357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③青いシフトのライン上をダブルリックすると休憩時間が入ります。</a:t>
            </a:r>
          </a:p>
        </p:txBody>
      </p:sp>
      <p:sp>
        <p:nvSpPr>
          <p:cNvPr id="2" name="スライド番号プレースホルダー 1">
            <a:extLst>
              <a:ext uri="{FF2B5EF4-FFF2-40B4-BE49-F238E27FC236}">
                <a16:creationId xmlns:a16="http://schemas.microsoft.com/office/drawing/2014/main" id="{ED91BA29-7365-D234-D281-5819B2665FDE}"/>
              </a:ext>
            </a:extLst>
          </p:cNvPr>
          <p:cNvSpPr>
            <a:spLocks noGrp="1"/>
          </p:cNvSpPr>
          <p:nvPr>
            <p:ph type="sldNum" sz="quarter" idx="12"/>
          </p:nvPr>
        </p:nvSpPr>
        <p:spPr/>
        <p:txBody>
          <a:bodyPr/>
          <a:lstStyle/>
          <a:p>
            <a:fld id="{94E8D513-F815-49AF-AE30-01E47A21E05B}" type="slidenum">
              <a:rPr kumimoji="1" lang="ja-JP" altLang="en-US" smtClean="0"/>
              <a:t>33</a:t>
            </a:fld>
            <a:endParaRPr kumimoji="1" lang="ja-JP" altLang="en-US"/>
          </a:p>
        </p:txBody>
      </p:sp>
    </p:spTree>
    <p:extLst>
      <p:ext uri="{BB962C8B-B14F-4D97-AF65-F5344CB8AC3E}">
        <p14:creationId xmlns:p14="http://schemas.microsoft.com/office/powerpoint/2010/main" val="2878559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pic>
        <p:nvPicPr>
          <p:cNvPr id="3" name="図 2"/>
          <p:cNvPicPr>
            <a:picLocks noChangeAspect="1"/>
          </p:cNvPicPr>
          <p:nvPr/>
        </p:nvPicPr>
        <p:blipFill rotWithShape="1">
          <a:blip r:embed="rId2"/>
          <a:srcRect l="541"/>
          <a:stretch/>
        </p:blipFill>
        <p:spPr>
          <a:xfrm>
            <a:off x="653068" y="1429987"/>
            <a:ext cx="6571784" cy="3594625"/>
          </a:xfrm>
          <a:prstGeom prst="rect">
            <a:avLst/>
          </a:prstGeom>
          <a:ln>
            <a:solidFill>
              <a:schemeClr val="tx1"/>
            </a:solidFill>
          </a:ln>
        </p:spPr>
      </p:pic>
      <p:sp>
        <p:nvSpPr>
          <p:cNvPr id="6" name="正方形/長方形 5"/>
          <p:cNvSpPr/>
          <p:nvPr/>
        </p:nvSpPr>
        <p:spPr>
          <a:xfrm>
            <a:off x="6228198" y="1497536"/>
            <a:ext cx="983485" cy="24821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7" name="テキスト ボックス 6"/>
          <p:cNvSpPr txBox="1"/>
          <p:nvPr/>
        </p:nvSpPr>
        <p:spPr>
          <a:xfrm>
            <a:off x="544915" y="878878"/>
            <a:ext cx="7042688"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④シフトのラインが引き終わったら最後に「保存」をクリックします。</a:t>
            </a:r>
          </a:p>
        </p:txBody>
      </p:sp>
      <p:sp>
        <p:nvSpPr>
          <p:cNvPr id="9" name="左矢印 8"/>
          <p:cNvSpPr/>
          <p:nvPr/>
        </p:nvSpPr>
        <p:spPr>
          <a:xfrm>
            <a:off x="7311557" y="1434089"/>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46526C6-81AD-1CD4-0B51-FCD96212E1B6}"/>
              </a:ext>
            </a:extLst>
          </p:cNvPr>
          <p:cNvSpPr>
            <a:spLocks noGrp="1"/>
          </p:cNvSpPr>
          <p:nvPr>
            <p:ph type="sldNum" sz="quarter" idx="12"/>
          </p:nvPr>
        </p:nvSpPr>
        <p:spPr/>
        <p:txBody>
          <a:bodyPr/>
          <a:lstStyle/>
          <a:p>
            <a:fld id="{94E8D513-F815-49AF-AE30-01E47A21E05B}" type="slidenum">
              <a:rPr kumimoji="1" lang="ja-JP" altLang="en-US" smtClean="0"/>
              <a:t>34</a:t>
            </a:fld>
            <a:endParaRPr kumimoji="1" lang="ja-JP" altLang="en-US"/>
          </a:p>
        </p:txBody>
      </p:sp>
    </p:spTree>
    <p:extLst>
      <p:ext uri="{BB962C8B-B14F-4D97-AF65-F5344CB8AC3E}">
        <p14:creationId xmlns:p14="http://schemas.microsoft.com/office/powerpoint/2010/main" val="3994742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a:srcRect t="835" b="2231"/>
          <a:stretch/>
        </p:blipFill>
        <p:spPr>
          <a:xfrm>
            <a:off x="429625" y="1420162"/>
            <a:ext cx="7591245" cy="3597216"/>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シフトを作成する（日次シフト）</a:t>
            </a:r>
          </a:p>
        </p:txBody>
      </p:sp>
      <p:pic>
        <p:nvPicPr>
          <p:cNvPr id="4" name="図 3"/>
          <p:cNvPicPr>
            <a:picLocks noChangeAspect="1"/>
          </p:cNvPicPr>
          <p:nvPr/>
        </p:nvPicPr>
        <p:blipFill>
          <a:blip r:embed="rId3"/>
          <a:stretch>
            <a:fillRect/>
          </a:stretch>
        </p:blipFill>
        <p:spPr>
          <a:xfrm>
            <a:off x="3700041" y="2392979"/>
            <a:ext cx="4924065" cy="3696044"/>
          </a:xfrm>
          <a:prstGeom prst="rect">
            <a:avLst/>
          </a:prstGeom>
          <a:ln>
            <a:solidFill>
              <a:schemeClr val="tx1"/>
            </a:solidFill>
          </a:ln>
        </p:spPr>
      </p:pic>
      <p:sp>
        <p:nvSpPr>
          <p:cNvPr id="9" name="テキスト ボックス 8"/>
          <p:cNvSpPr txBox="1"/>
          <p:nvPr/>
        </p:nvSpPr>
        <p:spPr>
          <a:xfrm>
            <a:off x="361561" y="877810"/>
            <a:ext cx="7042688"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⑤画面上の従業員名をクリックすると、ラインシフトで作成した予定が確認できます。</a:t>
            </a:r>
          </a:p>
        </p:txBody>
      </p:sp>
      <p:sp>
        <p:nvSpPr>
          <p:cNvPr id="10" name="正方形/長方形 9"/>
          <p:cNvSpPr/>
          <p:nvPr/>
        </p:nvSpPr>
        <p:spPr>
          <a:xfrm>
            <a:off x="429625" y="3353805"/>
            <a:ext cx="793017" cy="24821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左矢印 10"/>
          <p:cNvSpPr/>
          <p:nvPr/>
        </p:nvSpPr>
        <p:spPr>
          <a:xfrm>
            <a:off x="1495490" y="331332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3811180" y="4455110"/>
            <a:ext cx="4502375" cy="13261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2A53F21-A682-6170-DBAB-DC2CB38371AA}"/>
              </a:ext>
            </a:extLst>
          </p:cNvPr>
          <p:cNvSpPr>
            <a:spLocks noGrp="1"/>
          </p:cNvSpPr>
          <p:nvPr>
            <p:ph type="sldNum" sz="quarter" idx="12"/>
          </p:nvPr>
        </p:nvSpPr>
        <p:spPr/>
        <p:txBody>
          <a:bodyPr/>
          <a:lstStyle/>
          <a:p>
            <a:fld id="{94E8D513-F815-49AF-AE30-01E47A21E05B}" type="slidenum">
              <a:rPr kumimoji="1" lang="ja-JP" altLang="en-US" smtClean="0"/>
              <a:t>35</a:t>
            </a:fld>
            <a:endParaRPr kumimoji="1" lang="ja-JP" altLang="en-US"/>
          </a:p>
        </p:txBody>
      </p:sp>
    </p:spTree>
    <p:extLst>
      <p:ext uri="{BB962C8B-B14F-4D97-AF65-F5344CB8AC3E}">
        <p14:creationId xmlns:p14="http://schemas.microsoft.com/office/powerpoint/2010/main" val="3269026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a:srcRect t="711"/>
          <a:stretch/>
        </p:blipFill>
        <p:spPr>
          <a:xfrm>
            <a:off x="494868" y="1915064"/>
            <a:ext cx="7715657" cy="4413153"/>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シフトを作成する（日次シフト）</a:t>
            </a:r>
          </a:p>
        </p:txBody>
      </p:sp>
      <p:sp>
        <p:nvSpPr>
          <p:cNvPr id="14" name="テキスト ボックス 13"/>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■資格・力量によるシフト確認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15" name="直線コネクタ 14"/>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385132" y="1175848"/>
            <a:ext cx="821117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シフト＞月次シフト、または週次シフトから資格・力量による条件を設定します。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①設定したい日の「時間帯別資格・力量条件」をクリックします。</a:t>
            </a:r>
          </a:p>
        </p:txBody>
      </p:sp>
      <p:sp>
        <p:nvSpPr>
          <p:cNvPr id="17" name="正方形/長方形 16"/>
          <p:cNvSpPr/>
          <p:nvPr/>
        </p:nvSpPr>
        <p:spPr>
          <a:xfrm>
            <a:off x="494868" y="3236820"/>
            <a:ext cx="419532" cy="4162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p:cNvSpPr/>
          <p:nvPr/>
        </p:nvSpPr>
        <p:spPr>
          <a:xfrm>
            <a:off x="4572000" y="4484179"/>
            <a:ext cx="586596" cy="2258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左矢印 18"/>
          <p:cNvSpPr/>
          <p:nvPr/>
        </p:nvSpPr>
        <p:spPr>
          <a:xfrm>
            <a:off x="5239636" y="4428602"/>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914400" y="4428602"/>
            <a:ext cx="974785" cy="218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F5ACF59B-623C-DE65-A6FA-F837C679DB73}"/>
              </a:ext>
            </a:extLst>
          </p:cNvPr>
          <p:cNvSpPr>
            <a:spLocks noGrp="1"/>
          </p:cNvSpPr>
          <p:nvPr>
            <p:ph type="sldNum" sz="quarter" idx="12"/>
          </p:nvPr>
        </p:nvSpPr>
        <p:spPr/>
        <p:txBody>
          <a:bodyPr/>
          <a:lstStyle/>
          <a:p>
            <a:fld id="{94E8D513-F815-49AF-AE30-01E47A21E05B}" type="slidenum">
              <a:rPr kumimoji="1" lang="ja-JP" altLang="en-US" smtClean="0"/>
              <a:t>36</a:t>
            </a:fld>
            <a:endParaRPr kumimoji="1" lang="ja-JP" altLang="en-US"/>
          </a:p>
        </p:txBody>
      </p:sp>
    </p:spTree>
    <p:extLst>
      <p:ext uri="{BB962C8B-B14F-4D97-AF65-F5344CB8AC3E}">
        <p14:creationId xmlns:p14="http://schemas.microsoft.com/office/powerpoint/2010/main" val="4029704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pic>
        <p:nvPicPr>
          <p:cNvPr id="3" name="図 2"/>
          <p:cNvPicPr>
            <a:picLocks noChangeAspect="1"/>
          </p:cNvPicPr>
          <p:nvPr/>
        </p:nvPicPr>
        <p:blipFill>
          <a:blip r:embed="rId2"/>
          <a:stretch>
            <a:fillRect/>
          </a:stretch>
        </p:blipFill>
        <p:spPr>
          <a:xfrm>
            <a:off x="847619" y="1405652"/>
            <a:ext cx="6112354" cy="3808256"/>
          </a:xfrm>
          <a:prstGeom prst="rect">
            <a:avLst/>
          </a:prstGeom>
          <a:ln>
            <a:solidFill>
              <a:schemeClr val="tx1"/>
            </a:solidFill>
          </a:ln>
        </p:spPr>
      </p:pic>
      <p:sp>
        <p:nvSpPr>
          <p:cNvPr id="6" name="テキスト ボックス 5"/>
          <p:cNvSpPr txBox="1"/>
          <p:nvPr/>
        </p:nvSpPr>
        <p:spPr>
          <a:xfrm>
            <a:off x="466413" y="887836"/>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②「資格・力量条件」の画面が表示されるので、条件を入力し、「確定」をクリックします。</a:t>
            </a:r>
          </a:p>
        </p:txBody>
      </p:sp>
      <p:sp>
        <p:nvSpPr>
          <p:cNvPr id="7" name="正方形/長方形 6"/>
          <p:cNvSpPr/>
          <p:nvPr/>
        </p:nvSpPr>
        <p:spPr>
          <a:xfrm>
            <a:off x="1344349" y="4035958"/>
            <a:ext cx="5237606" cy="3286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正方形/長方形 8"/>
          <p:cNvSpPr/>
          <p:nvPr/>
        </p:nvSpPr>
        <p:spPr>
          <a:xfrm>
            <a:off x="2635437" y="4714078"/>
            <a:ext cx="1220572" cy="3286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7B67C75-1610-1EF9-BDCE-BE55BEAB2499}"/>
              </a:ext>
            </a:extLst>
          </p:cNvPr>
          <p:cNvSpPr>
            <a:spLocks noGrp="1"/>
          </p:cNvSpPr>
          <p:nvPr>
            <p:ph type="sldNum" sz="quarter" idx="12"/>
          </p:nvPr>
        </p:nvSpPr>
        <p:spPr/>
        <p:txBody>
          <a:bodyPr/>
          <a:lstStyle/>
          <a:p>
            <a:fld id="{94E8D513-F815-49AF-AE30-01E47A21E05B}" type="slidenum">
              <a:rPr kumimoji="1" lang="ja-JP" altLang="en-US" smtClean="0"/>
              <a:t>37</a:t>
            </a:fld>
            <a:endParaRPr kumimoji="1" lang="ja-JP" altLang="en-US"/>
          </a:p>
        </p:txBody>
      </p:sp>
    </p:spTree>
    <p:extLst>
      <p:ext uri="{BB962C8B-B14F-4D97-AF65-F5344CB8AC3E}">
        <p14:creationId xmlns:p14="http://schemas.microsoft.com/office/powerpoint/2010/main" val="717603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pic>
        <p:nvPicPr>
          <p:cNvPr id="3" name="図 2"/>
          <p:cNvPicPr>
            <a:picLocks noChangeAspect="1"/>
          </p:cNvPicPr>
          <p:nvPr/>
        </p:nvPicPr>
        <p:blipFill rotWithShape="1">
          <a:blip r:embed="rId2"/>
          <a:srcRect l="942"/>
          <a:stretch/>
        </p:blipFill>
        <p:spPr>
          <a:xfrm>
            <a:off x="751384" y="1384930"/>
            <a:ext cx="7258114" cy="4095067"/>
          </a:xfrm>
          <a:prstGeom prst="rect">
            <a:avLst/>
          </a:prstGeom>
          <a:ln>
            <a:solidFill>
              <a:schemeClr val="tx1"/>
            </a:solidFill>
          </a:ln>
        </p:spPr>
      </p:pic>
      <p:sp>
        <p:nvSpPr>
          <p:cNvPr id="6" name="テキスト ボックス 5"/>
          <p:cNvSpPr txBox="1"/>
          <p:nvPr/>
        </p:nvSpPr>
        <p:spPr>
          <a:xfrm>
            <a:off x="414655" y="852586"/>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③シフト作成画面に画面が戻ります。条件が入力されている日の「時間帯別資格・力量条件」は〇の中の</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が消えます。</a:t>
            </a:r>
            <a:endParaRPr kumimoji="1" lang="en-US" altLang="ja-JP" sz="1200" dirty="0">
              <a:latin typeface="メイリオ" panose="020B0604030504040204" pitchFamily="50" charset="-128"/>
              <a:ea typeface="メイリオ" panose="020B0604030504040204" pitchFamily="50" charset="-128"/>
            </a:endParaRPr>
          </a:p>
        </p:txBody>
      </p:sp>
      <p:sp>
        <p:nvSpPr>
          <p:cNvPr id="7" name="正方形/長方形 6"/>
          <p:cNvSpPr/>
          <p:nvPr/>
        </p:nvSpPr>
        <p:spPr>
          <a:xfrm>
            <a:off x="2664192" y="2872525"/>
            <a:ext cx="501702" cy="2697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正方形/長方形 8"/>
          <p:cNvSpPr/>
          <p:nvPr/>
        </p:nvSpPr>
        <p:spPr>
          <a:xfrm>
            <a:off x="2664192" y="3227966"/>
            <a:ext cx="501702" cy="2697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テキスト ボックス 9"/>
          <p:cNvSpPr txBox="1"/>
          <p:nvPr/>
        </p:nvSpPr>
        <p:spPr>
          <a:xfrm>
            <a:off x="584308" y="5713689"/>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④該当日の日付けをクリックし、日次のラインシフト画面を表示します。</a:t>
            </a:r>
            <a:endParaRPr kumimoji="1" lang="en-US" altLang="ja-JP" sz="1200" dirty="0">
              <a:latin typeface="メイリオ" panose="020B0604030504040204" pitchFamily="50" charset="-128"/>
              <a:ea typeface="メイリオ" panose="020B0604030504040204" pitchFamily="50" charset="-128"/>
            </a:endParaRPr>
          </a:p>
        </p:txBody>
      </p:sp>
      <p:sp>
        <p:nvSpPr>
          <p:cNvPr id="11" name="左矢印 10"/>
          <p:cNvSpPr/>
          <p:nvPr/>
        </p:nvSpPr>
        <p:spPr>
          <a:xfrm>
            <a:off x="3300274" y="319823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F1968DE1-93A5-A3DF-09B2-217DDA8551E5}"/>
              </a:ext>
            </a:extLst>
          </p:cNvPr>
          <p:cNvSpPr>
            <a:spLocks noGrp="1"/>
          </p:cNvSpPr>
          <p:nvPr>
            <p:ph type="sldNum" sz="quarter" idx="12"/>
          </p:nvPr>
        </p:nvSpPr>
        <p:spPr/>
        <p:txBody>
          <a:bodyPr/>
          <a:lstStyle/>
          <a:p>
            <a:fld id="{94E8D513-F815-49AF-AE30-01E47A21E05B}" type="slidenum">
              <a:rPr kumimoji="1" lang="ja-JP" altLang="en-US" smtClean="0"/>
              <a:t>38</a:t>
            </a:fld>
            <a:endParaRPr kumimoji="1" lang="ja-JP" altLang="en-US"/>
          </a:p>
        </p:txBody>
      </p:sp>
    </p:spTree>
    <p:extLst>
      <p:ext uri="{BB962C8B-B14F-4D97-AF65-F5344CB8AC3E}">
        <p14:creationId xmlns:p14="http://schemas.microsoft.com/office/powerpoint/2010/main" val="2730932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en-US" altLang="ja-JP" dirty="0"/>
              <a:t>CONTENTS</a:t>
            </a:r>
            <a:endParaRPr lang="ja-JP" altLang="en-US" dirty="0"/>
          </a:p>
        </p:txBody>
      </p:sp>
      <p:sp>
        <p:nvSpPr>
          <p:cNvPr id="48" name="正方形/長方形 47">
            <a:extLst>
              <a:ext uri="{FF2B5EF4-FFF2-40B4-BE49-F238E27FC236}">
                <a16:creationId xmlns:a16="http://schemas.microsoft.com/office/drawing/2014/main" id="{D5164413-BDE4-AF8B-2BBB-8F8289215F02}"/>
              </a:ext>
            </a:extLst>
          </p:cNvPr>
          <p:cNvSpPr/>
          <p:nvPr/>
        </p:nvSpPr>
        <p:spPr>
          <a:xfrm>
            <a:off x="270933" y="3037808"/>
            <a:ext cx="462022" cy="24232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シフト</a:t>
            </a:r>
            <a:endParaRPr kumimoji="1" lang="en-US" altLang="ja-JP" dirty="0">
              <a:solidFill>
                <a:schemeClr val="bg1"/>
              </a:solidFill>
              <a:latin typeface="メイリオ" panose="020B0604030504040204" pitchFamily="50" charset="-128"/>
              <a:ea typeface="メイリオ" panose="020B0604030504040204" pitchFamily="50" charset="-128"/>
            </a:endParaRPr>
          </a:p>
          <a:p>
            <a:pPr algn="ctr"/>
            <a:r>
              <a:rPr kumimoji="1" lang="ja-JP" altLang="en-US" dirty="0">
                <a:solidFill>
                  <a:schemeClr val="bg1"/>
                </a:solidFill>
                <a:latin typeface="メイリオ" panose="020B0604030504040204" pitchFamily="50" charset="-128"/>
                <a:ea typeface="メイリオ" panose="020B0604030504040204" pitchFamily="50" charset="-128"/>
              </a:rPr>
              <a:t>作成</a:t>
            </a:r>
          </a:p>
        </p:txBody>
      </p:sp>
      <p:sp>
        <p:nvSpPr>
          <p:cNvPr id="49" name="正方形/長方形 48">
            <a:extLst>
              <a:ext uri="{FF2B5EF4-FFF2-40B4-BE49-F238E27FC236}">
                <a16:creationId xmlns:a16="http://schemas.microsoft.com/office/drawing/2014/main" id="{716BF679-9796-5BE0-F1C7-595F3BB82C70}"/>
              </a:ext>
            </a:extLst>
          </p:cNvPr>
          <p:cNvSpPr/>
          <p:nvPr/>
        </p:nvSpPr>
        <p:spPr>
          <a:xfrm>
            <a:off x="272060" y="1072677"/>
            <a:ext cx="444320" cy="137384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はじめに</a:t>
            </a:r>
          </a:p>
        </p:txBody>
      </p:sp>
      <p:sp>
        <p:nvSpPr>
          <p:cNvPr id="50" name="正方形/長方形 49">
            <a:extLst>
              <a:ext uri="{FF2B5EF4-FFF2-40B4-BE49-F238E27FC236}">
                <a16:creationId xmlns:a16="http://schemas.microsoft.com/office/drawing/2014/main" id="{875ED077-52A4-6C71-86E9-6AD60111B03D}"/>
              </a:ext>
            </a:extLst>
          </p:cNvPr>
          <p:cNvSpPr/>
          <p:nvPr/>
        </p:nvSpPr>
        <p:spPr>
          <a:xfrm>
            <a:off x="4572000" y="1072676"/>
            <a:ext cx="444320" cy="137384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準備</a:t>
            </a:r>
          </a:p>
        </p:txBody>
      </p:sp>
      <p:sp>
        <p:nvSpPr>
          <p:cNvPr id="51" name="正方形/長方形 50">
            <a:extLst>
              <a:ext uri="{FF2B5EF4-FFF2-40B4-BE49-F238E27FC236}">
                <a16:creationId xmlns:a16="http://schemas.microsoft.com/office/drawing/2014/main" id="{3CBBFAD1-9D58-F78F-E36B-6D0AC0369CCB}"/>
              </a:ext>
            </a:extLst>
          </p:cNvPr>
          <p:cNvSpPr/>
          <p:nvPr/>
        </p:nvSpPr>
        <p:spPr>
          <a:xfrm>
            <a:off x="4572000" y="3024211"/>
            <a:ext cx="444320" cy="142558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rPr>
              <a:t>シフト</a:t>
            </a:r>
            <a:endParaRPr kumimoji="1" lang="en-US" altLang="ja-JP" sz="16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600" dirty="0">
                <a:solidFill>
                  <a:schemeClr val="bg1"/>
                </a:solidFill>
                <a:latin typeface="メイリオ" panose="020B0604030504040204" pitchFamily="50" charset="-128"/>
                <a:ea typeface="メイリオ" panose="020B0604030504040204" pitchFamily="50" charset="-128"/>
              </a:rPr>
              <a:t>活用</a:t>
            </a:r>
          </a:p>
        </p:txBody>
      </p:sp>
      <p:grpSp>
        <p:nvGrpSpPr>
          <p:cNvPr id="8" name="グループ化 7">
            <a:extLst>
              <a:ext uri="{FF2B5EF4-FFF2-40B4-BE49-F238E27FC236}">
                <a16:creationId xmlns:a16="http://schemas.microsoft.com/office/drawing/2014/main" id="{4C2BD482-1F12-769D-1546-1DF5D43BA399}"/>
              </a:ext>
            </a:extLst>
          </p:cNvPr>
          <p:cNvGrpSpPr/>
          <p:nvPr/>
        </p:nvGrpSpPr>
        <p:grpSpPr>
          <a:xfrm>
            <a:off x="841969" y="1082047"/>
            <a:ext cx="3512713" cy="385393"/>
            <a:chOff x="841969" y="1082047"/>
            <a:chExt cx="3512713" cy="385393"/>
          </a:xfrm>
        </p:grpSpPr>
        <p:sp>
          <p:nvSpPr>
            <p:cNvPr id="4" name="正方形/長方形 3">
              <a:extLst>
                <a:ext uri="{FF2B5EF4-FFF2-40B4-BE49-F238E27FC236}">
                  <a16:creationId xmlns:a16="http://schemas.microsoft.com/office/drawing/2014/main" id="{C68F27F4-0FE8-B5CC-5661-FBE506F4F5A2}"/>
                </a:ext>
              </a:extLst>
            </p:cNvPr>
            <p:cNvSpPr/>
            <p:nvPr/>
          </p:nvSpPr>
          <p:spPr>
            <a:xfrm>
              <a:off x="841969" y="1082047"/>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シフト作成のルールについて</a:t>
              </a:r>
            </a:p>
          </p:txBody>
        </p:sp>
        <p:sp>
          <p:nvSpPr>
            <p:cNvPr id="52" name="正方形/長方形 51">
              <a:extLst>
                <a:ext uri="{FF2B5EF4-FFF2-40B4-BE49-F238E27FC236}">
                  <a16:creationId xmlns:a16="http://schemas.microsoft.com/office/drawing/2014/main" id="{D22B7DB8-676C-343D-8BA6-259CE8712FFD}"/>
                </a:ext>
              </a:extLst>
            </p:cNvPr>
            <p:cNvSpPr/>
            <p:nvPr/>
          </p:nvSpPr>
          <p:spPr>
            <a:xfrm>
              <a:off x="3892658" y="108204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9" name="グループ化 8">
            <a:extLst>
              <a:ext uri="{FF2B5EF4-FFF2-40B4-BE49-F238E27FC236}">
                <a16:creationId xmlns:a16="http://schemas.microsoft.com/office/drawing/2014/main" id="{430DBBB0-AEF4-E905-679B-551A78C3282C}"/>
              </a:ext>
            </a:extLst>
          </p:cNvPr>
          <p:cNvGrpSpPr/>
          <p:nvPr/>
        </p:nvGrpSpPr>
        <p:grpSpPr>
          <a:xfrm>
            <a:off x="841969" y="1571589"/>
            <a:ext cx="3512713" cy="385393"/>
            <a:chOff x="841969" y="1571589"/>
            <a:chExt cx="3512713" cy="385393"/>
          </a:xfrm>
        </p:grpSpPr>
        <p:sp>
          <p:nvSpPr>
            <p:cNvPr id="32" name="正方形/長方形 31">
              <a:extLst>
                <a:ext uri="{FF2B5EF4-FFF2-40B4-BE49-F238E27FC236}">
                  <a16:creationId xmlns:a16="http://schemas.microsoft.com/office/drawing/2014/main" id="{4D3BB740-8688-8A6F-D79B-05B2636D341A}"/>
                </a:ext>
              </a:extLst>
            </p:cNvPr>
            <p:cNvSpPr/>
            <p:nvPr/>
          </p:nvSpPr>
          <p:spPr>
            <a:xfrm>
              <a:off x="841969" y="1571589"/>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管理画面について</a:t>
              </a:r>
            </a:p>
          </p:txBody>
        </p:sp>
        <p:sp>
          <p:nvSpPr>
            <p:cNvPr id="53" name="正方形/長方形 52">
              <a:extLst>
                <a:ext uri="{FF2B5EF4-FFF2-40B4-BE49-F238E27FC236}">
                  <a16:creationId xmlns:a16="http://schemas.microsoft.com/office/drawing/2014/main" id="{B01F2A9E-CC0F-8051-B018-3D68AEC81B1A}"/>
                </a:ext>
              </a:extLst>
            </p:cNvPr>
            <p:cNvSpPr/>
            <p:nvPr/>
          </p:nvSpPr>
          <p:spPr>
            <a:xfrm>
              <a:off x="3881404" y="1584356"/>
              <a:ext cx="446152" cy="36088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0" name="グループ化 9">
            <a:extLst>
              <a:ext uri="{FF2B5EF4-FFF2-40B4-BE49-F238E27FC236}">
                <a16:creationId xmlns:a16="http://schemas.microsoft.com/office/drawing/2014/main" id="{FE8991A3-66E1-2823-CE71-A420363DC4BD}"/>
              </a:ext>
            </a:extLst>
          </p:cNvPr>
          <p:cNvGrpSpPr/>
          <p:nvPr/>
        </p:nvGrpSpPr>
        <p:grpSpPr>
          <a:xfrm>
            <a:off x="841968" y="2061131"/>
            <a:ext cx="3512713" cy="385393"/>
            <a:chOff x="841968" y="2061131"/>
            <a:chExt cx="3512713" cy="385393"/>
          </a:xfrm>
        </p:grpSpPr>
        <p:sp>
          <p:nvSpPr>
            <p:cNvPr id="33" name="正方形/長方形 32">
              <a:extLst>
                <a:ext uri="{FF2B5EF4-FFF2-40B4-BE49-F238E27FC236}">
                  <a16:creationId xmlns:a16="http://schemas.microsoft.com/office/drawing/2014/main" id="{7386CFA8-634F-8C1B-E2AC-F0C974FEE700}"/>
                </a:ext>
              </a:extLst>
            </p:cNvPr>
            <p:cNvSpPr/>
            <p:nvPr/>
          </p:nvSpPr>
          <p:spPr>
            <a:xfrm>
              <a:off x="841968" y="206113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管理画面メニューについて</a:t>
              </a:r>
            </a:p>
          </p:txBody>
        </p:sp>
        <p:sp>
          <p:nvSpPr>
            <p:cNvPr id="54" name="正方形/長方形 53">
              <a:extLst>
                <a:ext uri="{FF2B5EF4-FFF2-40B4-BE49-F238E27FC236}">
                  <a16:creationId xmlns:a16="http://schemas.microsoft.com/office/drawing/2014/main" id="{58978CD7-8A80-F65F-317C-4CD7CD9573CF}"/>
                </a:ext>
              </a:extLst>
            </p:cNvPr>
            <p:cNvSpPr/>
            <p:nvPr/>
          </p:nvSpPr>
          <p:spPr>
            <a:xfrm>
              <a:off x="3910359" y="2073244"/>
              <a:ext cx="399091" cy="37081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6</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4" name="グループ化 13">
            <a:extLst>
              <a:ext uri="{FF2B5EF4-FFF2-40B4-BE49-F238E27FC236}">
                <a16:creationId xmlns:a16="http://schemas.microsoft.com/office/drawing/2014/main" id="{17004CEC-CDC4-3EA8-3944-E9BEBD6FAA49}"/>
              </a:ext>
            </a:extLst>
          </p:cNvPr>
          <p:cNvGrpSpPr/>
          <p:nvPr/>
        </p:nvGrpSpPr>
        <p:grpSpPr>
          <a:xfrm>
            <a:off x="830709" y="4580545"/>
            <a:ext cx="3512713" cy="385393"/>
            <a:chOff x="830709" y="4580545"/>
            <a:chExt cx="3512713" cy="385393"/>
          </a:xfrm>
        </p:grpSpPr>
        <p:sp>
          <p:nvSpPr>
            <p:cNvPr id="40" name="正方形/長方形 39">
              <a:extLst>
                <a:ext uri="{FF2B5EF4-FFF2-40B4-BE49-F238E27FC236}">
                  <a16:creationId xmlns:a16="http://schemas.microsoft.com/office/drawing/2014/main" id="{9568FF89-3DE1-6380-BC66-9EDA0B6F561E}"/>
                </a:ext>
              </a:extLst>
            </p:cNvPr>
            <p:cNvSpPr/>
            <p:nvPr/>
          </p:nvSpPr>
          <p:spPr>
            <a:xfrm>
              <a:off x="830709" y="4580545"/>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週次シフト画面での作成</a:t>
              </a:r>
            </a:p>
          </p:txBody>
        </p:sp>
        <p:sp>
          <p:nvSpPr>
            <p:cNvPr id="55" name="正方形/長方形 54">
              <a:extLst>
                <a:ext uri="{FF2B5EF4-FFF2-40B4-BE49-F238E27FC236}">
                  <a16:creationId xmlns:a16="http://schemas.microsoft.com/office/drawing/2014/main" id="{8CC8137E-80F6-F83E-2D08-D48B25E1BE69}"/>
                </a:ext>
              </a:extLst>
            </p:cNvPr>
            <p:cNvSpPr/>
            <p:nvPr/>
          </p:nvSpPr>
          <p:spPr>
            <a:xfrm>
              <a:off x="3870139" y="4581053"/>
              <a:ext cx="457418" cy="3791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30</a:t>
              </a:r>
            </a:p>
          </p:txBody>
        </p:sp>
      </p:grpSp>
      <p:grpSp>
        <p:nvGrpSpPr>
          <p:cNvPr id="11" name="グループ化 10">
            <a:extLst>
              <a:ext uri="{FF2B5EF4-FFF2-40B4-BE49-F238E27FC236}">
                <a16:creationId xmlns:a16="http://schemas.microsoft.com/office/drawing/2014/main" id="{3EE6FEF4-5B2A-637A-04EC-B3D8190E96B2}"/>
              </a:ext>
            </a:extLst>
          </p:cNvPr>
          <p:cNvGrpSpPr/>
          <p:nvPr/>
        </p:nvGrpSpPr>
        <p:grpSpPr>
          <a:xfrm>
            <a:off x="841972" y="3037807"/>
            <a:ext cx="3512713" cy="385394"/>
            <a:chOff x="841972" y="3037807"/>
            <a:chExt cx="3512713" cy="385394"/>
          </a:xfrm>
        </p:grpSpPr>
        <p:sp>
          <p:nvSpPr>
            <p:cNvPr id="37" name="正方形/長方形 36">
              <a:extLst>
                <a:ext uri="{FF2B5EF4-FFF2-40B4-BE49-F238E27FC236}">
                  <a16:creationId xmlns:a16="http://schemas.microsoft.com/office/drawing/2014/main" id="{F5FA20D7-996A-D752-E698-25375A0A6231}"/>
                </a:ext>
              </a:extLst>
            </p:cNvPr>
            <p:cNvSpPr/>
            <p:nvPr/>
          </p:nvSpPr>
          <p:spPr>
            <a:xfrm>
              <a:off x="841972" y="303780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シフト作成の手順</a:t>
              </a:r>
            </a:p>
          </p:txBody>
        </p:sp>
        <p:sp>
          <p:nvSpPr>
            <p:cNvPr id="56" name="正方形/長方形 55">
              <a:extLst>
                <a:ext uri="{FF2B5EF4-FFF2-40B4-BE49-F238E27FC236}">
                  <a16:creationId xmlns:a16="http://schemas.microsoft.com/office/drawing/2014/main" id="{A9E3EB62-E1B2-2657-13F5-580C99B9C138}"/>
                </a:ext>
              </a:extLst>
            </p:cNvPr>
            <p:cNvSpPr/>
            <p:nvPr/>
          </p:nvSpPr>
          <p:spPr>
            <a:xfrm>
              <a:off x="3881403" y="303780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14</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2" name="グループ化 11">
            <a:extLst>
              <a:ext uri="{FF2B5EF4-FFF2-40B4-BE49-F238E27FC236}">
                <a16:creationId xmlns:a16="http://schemas.microsoft.com/office/drawing/2014/main" id="{B4E6B1DB-D1F2-CEC4-A3A0-C7ECE668B04F}"/>
              </a:ext>
            </a:extLst>
          </p:cNvPr>
          <p:cNvGrpSpPr/>
          <p:nvPr/>
        </p:nvGrpSpPr>
        <p:grpSpPr>
          <a:xfrm>
            <a:off x="841972" y="3535913"/>
            <a:ext cx="3512713" cy="385393"/>
            <a:chOff x="841972" y="3535913"/>
            <a:chExt cx="3512713" cy="385393"/>
          </a:xfrm>
        </p:grpSpPr>
        <p:sp>
          <p:nvSpPr>
            <p:cNvPr id="38" name="正方形/長方形 37">
              <a:extLst>
                <a:ext uri="{FF2B5EF4-FFF2-40B4-BE49-F238E27FC236}">
                  <a16:creationId xmlns:a16="http://schemas.microsoft.com/office/drawing/2014/main" id="{0EB2580D-0220-7E6A-6A0E-657B403C7E3E}"/>
                </a:ext>
              </a:extLst>
            </p:cNvPr>
            <p:cNvSpPr/>
            <p:nvPr/>
          </p:nvSpPr>
          <p:spPr>
            <a:xfrm>
              <a:off x="841972" y="3535913"/>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月次シフト一覧画面での作成</a:t>
              </a:r>
            </a:p>
          </p:txBody>
        </p:sp>
        <p:sp>
          <p:nvSpPr>
            <p:cNvPr id="57" name="正方形/長方形 56">
              <a:extLst>
                <a:ext uri="{FF2B5EF4-FFF2-40B4-BE49-F238E27FC236}">
                  <a16:creationId xmlns:a16="http://schemas.microsoft.com/office/drawing/2014/main" id="{F969FFC0-11BA-19C5-BEB2-1C1C51158EC9}"/>
                </a:ext>
              </a:extLst>
            </p:cNvPr>
            <p:cNvSpPr/>
            <p:nvPr/>
          </p:nvSpPr>
          <p:spPr>
            <a:xfrm>
              <a:off x="3861079" y="3549319"/>
              <a:ext cx="484584" cy="34367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5" name="グループ化 14">
            <a:extLst>
              <a:ext uri="{FF2B5EF4-FFF2-40B4-BE49-F238E27FC236}">
                <a16:creationId xmlns:a16="http://schemas.microsoft.com/office/drawing/2014/main" id="{C8E274C0-D8E0-8411-57C8-633D9F23FA24}"/>
              </a:ext>
            </a:extLst>
          </p:cNvPr>
          <p:cNvGrpSpPr/>
          <p:nvPr/>
        </p:nvGrpSpPr>
        <p:grpSpPr>
          <a:xfrm>
            <a:off x="830708" y="5075616"/>
            <a:ext cx="3512713" cy="388427"/>
            <a:chOff x="830708" y="5075616"/>
            <a:chExt cx="3512713" cy="388427"/>
          </a:xfrm>
        </p:grpSpPr>
        <p:sp>
          <p:nvSpPr>
            <p:cNvPr id="41" name="正方形/長方形 40">
              <a:extLst>
                <a:ext uri="{FF2B5EF4-FFF2-40B4-BE49-F238E27FC236}">
                  <a16:creationId xmlns:a16="http://schemas.microsoft.com/office/drawing/2014/main" id="{5A63CDF9-E0C2-A4A9-C55D-3DB0AD0396DA}"/>
                </a:ext>
              </a:extLst>
            </p:cNvPr>
            <p:cNvSpPr/>
            <p:nvPr/>
          </p:nvSpPr>
          <p:spPr>
            <a:xfrm>
              <a:off x="830708" y="5078650"/>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日次でのラインシフト作成</a:t>
              </a:r>
            </a:p>
          </p:txBody>
        </p:sp>
        <p:sp>
          <p:nvSpPr>
            <p:cNvPr id="59" name="正方形/長方形 58">
              <a:extLst>
                <a:ext uri="{FF2B5EF4-FFF2-40B4-BE49-F238E27FC236}">
                  <a16:creationId xmlns:a16="http://schemas.microsoft.com/office/drawing/2014/main" id="{FD8CBA95-C01D-75F1-95BE-B6F834A44563}"/>
                </a:ext>
              </a:extLst>
            </p:cNvPr>
            <p:cNvSpPr/>
            <p:nvPr/>
          </p:nvSpPr>
          <p:spPr>
            <a:xfrm>
              <a:off x="3870137" y="5075616"/>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31</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9" name="グループ化 18">
            <a:extLst>
              <a:ext uri="{FF2B5EF4-FFF2-40B4-BE49-F238E27FC236}">
                <a16:creationId xmlns:a16="http://schemas.microsoft.com/office/drawing/2014/main" id="{CD6480F4-016F-9A5B-9085-83F4C1F5B9C8}"/>
              </a:ext>
            </a:extLst>
          </p:cNvPr>
          <p:cNvGrpSpPr/>
          <p:nvPr/>
        </p:nvGrpSpPr>
        <p:grpSpPr>
          <a:xfrm>
            <a:off x="5137040" y="3037807"/>
            <a:ext cx="3512713" cy="388109"/>
            <a:chOff x="5137040" y="3037807"/>
            <a:chExt cx="3512713" cy="388109"/>
          </a:xfrm>
        </p:grpSpPr>
        <p:sp>
          <p:nvSpPr>
            <p:cNvPr id="45" name="正方形/長方形 44">
              <a:extLst>
                <a:ext uri="{FF2B5EF4-FFF2-40B4-BE49-F238E27FC236}">
                  <a16:creationId xmlns:a16="http://schemas.microsoft.com/office/drawing/2014/main" id="{B56BDC00-BBF1-3E87-9643-105695B1D2CF}"/>
                </a:ext>
              </a:extLst>
            </p:cNvPr>
            <p:cNvSpPr/>
            <p:nvPr/>
          </p:nvSpPr>
          <p:spPr>
            <a:xfrm>
              <a:off x="5137040" y="3037807"/>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シフト募集</a:t>
              </a:r>
            </a:p>
          </p:txBody>
        </p:sp>
        <p:sp>
          <p:nvSpPr>
            <p:cNvPr id="64" name="正方形/長方形 63">
              <a:extLst>
                <a:ext uri="{FF2B5EF4-FFF2-40B4-BE49-F238E27FC236}">
                  <a16:creationId xmlns:a16="http://schemas.microsoft.com/office/drawing/2014/main" id="{DD95D292-B2D4-3858-DDBD-644CDD89C4DA}"/>
                </a:ext>
              </a:extLst>
            </p:cNvPr>
            <p:cNvSpPr/>
            <p:nvPr/>
          </p:nvSpPr>
          <p:spPr>
            <a:xfrm>
              <a:off x="8187718" y="3040523"/>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41</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22" name="グループ化 21">
            <a:extLst>
              <a:ext uri="{FF2B5EF4-FFF2-40B4-BE49-F238E27FC236}">
                <a16:creationId xmlns:a16="http://schemas.microsoft.com/office/drawing/2014/main" id="{77024911-A657-2B8D-7604-B3231E40A46B}"/>
              </a:ext>
            </a:extLst>
          </p:cNvPr>
          <p:cNvGrpSpPr/>
          <p:nvPr/>
        </p:nvGrpSpPr>
        <p:grpSpPr>
          <a:xfrm>
            <a:off x="4571946" y="5090797"/>
            <a:ext cx="4077767" cy="385394"/>
            <a:chOff x="4571946" y="5090797"/>
            <a:chExt cx="4077767" cy="385394"/>
          </a:xfrm>
        </p:grpSpPr>
        <p:sp>
          <p:nvSpPr>
            <p:cNvPr id="47" name="正方形/長方形 46">
              <a:extLst>
                <a:ext uri="{FF2B5EF4-FFF2-40B4-BE49-F238E27FC236}">
                  <a16:creationId xmlns:a16="http://schemas.microsoft.com/office/drawing/2014/main" id="{1A7D982A-C4BC-E436-024B-2EE0AD13B586}"/>
                </a:ext>
              </a:extLst>
            </p:cNvPr>
            <p:cNvSpPr/>
            <p:nvPr/>
          </p:nvSpPr>
          <p:spPr>
            <a:xfrm>
              <a:off x="4571946" y="5090798"/>
              <a:ext cx="4077767"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お問い合わせ先</a:t>
              </a:r>
            </a:p>
          </p:txBody>
        </p:sp>
        <p:sp>
          <p:nvSpPr>
            <p:cNvPr id="65" name="正方形/長方形 64">
              <a:extLst>
                <a:ext uri="{FF2B5EF4-FFF2-40B4-BE49-F238E27FC236}">
                  <a16:creationId xmlns:a16="http://schemas.microsoft.com/office/drawing/2014/main" id="{68B75633-8014-226F-39A4-BFF19C1389D0}"/>
                </a:ext>
              </a:extLst>
            </p:cNvPr>
            <p:cNvSpPr/>
            <p:nvPr/>
          </p:nvSpPr>
          <p:spPr>
            <a:xfrm>
              <a:off x="8187676" y="509079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50</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6" name="グループ化 15">
            <a:extLst>
              <a:ext uri="{FF2B5EF4-FFF2-40B4-BE49-F238E27FC236}">
                <a16:creationId xmlns:a16="http://schemas.microsoft.com/office/drawing/2014/main" id="{1D426629-76CC-50F1-3772-138224A2CE42}"/>
              </a:ext>
            </a:extLst>
          </p:cNvPr>
          <p:cNvGrpSpPr/>
          <p:nvPr/>
        </p:nvGrpSpPr>
        <p:grpSpPr>
          <a:xfrm>
            <a:off x="5137067" y="1082047"/>
            <a:ext cx="3512713" cy="391824"/>
            <a:chOff x="5137067" y="1082047"/>
            <a:chExt cx="3512713" cy="391824"/>
          </a:xfrm>
        </p:grpSpPr>
        <p:sp>
          <p:nvSpPr>
            <p:cNvPr id="34" name="正方形/長方形 33">
              <a:extLst>
                <a:ext uri="{FF2B5EF4-FFF2-40B4-BE49-F238E27FC236}">
                  <a16:creationId xmlns:a16="http://schemas.microsoft.com/office/drawing/2014/main" id="{32C66934-5156-4760-F94F-900D7C464EF9}"/>
                </a:ext>
              </a:extLst>
            </p:cNvPr>
            <p:cNvSpPr/>
            <p:nvPr/>
          </p:nvSpPr>
          <p:spPr>
            <a:xfrm>
              <a:off x="5137067" y="108847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テンプレートの確認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66" name="正方形/長方形 65">
              <a:extLst>
                <a:ext uri="{FF2B5EF4-FFF2-40B4-BE49-F238E27FC236}">
                  <a16:creationId xmlns:a16="http://schemas.microsoft.com/office/drawing/2014/main" id="{575108B4-1643-0975-FCC6-937901C365FC}"/>
                </a:ext>
              </a:extLst>
            </p:cNvPr>
            <p:cNvSpPr/>
            <p:nvPr/>
          </p:nvSpPr>
          <p:spPr>
            <a:xfrm>
              <a:off x="8187750" y="108204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7</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7" name="グループ化 16">
            <a:extLst>
              <a:ext uri="{FF2B5EF4-FFF2-40B4-BE49-F238E27FC236}">
                <a16:creationId xmlns:a16="http://schemas.microsoft.com/office/drawing/2014/main" id="{2F6CBD37-B426-5FDA-D367-36B133C23530}"/>
              </a:ext>
            </a:extLst>
          </p:cNvPr>
          <p:cNvGrpSpPr/>
          <p:nvPr/>
        </p:nvGrpSpPr>
        <p:grpSpPr>
          <a:xfrm>
            <a:off x="5137066" y="1574970"/>
            <a:ext cx="3512713" cy="388374"/>
            <a:chOff x="5137066" y="1574970"/>
            <a:chExt cx="3512713" cy="388374"/>
          </a:xfrm>
        </p:grpSpPr>
        <p:sp>
          <p:nvSpPr>
            <p:cNvPr id="35" name="正方形/長方形 34">
              <a:extLst>
                <a:ext uri="{FF2B5EF4-FFF2-40B4-BE49-F238E27FC236}">
                  <a16:creationId xmlns:a16="http://schemas.microsoft.com/office/drawing/2014/main" id="{C797A874-0C14-0B76-17E9-562FD65F889E}"/>
                </a:ext>
              </a:extLst>
            </p:cNvPr>
            <p:cNvSpPr/>
            <p:nvPr/>
          </p:nvSpPr>
          <p:spPr>
            <a:xfrm>
              <a:off x="5137066" y="157795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行事の追加</a:t>
              </a:r>
            </a:p>
          </p:txBody>
        </p:sp>
        <p:sp>
          <p:nvSpPr>
            <p:cNvPr id="67" name="正方形/長方形 66">
              <a:extLst>
                <a:ext uri="{FF2B5EF4-FFF2-40B4-BE49-F238E27FC236}">
                  <a16:creationId xmlns:a16="http://schemas.microsoft.com/office/drawing/2014/main" id="{6A79829B-CAB8-1682-D33F-18736B287126}"/>
                </a:ext>
              </a:extLst>
            </p:cNvPr>
            <p:cNvSpPr/>
            <p:nvPr/>
          </p:nvSpPr>
          <p:spPr>
            <a:xfrm>
              <a:off x="8187744" y="1574970"/>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9</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8" name="グループ化 17">
            <a:extLst>
              <a:ext uri="{FF2B5EF4-FFF2-40B4-BE49-F238E27FC236}">
                <a16:creationId xmlns:a16="http://schemas.microsoft.com/office/drawing/2014/main" id="{18B772C7-B12B-A9F5-FCC1-03784519E34C}"/>
              </a:ext>
            </a:extLst>
          </p:cNvPr>
          <p:cNvGrpSpPr/>
          <p:nvPr/>
        </p:nvGrpSpPr>
        <p:grpSpPr>
          <a:xfrm>
            <a:off x="5137066" y="2066422"/>
            <a:ext cx="3512713" cy="386395"/>
            <a:chOff x="5137066" y="2066422"/>
            <a:chExt cx="3512713" cy="386395"/>
          </a:xfrm>
        </p:grpSpPr>
        <p:sp>
          <p:nvSpPr>
            <p:cNvPr id="36" name="正方形/長方形 35">
              <a:extLst>
                <a:ext uri="{FF2B5EF4-FFF2-40B4-BE49-F238E27FC236}">
                  <a16:creationId xmlns:a16="http://schemas.microsoft.com/office/drawing/2014/main" id="{CAD519C9-551C-3FFA-C676-2893E21EAF40}"/>
                </a:ext>
              </a:extLst>
            </p:cNvPr>
            <p:cNvSpPr/>
            <p:nvPr/>
          </p:nvSpPr>
          <p:spPr>
            <a:xfrm>
              <a:off x="5137066" y="2067424"/>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ラベルの設定</a:t>
              </a:r>
            </a:p>
          </p:txBody>
        </p:sp>
        <p:sp>
          <p:nvSpPr>
            <p:cNvPr id="68" name="正方形/長方形 67">
              <a:extLst>
                <a:ext uri="{FF2B5EF4-FFF2-40B4-BE49-F238E27FC236}">
                  <a16:creationId xmlns:a16="http://schemas.microsoft.com/office/drawing/2014/main" id="{B357412B-129B-5836-2375-370AC6797275}"/>
                </a:ext>
              </a:extLst>
            </p:cNvPr>
            <p:cNvSpPr/>
            <p:nvPr/>
          </p:nvSpPr>
          <p:spPr>
            <a:xfrm>
              <a:off x="8187744" y="2066422"/>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12</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sp>
        <p:nvSpPr>
          <p:cNvPr id="2" name="スライド番号プレースホルダー 1">
            <a:extLst>
              <a:ext uri="{FF2B5EF4-FFF2-40B4-BE49-F238E27FC236}">
                <a16:creationId xmlns:a16="http://schemas.microsoft.com/office/drawing/2014/main" id="{67337EFA-2A53-45F2-7BEB-9A32B627E50E}"/>
              </a:ext>
            </a:extLst>
          </p:cNvPr>
          <p:cNvSpPr>
            <a:spLocks noGrp="1"/>
          </p:cNvSpPr>
          <p:nvPr>
            <p:ph type="sldNum" sz="quarter" idx="12"/>
          </p:nvPr>
        </p:nvSpPr>
        <p:spPr/>
        <p:txBody>
          <a:bodyPr/>
          <a:lstStyle/>
          <a:p>
            <a:fld id="{94E8D513-F815-49AF-AE30-01E47A21E05B}" type="slidenum">
              <a:rPr kumimoji="1" lang="ja-JP" altLang="en-US" smtClean="0"/>
              <a:t>3</a:t>
            </a:fld>
            <a:endParaRPr kumimoji="1" lang="ja-JP" altLang="en-US" dirty="0"/>
          </a:p>
        </p:txBody>
      </p:sp>
      <p:grpSp>
        <p:nvGrpSpPr>
          <p:cNvPr id="21" name="グループ化 20">
            <a:extLst>
              <a:ext uri="{FF2B5EF4-FFF2-40B4-BE49-F238E27FC236}">
                <a16:creationId xmlns:a16="http://schemas.microsoft.com/office/drawing/2014/main" id="{C0423DC6-2A9D-EC65-C9C3-AC33977E8E56}"/>
              </a:ext>
            </a:extLst>
          </p:cNvPr>
          <p:cNvGrpSpPr/>
          <p:nvPr/>
        </p:nvGrpSpPr>
        <p:grpSpPr>
          <a:xfrm>
            <a:off x="5136986" y="3546148"/>
            <a:ext cx="3512713" cy="385393"/>
            <a:chOff x="5136986" y="3546148"/>
            <a:chExt cx="3512713" cy="385393"/>
          </a:xfrm>
        </p:grpSpPr>
        <p:sp>
          <p:nvSpPr>
            <p:cNvPr id="3" name="正方形/長方形 2">
              <a:extLst>
                <a:ext uri="{FF2B5EF4-FFF2-40B4-BE49-F238E27FC236}">
                  <a16:creationId xmlns:a16="http://schemas.microsoft.com/office/drawing/2014/main" id="{B60CC45A-1511-5614-5998-460C05ACC9FD}"/>
                </a:ext>
              </a:extLst>
            </p:cNvPr>
            <p:cNvSpPr/>
            <p:nvPr/>
          </p:nvSpPr>
          <p:spPr>
            <a:xfrm>
              <a:off x="5136986" y="354614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シフトの配布と印刷</a:t>
              </a:r>
            </a:p>
          </p:txBody>
        </p:sp>
        <p:sp>
          <p:nvSpPr>
            <p:cNvPr id="5" name="正方形/長方形 4">
              <a:extLst>
                <a:ext uri="{FF2B5EF4-FFF2-40B4-BE49-F238E27FC236}">
                  <a16:creationId xmlns:a16="http://schemas.microsoft.com/office/drawing/2014/main" id="{7902C4C4-2B26-6B9E-8F39-64ED83E4D80C}"/>
                </a:ext>
              </a:extLst>
            </p:cNvPr>
            <p:cNvSpPr/>
            <p:nvPr/>
          </p:nvSpPr>
          <p:spPr>
            <a:xfrm>
              <a:off x="8187666" y="3581338"/>
              <a:ext cx="462009" cy="34437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48</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3" name="グループ化 12">
            <a:extLst>
              <a:ext uri="{FF2B5EF4-FFF2-40B4-BE49-F238E27FC236}">
                <a16:creationId xmlns:a16="http://schemas.microsoft.com/office/drawing/2014/main" id="{8FA27974-EC41-069E-D505-A2C711164CB7}"/>
              </a:ext>
            </a:extLst>
          </p:cNvPr>
          <p:cNvGrpSpPr/>
          <p:nvPr/>
        </p:nvGrpSpPr>
        <p:grpSpPr>
          <a:xfrm>
            <a:off x="830708" y="4055381"/>
            <a:ext cx="3512713" cy="385393"/>
            <a:chOff x="830708" y="4055381"/>
            <a:chExt cx="3512713" cy="385393"/>
          </a:xfrm>
        </p:grpSpPr>
        <p:sp>
          <p:nvSpPr>
            <p:cNvPr id="6" name="正方形/長方形 5">
              <a:extLst>
                <a:ext uri="{FF2B5EF4-FFF2-40B4-BE49-F238E27FC236}">
                  <a16:creationId xmlns:a16="http://schemas.microsoft.com/office/drawing/2014/main" id="{1C1DF30A-A79F-4E94-B2BC-F2DE89820974}"/>
                </a:ext>
              </a:extLst>
            </p:cNvPr>
            <p:cNvSpPr/>
            <p:nvPr/>
          </p:nvSpPr>
          <p:spPr>
            <a:xfrm>
              <a:off x="830708" y="405538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月次シフト画面での作成</a:t>
              </a:r>
            </a:p>
          </p:txBody>
        </p:sp>
        <p:sp>
          <p:nvSpPr>
            <p:cNvPr id="7" name="正方形/長方形 6">
              <a:extLst>
                <a:ext uri="{FF2B5EF4-FFF2-40B4-BE49-F238E27FC236}">
                  <a16:creationId xmlns:a16="http://schemas.microsoft.com/office/drawing/2014/main" id="{ED3987CB-DA08-0969-1082-08216BB64D24}"/>
                </a:ext>
              </a:extLst>
            </p:cNvPr>
            <p:cNvSpPr/>
            <p:nvPr/>
          </p:nvSpPr>
          <p:spPr>
            <a:xfrm>
              <a:off x="3870135" y="4074059"/>
              <a:ext cx="457422" cy="3610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25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783112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シフトを作成する（日次シフト）</a:t>
            </a:r>
          </a:p>
        </p:txBody>
      </p:sp>
      <p:sp>
        <p:nvSpPr>
          <p:cNvPr id="6" name="テキスト ボックス 5"/>
          <p:cNvSpPr txBox="1"/>
          <p:nvPr/>
        </p:nvSpPr>
        <p:spPr>
          <a:xfrm>
            <a:off x="414655" y="899308"/>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⑤「資格・力量」の欄にその資格または力量のスタッフのシフトが登録されているか、過不足が表示されます。</a:t>
            </a:r>
            <a:endParaRPr kumimoji="1" lang="en-US" altLang="ja-JP" sz="1200" dirty="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584308" y="4664882"/>
            <a:ext cx="7905642" cy="1015663"/>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必要人数に対して足りていない場合には赤く表示されます。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上記は「店長」という資格を持つスタッフの当日の過不足を表示しています。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休憩時間中は「店長」という資格を持つスタッフが在籍しないと認識されています。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上記の設定で必要なスタッフのシフトが組まれているか確認してください。</a:t>
            </a:r>
            <a:endParaRPr kumimoji="1" lang="en-US" altLang="ja-JP" sz="1200" dirty="0">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2"/>
          <a:stretch>
            <a:fillRect/>
          </a:stretch>
        </p:blipFill>
        <p:spPr>
          <a:xfrm>
            <a:off x="595223" y="1435385"/>
            <a:ext cx="7850038" cy="2892811"/>
          </a:xfrm>
          <a:prstGeom prst="rect">
            <a:avLst/>
          </a:prstGeom>
          <a:ln>
            <a:solidFill>
              <a:schemeClr val="tx1"/>
            </a:solidFill>
          </a:ln>
        </p:spPr>
      </p:pic>
      <p:sp>
        <p:nvSpPr>
          <p:cNvPr id="12" name="正方形/長方形 11"/>
          <p:cNvSpPr/>
          <p:nvPr/>
        </p:nvSpPr>
        <p:spPr>
          <a:xfrm>
            <a:off x="595223" y="3669615"/>
            <a:ext cx="7429632" cy="65858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83A8FD03-D8F9-8E03-A756-6BF02B1CE338}"/>
              </a:ext>
            </a:extLst>
          </p:cNvPr>
          <p:cNvSpPr>
            <a:spLocks noGrp="1"/>
          </p:cNvSpPr>
          <p:nvPr>
            <p:ph type="sldNum" sz="quarter" idx="12"/>
          </p:nvPr>
        </p:nvSpPr>
        <p:spPr/>
        <p:txBody>
          <a:bodyPr/>
          <a:lstStyle/>
          <a:p>
            <a:fld id="{94E8D513-F815-49AF-AE30-01E47A21E05B}" type="slidenum">
              <a:rPr kumimoji="1" lang="ja-JP" altLang="en-US" smtClean="0"/>
              <a:t>39</a:t>
            </a:fld>
            <a:endParaRPr kumimoji="1" lang="ja-JP" altLang="en-US"/>
          </a:p>
        </p:txBody>
      </p:sp>
    </p:spTree>
    <p:extLst>
      <p:ext uri="{BB962C8B-B14F-4D97-AF65-F5344CB8AC3E}">
        <p14:creationId xmlns:p14="http://schemas.microsoft.com/office/powerpoint/2010/main" val="2010511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486079" y="1260148"/>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月次シフトの画面を確認し、従業員が足りない場合には、シフトの募集を行えます。</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■シフト募集</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図 10"/>
          <p:cNvPicPr>
            <a:picLocks noChangeAspect="1"/>
          </p:cNvPicPr>
          <p:nvPr/>
        </p:nvPicPr>
        <p:blipFill rotWithShape="1">
          <a:blip r:embed="rId2"/>
          <a:srcRect l="3052" t="3479"/>
          <a:stretch/>
        </p:blipFill>
        <p:spPr>
          <a:xfrm>
            <a:off x="486079" y="1621021"/>
            <a:ext cx="6073028" cy="4567771"/>
          </a:xfrm>
          <a:prstGeom prst="rect">
            <a:avLst/>
          </a:prstGeom>
          <a:ln>
            <a:solidFill>
              <a:schemeClr val="tx1"/>
            </a:solidFill>
          </a:ln>
        </p:spPr>
      </p:pic>
      <p:sp>
        <p:nvSpPr>
          <p:cNvPr id="12" name="正方形/長方形 11"/>
          <p:cNvSpPr/>
          <p:nvPr/>
        </p:nvSpPr>
        <p:spPr>
          <a:xfrm>
            <a:off x="3748662" y="1621021"/>
            <a:ext cx="547294" cy="45677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4456997" y="5593811"/>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5360" y="5211595"/>
            <a:ext cx="1093609" cy="1093609"/>
          </a:xfrm>
          <a:prstGeom prst="rect">
            <a:avLst/>
          </a:prstGeom>
        </p:spPr>
      </p:pic>
      <p:sp>
        <p:nvSpPr>
          <p:cNvPr id="16" name="角丸四角形吹き出し 15"/>
          <p:cNvSpPr/>
          <p:nvPr/>
        </p:nvSpPr>
        <p:spPr>
          <a:xfrm>
            <a:off x="6684135" y="3429000"/>
            <a:ext cx="2170090" cy="1367286"/>
          </a:xfrm>
          <a:prstGeom prst="wedgeRoundRectCallout">
            <a:avLst>
              <a:gd name="adj1" fmla="val 5766"/>
              <a:gd name="adj2" fmla="val 61784"/>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メイリオ" panose="020B0604030504040204" pitchFamily="50" charset="-128"/>
                <a:ea typeface="メイリオ" panose="020B0604030504040204" pitchFamily="50" charset="-128"/>
              </a:rPr>
              <a:t>土曜日は忙しいのに、</a:t>
            </a:r>
            <a:r>
              <a:rPr lang="en-US" altLang="ja-JP" sz="1200" dirty="0">
                <a:solidFill>
                  <a:schemeClr val="tx1"/>
                </a:solidFill>
                <a:latin typeface="メイリオ" panose="020B0604030504040204" pitchFamily="50" charset="-128"/>
                <a:ea typeface="メイリオ" panose="020B0604030504040204" pitchFamily="50" charset="-128"/>
              </a:rPr>
              <a:t>2</a:t>
            </a:r>
            <a:r>
              <a:rPr lang="ja-JP" altLang="en-US" sz="1200" dirty="0">
                <a:solidFill>
                  <a:schemeClr val="tx1"/>
                </a:solidFill>
                <a:latin typeface="メイリオ" panose="020B0604030504040204" pitchFamily="50" charset="-128"/>
                <a:ea typeface="メイリオ" panose="020B0604030504040204" pitchFamily="50" charset="-128"/>
              </a:rPr>
              <a:t>名しかいないことに・・・！</a:t>
            </a:r>
            <a:endParaRPr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ja-JP" altLang="en-US" sz="1200" dirty="0">
                <a:solidFill>
                  <a:schemeClr val="tx1"/>
                </a:solidFill>
                <a:latin typeface="メイリオ" panose="020B0604030504040204" pitchFamily="50" charset="-128"/>
                <a:ea typeface="メイリオ" panose="020B0604030504040204" pitchFamily="50" charset="-128"/>
              </a:rPr>
              <a:t>シフト募集をしよう！</a:t>
            </a:r>
          </a:p>
        </p:txBody>
      </p:sp>
      <p:sp>
        <p:nvSpPr>
          <p:cNvPr id="2" name="スライド番号プレースホルダー 1">
            <a:extLst>
              <a:ext uri="{FF2B5EF4-FFF2-40B4-BE49-F238E27FC236}">
                <a16:creationId xmlns:a16="http://schemas.microsoft.com/office/drawing/2014/main" id="{5EC4AC37-6E68-9550-4191-491894244943}"/>
              </a:ext>
            </a:extLst>
          </p:cNvPr>
          <p:cNvSpPr>
            <a:spLocks noGrp="1"/>
          </p:cNvSpPr>
          <p:nvPr>
            <p:ph type="sldNum" sz="quarter" idx="12"/>
          </p:nvPr>
        </p:nvSpPr>
        <p:spPr/>
        <p:txBody>
          <a:bodyPr/>
          <a:lstStyle/>
          <a:p>
            <a:fld id="{94E8D513-F815-49AF-AE30-01E47A21E05B}" type="slidenum">
              <a:rPr kumimoji="1" lang="ja-JP" altLang="en-US" smtClean="0"/>
              <a:t>40</a:t>
            </a:fld>
            <a:endParaRPr kumimoji="1" lang="ja-JP" altLang="en-US"/>
          </a:p>
        </p:txBody>
      </p:sp>
    </p:spTree>
    <p:extLst>
      <p:ext uri="{BB962C8B-B14F-4D97-AF65-F5344CB8AC3E}">
        <p14:creationId xmlns:p14="http://schemas.microsoft.com/office/powerpoint/2010/main" val="833808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382097" y="1443375"/>
            <a:ext cx="8357243" cy="3647274"/>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306353" y="79945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①シフト＞募集内の「シフト募集」をクリックし、「シフト募集追加」をクリックします。</a:t>
            </a:r>
          </a:p>
        </p:txBody>
      </p:sp>
      <p:sp>
        <p:nvSpPr>
          <p:cNvPr id="9" name="正方形/長方形 8"/>
          <p:cNvSpPr/>
          <p:nvPr/>
        </p:nvSpPr>
        <p:spPr>
          <a:xfrm>
            <a:off x="382097" y="2832474"/>
            <a:ext cx="454665" cy="5082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p:cNvSpPr/>
          <p:nvPr/>
        </p:nvSpPr>
        <p:spPr>
          <a:xfrm>
            <a:off x="836761" y="3558249"/>
            <a:ext cx="1052423" cy="22641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p:cNvSpPr/>
          <p:nvPr/>
        </p:nvSpPr>
        <p:spPr>
          <a:xfrm>
            <a:off x="7823962" y="2183687"/>
            <a:ext cx="915378" cy="3524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1"/>
          <p:cNvSpPr/>
          <p:nvPr/>
        </p:nvSpPr>
        <p:spPr>
          <a:xfrm rot="5400000">
            <a:off x="8040689" y="2716834"/>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D5902129-BD06-4D59-EE0C-1878486E2912}"/>
              </a:ext>
            </a:extLst>
          </p:cNvPr>
          <p:cNvSpPr>
            <a:spLocks noGrp="1"/>
          </p:cNvSpPr>
          <p:nvPr>
            <p:ph type="sldNum" sz="quarter" idx="12"/>
          </p:nvPr>
        </p:nvSpPr>
        <p:spPr/>
        <p:txBody>
          <a:bodyPr/>
          <a:lstStyle/>
          <a:p>
            <a:fld id="{94E8D513-F815-49AF-AE30-01E47A21E05B}" type="slidenum">
              <a:rPr kumimoji="1" lang="ja-JP" altLang="en-US" smtClean="0"/>
              <a:t>41</a:t>
            </a:fld>
            <a:endParaRPr kumimoji="1" lang="ja-JP" altLang="en-US"/>
          </a:p>
        </p:txBody>
      </p:sp>
    </p:spTree>
    <p:extLst>
      <p:ext uri="{BB962C8B-B14F-4D97-AF65-F5344CB8AC3E}">
        <p14:creationId xmlns:p14="http://schemas.microsoft.com/office/powerpoint/2010/main" val="24214630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5715299" y="1345434"/>
            <a:ext cx="3302074" cy="39928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状態</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シフトの募集の状態。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ja-JP" altLang="en-US" sz="1200" dirty="0">
                <a:solidFill>
                  <a:schemeClr val="tx1"/>
                </a:solidFill>
                <a:latin typeface="メイリオ" panose="020B0604030504040204" pitchFamily="50" charset="-128"/>
                <a:ea typeface="メイリオ" panose="020B0604030504040204" pitchFamily="50" charset="-128"/>
              </a:rPr>
              <a:t>募集中にすると該当従業員に募集が配信される。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勤務地</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自分の管理する勤務地が選択されているか確認。</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募集対象期間</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募集する該当日を指定する。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必要人数</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必要な人数を記載する。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締め切り</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募集の有効期限を設定する。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1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メッセージ</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en-US" altLang="ja-JP" sz="1200" dirty="0">
                <a:solidFill>
                  <a:schemeClr val="tx1"/>
                </a:solidFill>
                <a:latin typeface="メイリオ" panose="020B0604030504040204" pitchFamily="50" charset="-128"/>
                <a:ea typeface="メイリオ" panose="020B0604030504040204" pitchFamily="50" charset="-128"/>
              </a:rPr>
              <a:t>255</a:t>
            </a:r>
            <a:r>
              <a:rPr kumimoji="1" lang="ja-JP" altLang="en-US" sz="1200" dirty="0">
                <a:solidFill>
                  <a:schemeClr val="tx1"/>
                </a:solidFill>
                <a:latin typeface="メイリオ" panose="020B0604030504040204" pitchFamily="50" charset="-128"/>
                <a:ea typeface="メイリオ" panose="020B0604030504040204" pitchFamily="50" charset="-128"/>
              </a:rPr>
              <a:t>文字まで入力可能。</a:t>
            </a:r>
          </a:p>
        </p:txBody>
      </p:sp>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306353" y="85909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②シフト募集の詳細画面が開くので、募集内容を記入します。</a:t>
            </a:r>
          </a:p>
        </p:txBody>
      </p:sp>
      <p:pic>
        <p:nvPicPr>
          <p:cNvPr id="4" name="図 3"/>
          <p:cNvPicPr>
            <a:picLocks noChangeAspect="1"/>
          </p:cNvPicPr>
          <p:nvPr/>
        </p:nvPicPr>
        <p:blipFill>
          <a:blip r:embed="rId2"/>
          <a:stretch>
            <a:fillRect/>
          </a:stretch>
        </p:blipFill>
        <p:spPr>
          <a:xfrm>
            <a:off x="306353" y="1345434"/>
            <a:ext cx="5293105" cy="3740858"/>
          </a:xfrm>
          <a:prstGeom prst="rect">
            <a:avLst/>
          </a:prstGeom>
          <a:ln>
            <a:solidFill>
              <a:schemeClr val="tx1"/>
            </a:solidFill>
          </a:ln>
        </p:spPr>
      </p:pic>
      <p:sp>
        <p:nvSpPr>
          <p:cNvPr id="2" name="スライド番号プレースホルダー 1">
            <a:extLst>
              <a:ext uri="{FF2B5EF4-FFF2-40B4-BE49-F238E27FC236}">
                <a16:creationId xmlns:a16="http://schemas.microsoft.com/office/drawing/2014/main" id="{FC3D440E-53A0-A1E6-8518-8E80CC4A0F33}"/>
              </a:ext>
            </a:extLst>
          </p:cNvPr>
          <p:cNvSpPr>
            <a:spLocks noGrp="1"/>
          </p:cNvSpPr>
          <p:nvPr>
            <p:ph type="sldNum" sz="quarter" idx="12"/>
          </p:nvPr>
        </p:nvSpPr>
        <p:spPr/>
        <p:txBody>
          <a:bodyPr/>
          <a:lstStyle/>
          <a:p>
            <a:fld id="{94E8D513-F815-49AF-AE30-01E47A21E05B}" type="slidenum">
              <a:rPr kumimoji="1" lang="ja-JP" altLang="en-US" smtClean="0"/>
              <a:t>42</a:t>
            </a:fld>
            <a:endParaRPr kumimoji="1" lang="ja-JP" altLang="en-US"/>
          </a:p>
        </p:txBody>
      </p:sp>
    </p:spTree>
    <p:extLst>
      <p:ext uri="{BB962C8B-B14F-4D97-AF65-F5344CB8AC3E}">
        <p14:creationId xmlns:p14="http://schemas.microsoft.com/office/powerpoint/2010/main" val="22530839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2255692" y="3993265"/>
            <a:ext cx="6581955" cy="2315640"/>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306353" y="79945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③「確定」をクリックし、募集がされたことを確認します。</a:t>
            </a:r>
          </a:p>
        </p:txBody>
      </p:sp>
      <p:pic>
        <p:nvPicPr>
          <p:cNvPr id="3" name="図 2"/>
          <p:cNvPicPr>
            <a:picLocks noChangeAspect="1"/>
          </p:cNvPicPr>
          <p:nvPr/>
        </p:nvPicPr>
        <p:blipFill>
          <a:blip r:embed="rId3"/>
          <a:stretch>
            <a:fillRect/>
          </a:stretch>
        </p:blipFill>
        <p:spPr>
          <a:xfrm>
            <a:off x="395828" y="1213090"/>
            <a:ext cx="5116452" cy="3498625"/>
          </a:xfrm>
          <a:prstGeom prst="rect">
            <a:avLst/>
          </a:prstGeom>
          <a:ln>
            <a:solidFill>
              <a:schemeClr val="tx1"/>
            </a:solidFill>
          </a:ln>
        </p:spPr>
      </p:pic>
      <p:sp>
        <p:nvSpPr>
          <p:cNvPr id="10" name="下カーブ矢印 9"/>
          <p:cNvSpPr/>
          <p:nvPr/>
        </p:nvSpPr>
        <p:spPr>
          <a:xfrm>
            <a:off x="4380441" y="2787991"/>
            <a:ext cx="3046668" cy="1343806"/>
          </a:xfrm>
          <a:prstGeom prst="curved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p:cNvSpPr/>
          <p:nvPr/>
        </p:nvSpPr>
        <p:spPr>
          <a:xfrm>
            <a:off x="1897811" y="4347712"/>
            <a:ext cx="1026544" cy="26741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65212731-D591-E95A-CC93-DDC741314935}"/>
              </a:ext>
            </a:extLst>
          </p:cNvPr>
          <p:cNvSpPr>
            <a:spLocks noGrp="1"/>
          </p:cNvSpPr>
          <p:nvPr>
            <p:ph type="sldNum" sz="quarter" idx="12"/>
          </p:nvPr>
        </p:nvSpPr>
        <p:spPr/>
        <p:txBody>
          <a:bodyPr/>
          <a:lstStyle/>
          <a:p>
            <a:fld id="{94E8D513-F815-49AF-AE30-01E47A21E05B}" type="slidenum">
              <a:rPr kumimoji="1" lang="ja-JP" altLang="en-US" smtClean="0"/>
              <a:t>43</a:t>
            </a:fld>
            <a:endParaRPr kumimoji="1" lang="ja-JP" altLang="en-US"/>
          </a:p>
        </p:txBody>
      </p:sp>
    </p:spTree>
    <p:extLst>
      <p:ext uri="{BB962C8B-B14F-4D97-AF65-F5344CB8AC3E}">
        <p14:creationId xmlns:p14="http://schemas.microsoft.com/office/powerpoint/2010/main" val="25013701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270933" y="829468"/>
            <a:ext cx="8531294" cy="461665"/>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シフト募集を登録すると、該当の勤務地従業員のメールアドレスに以下のメールが送信されます。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従業員はメールのリンクから自分のマイページにログインし、シフトに応募ができるようになっています。</a:t>
            </a:r>
          </a:p>
        </p:txBody>
      </p:sp>
      <p:pic>
        <p:nvPicPr>
          <p:cNvPr id="7" name="図 6"/>
          <p:cNvPicPr>
            <a:picLocks noChangeAspect="1"/>
          </p:cNvPicPr>
          <p:nvPr/>
        </p:nvPicPr>
        <p:blipFill>
          <a:blip r:embed="rId2"/>
          <a:stretch>
            <a:fillRect/>
          </a:stretch>
        </p:blipFill>
        <p:spPr>
          <a:xfrm>
            <a:off x="574938" y="1561802"/>
            <a:ext cx="3088616" cy="4778181"/>
          </a:xfrm>
          <a:prstGeom prst="rect">
            <a:avLst/>
          </a:prstGeom>
          <a:ln>
            <a:solidFill>
              <a:schemeClr val="tx1"/>
            </a:solidFill>
          </a:ln>
        </p:spPr>
      </p:pic>
      <p:pic>
        <p:nvPicPr>
          <p:cNvPr id="9" name="図 8"/>
          <p:cNvPicPr>
            <a:picLocks noChangeAspect="1"/>
          </p:cNvPicPr>
          <p:nvPr/>
        </p:nvPicPr>
        <p:blipFill rotWithShape="1">
          <a:blip r:embed="rId3"/>
          <a:srcRect t="953"/>
          <a:stretch/>
        </p:blipFill>
        <p:spPr>
          <a:xfrm>
            <a:off x="4722698" y="1561801"/>
            <a:ext cx="3186431" cy="4778181"/>
          </a:xfrm>
          <a:prstGeom prst="rect">
            <a:avLst/>
          </a:prstGeom>
          <a:ln>
            <a:solidFill>
              <a:schemeClr val="tx1"/>
            </a:solidFill>
          </a:ln>
        </p:spPr>
      </p:pic>
      <p:sp>
        <p:nvSpPr>
          <p:cNvPr id="11" name="右矢印 10"/>
          <p:cNvSpPr/>
          <p:nvPr/>
        </p:nvSpPr>
        <p:spPr>
          <a:xfrm>
            <a:off x="3567749" y="4402631"/>
            <a:ext cx="1078302" cy="517584"/>
          </a:xfrm>
          <a:prstGeom prst="righ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6078950" y="5282523"/>
            <a:ext cx="1475116" cy="3450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A884AE2-0BBE-A17B-B06C-A9A4703450B4}"/>
              </a:ext>
            </a:extLst>
          </p:cNvPr>
          <p:cNvSpPr>
            <a:spLocks noGrp="1"/>
          </p:cNvSpPr>
          <p:nvPr>
            <p:ph type="sldNum" sz="quarter" idx="12"/>
          </p:nvPr>
        </p:nvSpPr>
        <p:spPr/>
        <p:txBody>
          <a:bodyPr/>
          <a:lstStyle/>
          <a:p>
            <a:fld id="{94E8D513-F815-49AF-AE30-01E47A21E05B}" type="slidenum">
              <a:rPr kumimoji="1" lang="ja-JP" altLang="en-US" smtClean="0"/>
              <a:t>44</a:t>
            </a:fld>
            <a:endParaRPr kumimoji="1" lang="ja-JP" altLang="en-US"/>
          </a:p>
        </p:txBody>
      </p:sp>
    </p:spTree>
    <p:extLst>
      <p:ext uri="{BB962C8B-B14F-4D97-AF65-F5344CB8AC3E}">
        <p14:creationId xmlns:p14="http://schemas.microsoft.com/office/powerpoint/2010/main" val="32591666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シフト募集</a:t>
            </a:r>
          </a:p>
        </p:txBody>
      </p:sp>
      <p:sp>
        <p:nvSpPr>
          <p:cNvPr id="6" name="テキスト ボックス 5"/>
          <p:cNvSpPr txBox="1"/>
          <p:nvPr/>
        </p:nvSpPr>
        <p:spPr>
          <a:xfrm>
            <a:off x="3319799" y="5902686"/>
            <a:ext cx="5684608"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シフトの応募以外にも出勤簿からの予定変更申請も同様に表示されます。</a:t>
            </a:r>
          </a:p>
        </p:txBody>
      </p:sp>
      <p:sp>
        <p:nvSpPr>
          <p:cNvPr id="7" name="テキスト ボックス 6"/>
          <p:cNvSpPr txBox="1"/>
          <p:nvPr/>
        </p:nvSpPr>
        <p:spPr>
          <a:xfrm>
            <a:off x="342284" y="128925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シフト募集した日に応募があると、以下のように表示されます。</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■シフト応募確認と承認</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a:blip r:embed="rId2"/>
          <a:stretch>
            <a:fillRect/>
          </a:stretch>
        </p:blipFill>
        <p:spPr>
          <a:xfrm>
            <a:off x="714492" y="1668699"/>
            <a:ext cx="6678346" cy="4000396"/>
          </a:xfrm>
          <a:prstGeom prst="rect">
            <a:avLst/>
          </a:prstGeom>
          <a:ln>
            <a:solidFill>
              <a:schemeClr val="tx1"/>
            </a:solidFill>
          </a:ln>
        </p:spPr>
      </p:pic>
      <p:sp>
        <p:nvSpPr>
          <p:cNvPr id="14" name="正方形/長方形 13"/>
          <p:cNvSpPr/>
          <p:nvPr/>
        </p:nvSpPr>
        <p:spPr>
          <a:xfrm>
            <a:off x="4192438" y="4550173"/>
            <a:ext cx="621102" cy="3450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左矢印 14"/>
          <p:cNvSpPr/>
          <p:nvPr/>
        </p:nvSpPr>
        <p:spPr>
          <a:xfrm>
            <a:off x="4983208" y="455017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E43E062-0C96-A7C1-E7FE-003A2DCACB12}"/>
              </a:ext>
            </a:extLst>
          </p:cNvPr>
          <p:cNvSpPr>
            <a:spLocks noGrp="1"/>
          </p:cNvSpPr>
          <p:nvPr>
            <p:ph type="sldNum" sz="quarter" idx="12"/>
          </p:nvPr>
        </p:nvSpPr>
        <p:spPr/>
        <p:txBody>
          <a:bodyPr/>
          <a:lstStyle/>
          <a:p>
            <a:fld id="{94E8D513-F815-49AF-AE30-01E47A21E05B}" type="slidenum">
              <a:rPr kumimoji="1" lang="ja-JP" altLang="en-US" smtClean="0"/>
              <a:t>45</a:t>
            </a:fld>
            <a:endParaRPr kumimoji="1" lang="ja-JP" altLang="en-US"/>
          </a:p>
        </p:txBody>
      </p:sp>
    </p:spTree>
    <p:extLst>
      <p:ext uri="{BB962C8B-B14F-4D97-AF65-F5344CB8AC3E}">
        <p14:creationId xmlns:p14="http://schemas.microsoft.com/office/powerpoint/2010/main" val="11820501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p:cNvSpPr/>
          <p:nvPr/>
        </p:nvSpPr>
        <p:spPr>
          <a:xfrm>
            <a:off x="5277694" y="1323680"/>
            <a:ext cx="3676525" cy="17732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メイリオ" panose="020B0604030504040204" pitchFamily="50" charset="-128"/>
                <a:ea typeface="メイリオ" panose="020B0604030504040204" pitchFamily="50" charset="-128"/>
              </a:rPr>
              <a:t>応募に対してシフトに適用して問題ない場合には「承認」をクリックします。</a:t>
            </a:r>
            <a:endParaRPr kumimoji="1" lang="en-US" altLang="ja-JP" sz="1200">
              <a:solidFill>
                <a:schemeClr val="tx1"/>
              </a:solidFill>
              <a:latin typeface="メイリオ" panose="020B0604030504040204" pitchFamily="50" charset="-128"/>
              <a:ea typeface="メイリオ" panose="020B0604030504040204" pitchFamily="50" charset="-128"/>
            </a:endParaRPr>
          </a:p>
          <a:p>
            <a:endParaRPr kumimoji="1" lang="en-US" altLang="ja-JP" sz="1200">
              <a:solidFill>
                <a:schemeClr val="tx1"/>
              </a:solidFill>
              <a:latin typeface="メイリオ" panose="020B0604030504040204" pitchFamily="50" charset="-128"/>
              <a:ea typeface="メイリオ" panose="020B0604030504040204" pitchFamily="50" charset="-128"/>
            </a:endParaRPr>
          </a:p>
          <a:p>
            <a:r>
              <a:rPr kumimoji="1" lang="ja-JP" altLang="en-US" sz="1200">
                <a:solidFill>
                  <a:schemeClr val="tx1"/>
                </a:solidFill>
                <a:latin typeface="メイリオ" panose="020B0604030504040204" pitchFamily="50" charset="-128"/>
                <a:ea typeface="メイリオ" panose="020B0604030504040204" pitchFamily="50" charset="-128"/>
              </a:rPr>
              <a:t>シフトとして適用するのに問題がある場合には「却下」をクリックします。</a:t>
            </a:r>
            <a:endParaRPr kumimoji="1" lang="en-US" altLang="ja-JP" sz="1200">
              <a:solidFill>
                <a:schemeClr val="tx1"/>
              </a:solidFill>
              <a:latin typeface="メイリオ" panose="020B0604030504040204" pitchFamily="50" charset="-128"/>
              <a:ea typeface="メイリオ" panose="020B0604030504040204" pitchFamily="50" charset="-128"/>
            </a:endParaRPr>
          </a:p>
          <a:p>
            <a:endParaRPr kumimoji="1" lang="en-US" altLang="ja-JP" sz="1200">
              <a:solidFill>
                <a:schemeClr val="tx1"/>
              </a:solidFill>
              <a:latin typeface="メイリオ" panose="020B0604030504040204" pitchFamily="50" charset="-128"/>
              <a:ea typeface="メイリオ" panose="020B0604030504040204" pitchFamily="50" charset="-128"/>
            </a:endParaRPr>
          </a:p>
          <a:p>
            <a:r>
              <a:rPr kumimoji="1" lang="ja-JP" altLang="en-US" sz="1200">
                <a:solidFill>
                  <a:schemeClr val="tx1"/>
                </a:solidFill>
                <a:latin typeface="メイリオ" panose="020B0604030504040204" pitchFamily="50" charset="-128"/>
                <a:ea typeface="メイリオ" panose="020B0604030504040204" pitchFamily="50" charset="-128"/>
              </a:rPr>
              <a:t>「却下」の場合には特に管理者コメントで却下理由を記載するとわかりやすくなります。</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5" name="タイトル 4"/>
          <p:cNvSpPr>
            <a:spLocks noGrp="1"/>
          </p:cNvSpPr>
          <p:nvPr>
            <p:ph type="title"/>
          </p:nvPr>
        </p:nvSpPr>
        <p:spPr/>
        <p:txBody>
          <a:bodyPr/>
          <a:lstStyle/>
          <a:p>
            <a:r>
              <a:rPr lang="ja-JP" altLang="en-US" dirty="0"/>
              <a:t>シフトの活用　シフト募集</a:t>
            </a:r>
          </a:p>
        </p:txBody>
      </p:sp>
      <p:sp>
        <p:nvSpPr>
          <p:cNvPr id="7" name="テキスト ボックス 6"/>
          <p:cNvSpPr txBox="1"/>
          <p:nvPr/>
        </p:nvSpPr>
        <p:spPr>
          <a:xfrm>
            <a:off x="486079" y="84506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「勤務応募」をクリックすると、以下のように応募内容が表示されます。</a:t>
            </a:r>
          </a:p>
        </p:txBody>
      </p:sp>
      <p:pic>
        <p:nvPicPr>
          <p:cNvPr id="4" name="図 3"/>
          <p:cNvPicPr>
            <a:picLocks noChangeAspect="1"/>
          </p:cNvPicPr>
          <p:nvPr/>
        </p:nvPicPr>
        <p:blipFill>
          <a:blip r:embed="rId2"/>
          <a:stretch>
            <a:fillRect/>
          </a:stretch>
        </p:blipFill>
        <p:spPr>
          <a:xfrm>
            <a:off x="707845" y="1323680"/>
            <a:ext cx="4441207" cy="4904592"/>
          </a:xfrm>
          <a:prstGeom prst="rect">
            <a:avLst/>
          </a:prstGeom>
          <a:ln>
            <a:solidFill>
              <a:schemeClr val="tx1"/>
            </a:solidFill>
          </a:ln>
        </p:spPr>
      </p:pic>
      <p:sp>
        <p:nvSpPr>
          <p:cNvPr id="11" name="正方形/長方形 10"/>
          <p:cNvSpPr/>
          <p:nvPr/>
        </p:nvSpPr>
        <p:spPr>
          <a:xfrm>
            <a:off x="1535500" y="5903687"/>
            <a:ext cx="1949571" cy="3045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6F89072-E675-F9A2-0A62-07237F15205F}"/>
              </a:ext>
            </a:extLst>
          </p:cNvPr>
          <p:cNvSpPr>
            <a:spLocks noGrp="1"/>
          </p:cNvSpPr>
          <p:nvPr>
            <p:ph type="sldNum" sz="quarter" idx="12"/>
          </p:nvPr>
        </p:nvSpPr>
        <p:spPr/>
        <p:txBody>
          <a:bodyPr/>
          <a:lstStyle/>
          <a:p>
            <a:fld id="{94E8D513-F815-49AF-AE30-01E47A21E05B}" type="slidenum">
              <a:rPr kumimoji="1" lang="ja-JP" altLang="en-US" smtClean="0"/>
              <a:t>46</a:t>
            </a:fld>
            <a:endParaRPr kumimoji="1" lang="ja-JP" altLang="en-US"/>
          </a:p>
        </p:txBody>
      </p:sp>
    </p:spTree>
    <p:extLst>
      <p:ext uri="{BB962C8B-B14F-4D97-AF65-F5344CB8AC3E}">
        <p14:creationId xmlns:p14="http://schemas.microsoft.com/office/powerpoint/2010/main" val="26327088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シフト募集</a:t>
            </a:r>
          </a:p>
        </p:txBody>
      </p:sp>
      <p:pic>
        <p:nvPicPr>
          <p:cNvPr id="10" name="図 9"/>
          <p:cNvPicPr>
            <a:picLocks noChangeAspect="1"/>
          </p:cNvPicPr>
          <p:nvPr/>
        </p:nvPicPr>
        <p:blipFill>
          <a:blip r:embed="rId2"/>
          <a:stretch>
            <a:fillRect/>
          </a:stretch>
        </p:blipFill>
        <p:spPr>
          <a:xfrm>
            <a:off x="642552" y="1362207"/>
            <a:ext cx="6581955" cy="2315640"/>
          </a:xfrm>
          <a:prstGeom prst="rect">
            <a:avLst/>
          </a:prstGeom>
          <a:ln>
            <a:solidFill>
              <a:schemeClr val="tx1"/>
            </a:solidFill>
          </a:ln>
        </p:spPr>
      </p:pic>
      <p:pic>
        <p:nvPicPr>
          <p:cNvPr id="3" name="図 2"/>
          <p:cNvPicPr>
            <a:picLocks noChangeAspect="1"/>
          </p:cNvPicPr>
          <p:nvPr/>
        </p:nvPicPr>
        <p:blipFill>
          <a:blip r:embed="rId3"/>
          <a:stretch>
            <a:fillRect/>
          </a:stretch>
        </p:blipFill>
        <p:spPr>
          <a:xfrm>
            <a:off x="3308634" y="2927949"/>
            <a:ext cx="4903713" cy="3390221"/>
          </a:xfrm>
          <a:prstGeom prst="rect">
            <a:avLst/>
          </a:prstGeom>
          <a:ln>
            <a:solidFill>
              <a:schemeClr val="tx1"/>
            </a:solidFill>
          </a:ln>
        </p:spPr>
      </p:pic>
      <p:sp>
        <p:nvSpPr>
          <p:cNvPr id="12" name="テキスト ボックス 11"/>
          <p:cNvSpPr txBox="1"/>
          <p:nvPr/>
        </p:nvSpPr>
        <p:spPr>
          <a:xfrm>
            <a:off x="373935" y="822844"/>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募集したシフトの調整が終わった段階で、シフト募集を「募集中」から「募集終了」として「確定」してください。</a:t>
            </a:r>
          </a:p>
        </p:txBody>
      </p:sp>
      <p:sp>
        <p:nvSpPr>
          <p:cNvPr id="14" name="正方形/長方形 13"/>
          <p:cNvSpPr/>
          <p:nvPr/>
        </p:nvSpPr>
        <p:spPr>
          <a:xfrm>
            <a:off x="6443933" y="2408186"/>
            <a:ext cx="780574" cy="30913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左矢印 14"/>
          <p:cNvSpPr/>
          <p:nvPr/>
        </p:nvSpPr>
        <p:spPr>
          <a:xfrm rot="16200000">
            <a:off x="5475819" y="2924568"/>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正方形/長方形 16"/>
          <p:cNvSpPr/>
          <p:nvPr/>
        </p:nvSpPr>
        <p:spPr>
          <a:xfrm>
            <a:off x="3395932" y="3468991"/>
            <a:ext cx="1926565" cy="30913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p:cNvSpPr/>
          <p:nvPr/>
        </p:nvSpPr>
        <p:spPr>
          <a:xfrm>
            <a:off x="4751726" y="5934974"/>
            <a:ext cx="1010719" cy="2538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D4BDA7F4-A062-CF54-1B3B-11333B153A47}"/>
              </a:ext>
            </a:extLst>
          </p:cNvPr>
          <p:cNvSpPr>
            <a:spLocks noGrp="1"/>
          </p:cNvSpPr>
          <p:nvPr>
            <p:ph type="sldNum" sz="quarter" idx="12"/>
          </p:nvPr>
        </p:nvSpPr>
        <p:spPr/>
        <p:txBody>
          <a:bodyPr/>
          <a:lstStyle/>
          <a:p>
            <a:fld id="{94E8D513-F815-49AF-AE30-01E47A21E05B}" type="slidenum">
              <a:rPr kumimoji="1" lang="ja-JP" altLang="en-US" smtClean="0"/>
              <a:t>47</a:t>
            </a:fld>
            <a:endParaRPr kumimoji="1" lang="ja-JP" altLang="en-US"/>
          </a:p>
        </p:txBody>
      </p:sp>
    </p:spTree>
    <p:extLst>
      <p:ext uri="{BB962C8B-B14F-4D97-AF65-F5344CB8AC3E}">
        <p14:creationId xmlns:p14="http://schemas.microsoft.com/office/powerpoint/2010/main" val="2098513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シフトの配布と印刷</a:t>
            </a:r>
          </a:p>
        </p:txBody>
      </p:sp>
      <p:sp>
        <p:nvSpPr>
          <p:cNvPr id="13" name="テキスト ボックス 12"/>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■シフトの配布と印刷</a:t>
            </a:r>
            <a:endParaRPr kumimoji="1" lang="en-US" altLang="ja-JP" sz="1600" dirty="0">
              <a:latin typeface="メイリオ" panose="020B0604030504040204" pitchFamily="50" charset="-128"/>
              <a:ea typeface="メイリオ" panose="020B0604030504040204" pitchFamily="50" charset="-128"/>
            </a:endParaRPr>
          </a:p>
        </p:txBody>
      </p:sp>
      <p:cxnSp>
        <p:nvCxnSpPr>
          <p:cNvPr id="16" name="直線コネクタ 15"/>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2"/>
          <a:stretch>
            <a:fillRect/>
          </a:stretch>
        </p:blipFill>
        <p:spPr>
          <a:xfrm>
            <a:off x="446688" y="1768109"/>
            <a:ext cx="8250623" cy="4304887"/>
          </a:xfrm>
          <a:prstGeom prst="rect">
            <a:avLst/>
          </a:prstGeom>
          <a:ln>
            <a:solidFill>
              <a:schemeClr val="tx1"/>
            </a:solidFill>
          </a:ln>
        </p:spPr>
      </p:pic>
      <p:sp>
        <p:nvSpPr>
          <p:cNvPr id="19" name="テキスト ボックス 18"/>
          <p:cNvSpPr txBox="1"/>
          <p:nvPr/>
        </p:nvSpPr>
        <p:spPr>
          <a:xfrm>
            <a:off x="367879" y="1230300"/>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翌月度のシフト作成が完了した段階で、従業員にメールでシフトの送信が行えます。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確認修正＞月次シフトの画面にて、「メール送信」をクリックします。</a:t>
            </a:r>
          </a:p>
        </p:txBody>
      </p:sp>
      <p:sp>
        <p:nvSpPr>
          <p:cNvPr id="20" name="正方形/長方形 19"/>
          <p:cNvSpPr/>
          <p:nvPr/>
        </p:nvSpPr>
        <p:spPr>
          <a:xfrm>
            <a:off x="7228936" y="2382062"/>
            <a:ext cx="767752" cy="25762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左矢印 9"/>
          <p:cNvSpPr/>
          <p:nvPr/>
        </p:nvSpPr>
        <p:spPr>
          <a:xfrm>
            <a:off x="8193608" y="2310505"/>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00B2661-6968-E08C-3E5A-EAF84F535261}"/>
              </a:ext>
            </a:extLst>
          </p:cNvPr>
          <p:cNvSpPr>
            <a:spLocks noGrp="1"/>
          </p:cNvSpPr>
          <p:nvPr>
            <p:ph type="sldNum" sz="quarter" idx="12"/>
          </p:nvPr>
        </p:nvSpPr>
        <p:spPr/>
        <p:txBody>
          <a:bodyPr/>
          <a:lstStyle/>
          <a:p>
            <a:fld id="{94E8D513-F815-49AF-AE30-01E47A21E05B}" type="slidenum">
              <a:rPr kumimoji="1" lang="ja-JP" altLang="en-US" smtClean="0"/>
              <a:t>48</a:t>
            </a:fld>
            <a:endParaRPr kumimoji="1" lang="ja-JP" altLang="en-US"/>
          </a:p>
        </p:txBody>
      </p:sp>
    </p:spTree>
    <p:extLst>
      <p:ext uri="{BB962C8B-B14F-4D97-AF65-F5344CB8AC3E}">
        <p14:creationId xmlns:p14="http://schemas.microsoft.com/office/powerpoint/2010/main" val="3380322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はじめに　シフト作成のルールについて</a:t>
            </a:r>
          </a:p>
        </p:txBody>
      </p:sp>
      <p:sp>
        <p:nvSpPr>
          <p:cNvPr id="17" name="正方形/長方形 16"/>
          <p:cNvSpPr/>
          <p:nvPr/>
        </p:nvSpPr>
        <p:spPr>
          <a:xfrm>
            <a:off x="461256" y="1829456"/>
            <a:ext cx="3524250" cy="46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1"/>
                </a:solidFill>
                <a:latin typeface="メイリオ" panose="020B0604030504040204" pitchFamily="50" charset="-128"/>
                <a:ea typeface="メイリオ" panose="020B0604030504040204" pitchFamily="50" charset="-128"/>
              </a:rPr>
              <a:t>シフト作成のルール</a:t>
            </a:r>
          </a:p>
        </p:txBody>
      </p:sp>
      <p:sp>
        <p:nvSpPr>
          <p:cNvPr id="15" name="テキスト ボックス 14"/>
          <p:cNvSpPr txBox="1"/>
          <p:nvPr/>
        </p:nvSpPr>
        <p:spPr>
          <a:xfrm>
            <a:off x="564773" y="2467459"/>
            <a:ext cx="7979997" cy="1815882"/>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・毎月〇日までに来月度のシフトを作成してください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・作成したシフトのアラートをチェックして調整をしてください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・スタッフが足りない場合にはシフト募集を行ってください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・他店舗へのヘルプ勤務は直接その店舗の管理者と相談してください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369996" y="871249"/>
            <a:ext cx="8192002"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本マニュアルはシフト管理をするためのマニュアルです。</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こちらを参考にして管理先スタッフのシフト作成、シフト管理を行なってください。</a:t>
            </a:r>
          </a:p>
        </p:txBody>
      </p:sp>
      <p:sp>
        <p:nvSpPr>
          <p:cNvPr id="21" name="正方形/長方形 20"/>
          <p:cNvSpPr/>
          <p:nvPr/>
        </p:nvSpPr>
        <p:spPr bwMode="auto">
          <a:xfrm>
            <a:off x="369996" y="1724368"/>
            <a:ext cx="8280776" cy="274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532" y="5147874"/>
            <a:ext cx="1093609" cy="1093609"/>
          </a:xfrm>
          <a:prstGeom prst="rect">
            <a:avLst/>
          </a:prstGeom>
        </p:spPr>
      </p:pic>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2914" y="5147874"/>
            <a:ext cx="1094404" cy="1094404"/>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0355" y="5140837"/>
            <a:ext cx="1101291" cy="1107213"/>
          </a:xfrm>
          <a:prstGeom prst="rect">
            <a:avLst/>
          </a:prstGeom>
        </p:spPr>
      </p:pic>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4683" y="5147874"/>
            <a:ext cx="1148351" cy="1148351"/>
          </a:xfrm>
          <a:prstGeom prst="rect">
            <a:avLst/>
          </a:prstGeom>
        </p:spPr>
      </p:pic>
      <p:sp>
        <p:nvSpPr>
          <p:cNvPr id="14" name="正方形/長方形 13"/>
          <p:cNvSpPr/>
          <p:nvPr/>
        </p:nvSpPr>
        <p:spPr>
          <a:xfrm>
            <a:off x="2166799" y="4533938"/>
            <a:ext cx="6149007" cy="276999"/>
          </a:xfrm>
          <a:prstGeom prst="rect">
            <a:avLst/>
          </a:prstGeom>
        </p:spPr>
        <p:txBody>
          <a:bodyPr wrap="square">
            <a:spAutoFit/>
          </a:bodyPr>
          <a:lstStyle/>
          <a:p>
            <a:r>
              <a:rPr kumimoji="1" lang="en-US" altLang="ja-JP" sz="1200" b="1" dirty="0">
                <a:solidFill>
                  <a:srgbClr val="FF0000"/>
                </a:solidFill>
                <a:latin typeface="メイリオ" panose="020B0604030504040204" pitchFamily="50" charset="-128"/>
                <a:ea typeface="メイリオ" panose="020B0604030504040204" pitchFamily="50" charset="-128"/>
              </a:rPr>
              <a:t>※</a:t>
            </a:r>
            <a:r>
              <a:rPr kumimoji="1" lang="ja-JP" altLang="en-US" sz="1200" b="1" dirty="0">
                <a:solidFill>
                  <a:srgbClr val="FF0000"/>
                </a:solidFill>
                <a:latin typeface="メイリオ" panose="020B0604030504040204" pitchFamily="50" charset="-128"/>
                <a:ea typeface="メイリオ" panose="020B0604030504040204" pitchFamily="50" charset="-128"/>
              </a:rPr>
              <a:t>この項目は例として記載しています。書き換えてご利用ください。</a:t>
            </a:r>
            <a:endParaRPr kumimoji="1" lang="en-US" altLang="ja-JP" sz="1200" b="1" dirty="0">
              <a:solidFill>
                <a:srgbClr val="FF0000"/>
              </a:solidFill>
              <a:latin typeface="メイリオ" panose="020B0604030504040204" pitchFamily="50" charset="-128"/>
              <a:ea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DD11EE6E-AD2F-1FAD-C924-A2B5D39B9E52}"/>
              </a:ext>
            </a:extLst>
          </p:cNvPr>
          <p:cNvSpPr>
            <a:spLocks noGrp="1"/>
          </p:cNvSpPr>
          <p:nvPr>
            <p:ph type="sldNum" sz="quarter" idx="12"/>
          </p:nvPr>
        </p:nvSpPr>
        <p:spPr/>
        <p:txBody>
          <a:bodyPr/>
          <a:lstStyle/>
          <a:p>
            <a:fld id="{94E8D513-F815-49AF-AE30-01E47A21E05B}" type="slidenum">
              <a:rPr kumimoji="1" lang="ja-JP" altLang="en-US" smtClean="0"/>
              <a:t>4</a:t>
            </a:fld>
            <a:endParaRPr kumimoji="1" lang="ja-JP" altLang="en-US"/>
          </a:p>
        </p:txBody>
      </p:sp>
    </p:spTree>
    <p:extLst>
      <p:ext uri="{BB962C8B-B14F-4D97-AF65-F5344CB8AC3E}">
        <p14:creationId xmlns:p14="http://schemas.microsoft.com/office/powerpoint/2010/main" val="1374126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シフトの配布と印刷</a:t>
            </a:r>
          </a:p>
        </p:txBody>
      </p:sp>
      <p:sp>
        <p:nvSpPr>
          <p:cNvPr id="19" name="テキスト ボックス 18"/>
          <p:cNvSpPr txBox="1"/>
          <p:nvPr/>
        </p:nvSpPr>
        <p:spPr>
          <a:xfrm>
            <a:off x="348057" y="830453"/>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翌月度のシフト作成が該当の勤務先従業員のメールアドレスに送信されます。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メール送信は何度でも行えますが、複数回送ると最新のシフトが従業員側でわからなくなるので、</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注意してください。</a:t>
            </a:r>
          </a:p>
        </p:txBody>
      </p:sp>
      <p:pic>
        <p:nvPicPr>
          <p:cNvPr id="6" name="図 5"/>
          <p:cNvPicPr>
            <a:picLocks noChangeAspect="1"/>
          </p:cNvPicPr>
          <p:nvPr/>
        </p:nvPicPr>
        <p:blipFill rotWithShape="1">
          <a:blip r:embed="rId2"/>
          <a:srcRect l="13593"/>
          <a:stretch/>
        </p:blipFill>
        <p:spPr>
          <a:xfrm>
            <a:off x="348057" y="1650864"/>
            <a:ext cx="5244861" cy="2953600"/>
          </a:xfrm>
          <a:prstGeom prst="rect">
            <a:avLst/>
          </a:prstGeom>
          <a:ln>
            <a:solidFill>
              <a:schemeClr val="tx1"/>
            </a:solidFill>
          </a:ln>
        </p:spPr>
      </p:pic>
      <p:pic>
        <p:nvPicPr>
          <p:cNvPr id="7" name="図 6"/>
          <p:cNvPicPr>
            <a:picLocks noChangeAspect="1"/>
          </p:cNvPicPr>
          <p:nvPr/>
        </p:nvPicPr>
        <p:blipFill>
          <a:blip r:embed="rId3"/>
          <a:stretch>
            <a:fillRect/>
          </a:stretch>
        </p:blipFill>
        <p:spPr>
          <a:xfrm>
            <a:off x="5854010" y="1650864"/>
            <a:ext cx="2720646" cy="4247193"/>
          </a:xfrm>
          <a:prstGeom prst="rect">
            <a:avLst/>
          </a:prstGeom>
          <a:ln>
            <a:solidFill>
              <a:schemeClr val="tx1"/>
            </a:solidFill>
          </a:ln>
        </p:spPr>
      </p:pic>
      <p:sp>
        <p:nvSpPr>
          <p:cNvPr id="14" name="右矢印 13"/>
          <p:cNvSpPr/>
          <p:nvPr/>
        </p:nvSpPr>
        <p:spPr>
          <a:xfrm>
            <a:off x="5226214" y="3024147"/>
            <a:ext cx="733408" cy="435045"/>
          </a:xfrm>
          <a:prstGeom prst="righ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E96BEF3D-4635-E2E2-080D-A3B741B00AFC}"/>
              </a:ext>
            </a:extLst>
          </p:cNvPr>
          <p:cNvSpPr>
            <a:spLocks noGrp="1"/>
          </p:cNvSpPr>
          <p:nvPr>
            <p:ph type="sldNum" sz="quarter" idx="12"/>
          </p:nvPr>
        </p:nvSpPr>
        <p:spPr/>
        <p:txBody>
          <a:bodyPr/>
          <a:lstStyle/>
          <a:p>
            <a:fld id="{94E8D513-F815-49AF-AE30-01E47A21E05B}" type="slidenum">
              <a:rPr kumimoji="1" lang="ja-JP" altLang="en-US" smtClean="0"/>
              <a:t>49</a:t>
            </a:fld>
            <a:endParaRPr kumimoji="1" lang="ja-JP" altLang="en-US"/>
          </a:p>
        </p:txBody>
      </p:sp>
    </p:spTree>
    <p:extLst>
      <p:ext uri="{BB962C8B-B14F-4D97-AF65-F5344CB8AC3E}">
        <p14:creationId xmlns:p14="http://schemas.microsoft.com/office/powerpoint/2010/main" val="31862506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48561" y="1605260"/>
            <a:ext cx="8604159" cy="3537820"/>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シフトの活用　シフトの配布と印刷</a:t>
            </a:r>
          </a:p>
        </p:txBody>
      </p:sp>
      <p:sp>
        <p:nvSpPr>
          <p:cNvPr id="12" name="テキスト ボックス 11"/>
          <p:cNvSpPr txBox="1"/>
          <p:nvPr/>
        </p:nvSpPr>
        <p:spPr>
          <a:xfrm>
            <a:off x="348561" y="979162"/>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月次シフトの画面を印刷できます。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画面右上にある「印刷」をクリックします。</a:t>
            </a:r>
          </a:p>
        </p:txBody>
      </p:sp>
      <p:sp>
        <p:nvSpPr>
          <p:cNvPr id="13" name="正方形/長方形 12"/>
          <p:cNvSpPr/>
          <p:nvPr/>
        </p:nvSpPr>
        <p:spPr>
          <a:xfrm>
            <a:off x="8336923" y="2147004"/>
            <a:ext cx="589352" cy="16390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右矢印 14"/>
          <p:cNvSpPr/>
          <p:nvPr/>
        </p:nvSpPr>
        <p:spPr>
          <a:xfrm>
            <a:off x="7710787" y="2104027"/>
            <a:ext cx="517135" cy="249856"/>
          </a:xfrm>
          <a:prstGeom prst="righ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C337B77-FBA2-DCEA-C4C8-2B24F7D9B97C}"/>
              </a:ext>
            </a:extLst>
          </p:cNvPr>
          <p:cNvSpPr>
            <a:spLocks noGrp="1"/>
          </p:cNvSpPr>
          <p:nvPr>
            <p:ph type="sldNum" sz="quarter" idx="12"/>
          </p:nvPr>
        </p:nvSpPr>
        <p:spPr/>
        <p:txBody>
          <a:bodyPr/>
          <a:lstStyle/>
          <a:p>
            <a:fld id="{94E8D513-F815-49AF-AE30-01E47A21E05B}" type="slidenum">
              <a:rPr kumimoji="1" lang="ja-JP" altLang="en-US" smtClean="0"/>
              <a:t>50</a:t>
            </a:fld>
            <a:endParaRPr kumimoji="1" lang="ja-JP" altLang="en-US"/>
          </a:p>
        </p:txBody>
      </p:sp>
    </p:spTree>
    <p:extLst>
      <p:ext uri="{BB962C8B-B14F-4D97-AF65-F5344CB8AC3E}">
        <p14:creationId xmlns:p14="http://schemas.microsoft.com/office/powerpoint/2010/main" val="26707357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シフトの活用　シフトの配布と印刷</a:t>
            </a:r>
          </a:p>
        </p:txBody>
      </p:sp>
      <p:sp>
        <p:nvSpPr>
          <p:cNvPr id="12" name="テキスト ボックス 11"/>
          <p:cNvSpPr txBox="1"/>
          <p:nvPr/>
        </p:nvSpPr>
        <p:spPr>
          <a:xfrm>
            <a:off x="367879" y="92683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プリンタのプレビューが表示されるので、印刷して配布、または張り出しなどに利用します。</a:t>
            </a:r>
          </a:p>
        </p:txBody>
      </p:sp>
      <p:pic>
        <p:nvPicPr>
          <p:cNvPr id="4" name="図 3"/>
          <p:cNvPicPr>
            <a:picLocks noChangeAspect="1"/>
          </p:cNvPicPr>
          <p:nvPr/>
        </p:nvPicPr>
        <p:blipFill>
          <a:blip r:embed="rId2"/>
          <a:stretch>
            <a:fillRect/>
          </a:stretch>
        </p:blipFill>
        <p:spPr>
          <a:xfrm>
            <a:off x="367879" y="1418862"/>
            <a:ext cx="8212347" cy="3108210"/>
          </a:xfrm>
          <a:prstGeom prst="rect">
            <a:avLst/>
          </a:prstGeom>
          <a:ln>
            <a:solidFill>
              <a:schemeClr val="tx1"/>
            </a:solidFill>
          </a:ln>
        </p:spPr>
      </p:pic>
      <p:sp>
        <p:nvSpPr>
          <p:cNvPr id="2" name="スライド番号プレースホルダー 1">
            <a:extLst>
              <a:ext uri="{FF2B5EF4-FFF2-40B4-BE49-F238E27FC236}">
                <a16:creationId xmlns:a16="http://schemas.microsoft.com/office/drawing/2014/main" id="{DF374EA1-C0A8-1491-1B98-73DACF749D0F}"/>
              </a:ext>
            </a:extLst>
          </p:cNvPr>
          <p:cNvSpPr>
            <a:spLocks noGrp="1"/>
          </p:cNvSpPr>
          <p:nvPr>
            <p:ph type="sldNum" sz="quarter" idx="12"/>
          </p:nvPr>
        </p:nvSpPr>
        <p:spPr/>
        <p:txBody>
          <a:bodyPr/>
          <a:lstStyle/>
          <a:p>
            <a:fld id="{94E8D513-F815-49AF-AE30-01E47A21E05B}" type="slidenum">
              <a:rPr kumimoji="1" lang="ja-JP" altLang="en-US" smtClean="0"/>
              <a:t>51</a:t>
            </a:fld>
            <a:endParaRPr kumimoji="1" lang="ja-JP" altLang="en-US"/>
          </a:p>
        </p:txBody>
      </p:sp>
    </p:spTree>
    <p:extLst>
      <p:ext uri="{BB962C8B-B14F-4D97-AF65-F5344CB8AC3E}">
        <p14:creationId xmlns:p14="http://schemas.microsoft.com/office/powerpoint/2010/main" val="771211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お問い合わせ先</a:t>
            </a:r>
          </a:p>
        </p:txBody>
      </p:sp>
      <p:sp>
        <p:nvSpPr>
          <p:cNvPr id="7" name="正方形/長方形 6"/>
          <p:cNvSpPr/>
          <p:nvPr/>
        </p:nvSpPr>
        <p:spPr>
          <a:xfrm>
            <a:off x="580967" y="1147264"/>
            <a:ext cx="8175638" cy="22817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b="1" dirty="0">
                <a:solidFill>
                  <a:schemeClr val="accent1"/>
                </a:solidFill>
                <a:latin typeface="メイリオ" panose="020B0604030504040204" pitchFamily="50" charset="-128"/>
                <a:ea typeface="メイリオ" panose="020B0604030504040204" pitchFamily="50" charset="-128"/>
              </a:rPr>
              <a:t>AKASHI</a:t>
            </a:r>
            <a:r>
              <a:rPr kumimoji="1" lang="ja-JP" altLang="en-US" b="1" dirty="0">
                <a:solidFill>
                  <a:schemeClr val="accent1"/>
                </a:solidFill>
                <a:latin typeface="メイリオ" panose="020B0604030504040204" pitchFamily="50" charset="-128"/>
                <a:ea typeface="メイリオ" panose="020B0604030504040204" pitchFamily="50" charset="-128"/>
              </a:rPr>
              <a:t>によるシフト作成のお問い合わせ先</a:t>
            </a:r>
            <a:endParaRPr kumimoji="1" lang="en-US" altLang="ja-JP" b="1" dirty="0">
              <a:solidFill>
                <a:schemeClr val="accent1"/>
              </a:solidFill>
              <a:latin typeface="メイリオ" panose="020B0604030504040204" pitchFamily="50" charset="-128"/>
              <a:ea typeface="メイリオ" panose="020B0604030504040204" pitchFamily="50" charset="-128"/>
            </a:endParaRPr>
          </a:p>
          <a:p>
            <a:pPr>
              <a:lnSpc>
                <a:spcPct val="120000"/>
              </a:lnSpc>
            </a:pP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担当者：企業管理者名</a:t>
            </a: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TEL</a:t>
            </a: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E-Mail</a:t>
            </a:r>
            <a:r>
              <a:rPr kumimoji="1" lang="ja-JP" altLang="en-US" dirty="0">
                <a:solidFill>
                  <a:schemeClr val="tx1"/>
                </a:solidFill>
                <a:latin typeface="メイリオ" panose="020B0604030504040204" pitchFamily="50" charset="-128"/>
                <a:ea typeface="メイリオ" panose="020B0604030504040204" pitchFamily="50" charset="-128"/>
              </a:rPr>
              <a:t> ：企業管理者</a:t>
            </a:r>
            <a:r>
              <a:rPr kumimoji="1" lang="en-US" altLang="ja-JP" dirty="0">
                <a:solidFill>
                  <a:schemeClr val="tx1"/>
                </a:solidFill>
                <a:latin typeface="メイリオ" panose="020B0604030504040204" pitchFamily="50" charset="-128"/>
                <a:ea typeface="メイリオ" panose="020B0604030504040204" pitchFamily="50" charset="-128"/>
              </a:rPr>
              <a:t>E-Mail</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p>
        </p:txBody>
      </p:sp>
      <p:sp>
        <p:nvSpPr>
          <p:cNvPr id="10" name="テキスト ボックス 9"/>
          <p:cNvSpPr txBox="1"/>
          <p:nvPr/>
        </p:nvSpPr>
        <p:spPr>
          <a:xfrm>
            <a:off x="3218204" y="3794166"/>
            <a:ext cx="3433505" cy="307777"/>
          </a:xfrm>
          <a:prstGeom prst="rect">
            <a:avLst/>
          </a:prstGeom>
          <a:noFill/>
        </p:spPr>
        <p:txBody>
          <a:bodyPr wrap="square" rtlCol="0">
            <a:spAutoFit/>
          </a:bodyPr>
          <a:lstStyle/>
          <a:p>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以上、よろしくお願いいたします。</a:t>
            </a:r>
          </a:p>
        </p:txBody>
      </p:sp>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8027" y="4280544"/>
            <a:ext cx="1101291" cy="1107213"/>
          </a:xfrm>
          <a:prstGeom prst="rect">
            <a:avLst/>
          </a:prstGeom>
        </p:spPr>
      </p:pic>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5569" y="4295448"/>
            <a:ext cx="1094404" cy="1094404"/>
          </a:xfrm>
          <a:prstGeom prst="rect">
            <a:avLst/>
          </a:prstGeom>
        </p:spPr>
      </p:pic>
      <p:sp>
        <p:nvSpPr>
          <p:cNvPr id="2" name="スライド番号プレースホルダー 1">
            <a:extLst>
              <a:ext uri="{FF2B5EF4-FFF2-40B4-BE49-F238E27FC236}">
                <a16:creationId xmlns:a16="http://schemas.microsoft.com/office/drawing/2014/main" id="{44485F77-AB93-A111-C7C0-295F2387B165}"/>
              </a:ext>
            </a:extLst>
          </p:cNvPr>
          <p:cNvSpPr>
            <a:spLocks noGrp="1"/>
          </p:cNvSpPr>
          <p:nvPr>
            <p:ph type="sldNum" sz="quarter" idx="12"/>
          </p:nvPr>
        </p:nvSpPr>
        <p:spPr/>
        <p:txBody>
          <a:bodyPr/>
          <a:lstStyle/>
          <a:p>
            <a:fld id="{94E8D513-F815-49AF-AE30-01E47A21E05B}" type="slidenum">
              <a:rPr kumimoji="1" lang="ja-JP" altLang="en-US" smtClean="0"/>
              <a:t>52</a:t>
            </a:fld>
            <a:endParaRPr kumimoji="1" lang="ja-JP" altLang="en-US"/>
          </a:p>
        </p:txBody>
      </p:sp>
    </p:spTree>
    <p:extLst>
      <p:ext uri="{BB962C8B-B14F-4D97-AF65-F5344CB8AC3E}">
        <p14:creationId xmlns:p14="http://schemas.microsoft.com/office/powerpoint/2010/main" val="3907593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419140" y="2013947"/>
            <a:ext cx="8070810" cy="4204211"/>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はじめに　管理画面について</a:t>
            </a:r>
          </a:p>
        </p:txBody>
      </p:sp>
      <p:sp>
        <p:nvSpPr>
          <p:cNvPr id="10" name="テキスト ボックス 9"/>
          <p:cNvSpPr txBox="1"/>
          <p:nvPr/>
        </p:nvSpPr>
        <p:spPr>
          <a:xfrm>
            <a:off x="345287" y="1260579"/>
            <a:ext cx="8531294" cy="646331"/>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AKASHI</a:t>
            </a:r>
            <a:r>
              <a:rPr kumimoji="1" lang="ja-JP" altLang="en-US" sz="1200" dirty="0">
                <a:latin typeface="メイリオ" panose="020B0604030504040204" pitchFamily="50" charset="-128"/>
                <a:ea typeface="メイリオ" panose="020B0604030504040204" pitchFamily="50" charset="-128"/>
              </a:rPr>
              <a:t>では管理者は従業員であり、管理者です。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自分の出勤簿を確認しつつ、従業員のシフト管理が行えます。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以下はログインした際の管理画面となります。各自ログインをして、画面の確認をお願いします。</a:t>
            </a:r>
          </a:p>
        </p:txBody>
      </p:sp>
      <p:sp>
        <p:nvSpPr>
          <p:cNvPr id="12" name="テキスト ボックス 11"/>
          <p:cNvSpPr txBox="1"/>
          <p:nvPr/>
        </p:nvSpPr>
        <p:spPr>
          <a:xfrm>
            <a:off x="270933" y="763844"/>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■管理画面について</a:t>
            </a:r>
            <a:endParaRPr kumimoji="1" lang="en-US" altLang="ja-JP" sz="1600" dirty="0">
              <a:latin typeface="メイリオ" panose="020B0604030504040204" pitchFamily="50" charset="-128"/>
              <a:ea typeface="メイリオ" panose="020B0604030504040204" pitchFamily="50" charset="-128"/>
            </a:endParaRPr>
          </a:p>
        </p:txBody>
      </p:sp>
      <p:cxnSp>
        <p:nvCxnSpPr>
          <p:cNvPr id="13" name="直線コネクタ 12"/>
          <p:cNvCxnSpPr/>
          <p:nvPr/>
        </p:nvCxnSpPr>
        <p:spPr>
          <a:xfrm flipV="1">
            <a:off x="345287" y="1101714"/>
            <a:ext cx="8505415" cy="51828"/>
          </a:xfrm>
          <a:prstGeom prst="line">
            <a:avLst/>
          </a:prstGeom>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419140" y="2406769"/>
            <a:ext cx="469381" cy="282946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正方形/長方形 18"/>
          <p:cNvSpPr/>
          <p:nvPr/>
        </p:nvSpPr>
        <p:spPr>
          <a:xfrm>
            <a:off x="3148641" y="3347046"/>
            <a:ext cx="1897812" cy="15815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5294309" y="3347046"/>
            <a:ext cx="1917373" cy="15815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4692455-7264-ADED-B69C-CDD0FB95E6EE}"/>
              </a:ext>
            </a:extLst>
          </p:cNvPr>
          <p:cNvSpPr>
            <a:spLocks noGrp="1"/>
          </p:cNvSpPr>
          <p:nvPr>
            <p:ph type="sldNum" sz="quarter" idx="12"/>
          </p:nvPr>
        </p:nvSpPr>
        <p:spPr/>
        <p:txBody>
          <a:bodyPr/>
          <a:lstStyle/>
          <a:p>
            <a:fld id="{94E8D513-F815-49AF-AE30-01E47A21E05B}" type="slidenum">
              <a:rPr kumimoji="1" lang="ja-JP" altLang="en-US" smtClean="0"/>
              <a:t>5</a:t>
            </a:fld>
            <a:endParaRPr kumimoji="1" lang="ja-JP" altLang="en-US"/>
          </a:p>
        </p:txBody>
      </p:sp>
    </p:spTree>
    <p:extLst>
      <p:ext uri="{BB962C8B-B14F-4D97-AF65-F5344CB8AC3E}">
        <p14:creationId xmlns:p14="http://schemas.microsoft.com/office/powerpoint/2010/main" val="251840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354806" y="2182483"/>
            <a:ext cx="472105" cy="513157"/>
          </a:xfrm>
          <a:prstGeom prst="rect">
            <a:avLst/>
          </a:prstGeom>
        </p:spPr>
      </p:pic>
      <p:sp>
        <p:nvSpPr>
          <p:cNvPr id="5" name="タイトル 4"/>
          <p:cNvSpPr>
            <a:spLocks noGrp="1"/>
          </p:cNvSpPr>
          <p:nvPr>
            <p:ph type="title"/>
          </p:nvPr>
        </p:nvSpPr>
        <p:spPr/>
        <p:txBody>
          <a:bodyPr/>
          <a:lstStyle/>
          <a:p>
            <a:r>
              <a:rPr lang="ja-JP" altLang="en-US" dirty="0"/>
              <a:t>はじめに　管理画面メニューについて</a:t>
            </a:r>
          </a:p>
        </p:txBody>
      </p:sp>
      <p:sp>
        <p:nvSpPr>
          <p:cNvPr id="15" name="テキスト ボックス 14"/>
          <p:cNvSpPr txBox="1"/>
          <p:nvPr/>
        </p:nvSpPr>
        <p:spPr>
          <a:xfrm>
            <a:off x="932062" y="1743846"/>
            <a:ext cx="763111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自分の勤怠に関するページです。自分の出勤簿はここから確認します。</a:t>
            </a:r>
          </a:p>
        </p:txBody>
      </p:sp>
      <p:sp>
        <p:nvSpPr>
          <p:cNvPr id="16" name="正方形/長方形 15"/>
          <p:cNvSpPr/>
          <p:nvPr/>
        </p:nvSpPr>
        <p:spPr>
          <a:xfrm>
            <a:off x="345287" y="1585356"/>
            <a:ext cx="8410525" cy="5163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3" name="図 2"/>
          <p:cNvPicPr>
            <a:picLocks noChangeAspect="1"/>
          </p:cNvPicPr>
          <p:nvPr/>
        </p:nvPicPr>
        <p:blipFill rotWithShape="1">
          <a:blip r:embed="rId3"/>
          <a:srcRect t="77922"/>
          <a:stretch/>
        </p:blipFill>
        <p:spPr>
          <a:xfrm>
            <a:off x="345289" y="1585356"/>
            <a:ext cx="466004" cy="516305"/>
          </a:xfrm>
          <a:prstGeom prst="rect">
            <a:avLst/>
          </a:prstGeom>
        </p:spPr>
      </p:pic>
      <p:sp>
        <p:nvSpPr>
          <p:cNvPr id="24" name="テキスト ボックス 23"/>
          <p:cNvSpPr txBox="1"/>
          <p:nvPr/>
        </p:nvSpPr>
        <p:spPr>
          <a:xfrm>
            <a:off x="932062" y="2298987"/>
            <a:ext cx="763111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シフトに関する設定、シフト作成、調整画面です。</a:t>
            </a:r>
          </a:p>
        </p:txBody>
      </p:sp>
      <p:sp>
        <p:nvSpPr>
          <p:cNvPr id="26" name="テキスト ボックス 25"/>
          <p:cNvSpPr txBox="1"/>
          <p:nvPr/>
        </p:nvSpPr>
        <p:spPr>
          <a:xfrm>
            <a:off x="270933" y="712686"/>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■管理画面メニュー</a:t>
            </a:r>
            <a:endParaRPr kumimoji="1" lang="en-US" altLang="ja-JP" sz="1600" dirty="0">
              <a:latin typeface="メイリオ" panose="020B0604030504040204" pitchFamily="50" charset="-128"/>
              <a:ea typeface="メイリオ" panose="020B0604030504040204" pitchFamily="50" charset="-128"/>
            </a:endParaRPr>
          </a:p>
        </p:txBody>
      </p:sp>
      <p:cxnSp>
        <p:nvCxnSpPr>
          <p:cNvPr id="27" name="直線コネクタ 26"/>
          <p:cNvCxnSpPr/>
          <p:nvPr/>
        </p:nvCxnSpPr>
        <p:spPr>
          <a:xfrm flipV="1">
            <a:off x="345287" y="1050556"/>
            <a:ext cx="8505415" cy="518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正方形/長方形 27"/>
          <p:cNvSpPr/>
          <p:nvPr/>
        </p:nvSpPr>
        <p:spPr>
          <a:xfrm>
            <a:off x="345288" y="2179335"/>
            <a:ext cx="8410524" cy="5163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7" name="図 6"/>
          <p:cNvPicPr>
            <a:picLocks noChangeAspect="1"/>
          </p:cNvPicPr>
          <p:nvPr/>
        </p:nvPicPr>
        <p:blipFill>
          <a:blip r:embed="rId4"/>
          <a:stretch>
            <a:fillRect/>
          </a:stretch>
        </p:blipFill>
        <p:spPr>
          <a:xfrm>
            <a:off x="5118464" y="3001065"/>
            <a:ext cx="2481606" cy="2066622"/>
          </a:xfrm>
          <a:prstGeom prst="rect">
            <a:avLst/>
          </a:prstGeom>
          <a:ln>
            <a:solidFill>
              <a:schemeClr val="tx1"/>
            </a:solidFill>
          </a:ln>
        </p:spPr>
      </p:pic>
      <p:sp>
        <p:nvSpPr>
          <p:cNvPr id="31" name="テキスト ボックス 30"/>
          <p:cNvSpPr txBox="1"/>
          <p:nvPr/>
        </p:nvSpPr>
        <p:spPr>
          <a:xfrm>
            <a:off x="5083187" y="5272644"/>
            <a:ext cx="3753571"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未承認の申請に関する通知です。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シフトの申請もここに表示されます。</a:t>
            </a:r>
          </a:p>
        </p:txBody>
      </p:sp>
      <p:pic>
        <p:nvPicPr>
          <p:cNvPr id="9" name="図 8"/>
          <p:cNvPicPr>
            <a:picLocks noChangeAspect="1"/>
          </p:cNvPicPr>
          <p:nvPr/>
        </p:nvPicPr>
        <p:blipFill>
          <a:blip r:embed="rId5"/>
          <a:stretch>
            <a:fillRect/>
          </a:stretch>
        </p:blipFill>
        <p:spPr>
          <a:xfrm>
            <a:off x="1216733" y="3019546"/>
            <a:ext cx="2483999" cy="2097973"/>
          </a:xfrm>
          <a:prstGeom prst="rect">
            <a:avLst/>
          </a:prstGeom>
          <a:ln>
            <a:solidFill>
              <a:schemeClr val="tx1"/>
            </a:solidFill>
          </a:ln>
        </p:spPr>
      </p:pic>
      <p:sp>
        <p:nvSpPr>
          <p:cNvPr id="32" name="テキスト ボックス 31"/>
          <p:cNvSpPr txBox="1"/>
          <p:nvPr/>
        </p:nvSpPr>
        <p:spPr>
          <a:xfrm>
            <a:off x="1113216" y="5292971"/>
            <a:ext cx="37535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従業員の勤怠に関するアラート通知です。</a:t>
            </a:r>
            <a:endParaRPr kumimoji="1" lang="en-US" altLang="ja-JP" sz="1200" dirty="0">
              <a:latin typeface="メイリオ" panose="020B0604030504040204" pitchFamily="50" charset="-128"/>
              <a:ea typeface="メイリオ" panose="020B0604030504040204" pitchFamily="50" charset="-128"/>
            </a:endParaRPr>
          </a:p>
        </p:txBody>
      </p:sp>
      <p:sp>
        <p:nvSpPr>
          <p:cNvPr id="34" name="テキスト ボックス 33"/>
          <p:cNvSpPr txBox="1"/>
          <p:nvPr/>
        </p:nvSpPr>
        <p:spPr>
          <a:xfrm>
            <a:off x="345287" y="122253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以下はホームの画面の説明となります。</a:t>
            </a:r>
          </a:p>
        </p:txBody>
      </p:sp>
      <p:sp>
        <p:nvSpPr>
          <p:cNvPr id="2" name="スライド番号プレースホルダー 1">
            <a:extLst>
              <a:ext uri="{FF2B5EF4-FFF2-40B4-BE49-F238E27FC236}">
                <a16:creationId xmlns:a16="http://schemas.microsoft.com/office/drawing/2014/main" id="{B8AA7028-41E9-F2AF-B219-666526F0EBA4}"/>
              </a:ext>
            </a:extLst>
          </p:cNvPr>
          <p:cNvSpPr>
            <a:spLocks noGrp="1"/>
          </p:cNvSpPr>
          <p:nvPr>
            <p:ph type="sldNum" sz="quarter" idx="12"/>
          </p:nvPr>
        </p:nvSpPr>
        <p:spPr/>
        <p:txBody>
          <a:bodyPr/>
          <a:lstStyle/>
          <a:p>
            <a:fld id="{94E8D513-F815-49AF-AE30-01E47A21E05B}" type="slidenum">
              <a:rPr kumimoji="1" lang="ja-JP" altLang="en-US" smtClean="0"/>
              <a:t>6</a:t>
            </a:fld>
            <a:endParaRPr kumimoji="1" lang="ja-JP" altLang="en-US"/>
          </a:p>
        </p:txBody>
      </p:sp>
    </p:spTree>
    <p:extLst>
      <p:ext uri="{BB962C8B-B14F-4D97-AF65-F5344CB8AC3E}">
        <p14:creationId xmlns:p14="http://schemas.microsoft.com/office/powerpoint/2010/main" val="873220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585597" y="1760701"/>
            <a:ext cx="7223336" cy="3929677"/>
          </a:xfrm>
          <a:prstGeom prst="rect">
            <a:avLst/>
          </a:prstGeom>
          <a:ln>
            <a:solidFill>
              <a:schemeClr val="tx1"/>
            </a:solidFill>
          </a:ln>
        </p:spPr>
      </p:pic>
      <p:sp>
        <p:nvSpPr>
          <p:cNvPr id="5" name="タイトル 4"/>
          <p:cNvSpPr>
            <a:spLocks noGrp="1"/>
          </p:cNvSpPr>
          <p:nvPr>
            <p:ph type="title"/>
          </p:nvPr>
        </p:nvSpPr>
        <p:spPr/>
        <p:txBody>
          <a:bodyPr/>
          <a:lstStyle/>
          <a:p>
            <a:r>
              <a:rPr lang="ja-JP" altLang="en-US" dirty="0"/>
              <a:t>シフト作成の準備　テンプレートの確認</a:t>
            </a:r>
            <a:r>
              <a:rPr lang="en-US" altLang="ja-JP" dirty="0"/>
              <a:t>/</a:t>
            </a:r>
            <a:r>
              <a:rPr lang="ja-JP" altLang="en-US" dirty="0"/>
              <a:t>作成</a:t>
            </a:r>
          </a:p>
        </p:txBody>
      </p:sp>
      <p:sp>
        <p:nvSpPr>
          <p:cNvPr id="23" name="正方形/長方形 22"/>
          <p:cNvSpPr/>
          <p:nvPr/>
        </p:nvSpPr>
        <p:spPr>
          <a:xfrm>
            <a:off x="585597" y="3002236"/>
            <a:ext cx="399394" cy="3879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6" name="テキスト ボックス 35"/>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■テンプレートの確認</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37" name="直線コネクタ 36"/>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67879" y="1237273"/>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シフト＞テンプレート内の「スケジュール」をクリックします。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この画面でシフト作成に必要なテンプレートがそろっているか確認してください。</a:t>
            </a:r>
          </a:p>
        </p:txBody>
      </p:sp>
      <p:sp>
        <p:nvSpPr>
          <p:cNvPr id="41" name="テキスト ボックス 40"/>
          <p:cNvSpPr txBox="1"/>
          <p:nvPr/>
        </p:nvSpPr>
        <p:spPr>
          <a:xfrm>
            <a:off x="342284" y="586079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上記の画面で「共通」となっているテンプレートは</a:t>
            </a:r>
            <a:r>
              <a:rPr kumimoji="1" lang="ja-JP" altLang="en-US" sz="1200" dirty="0">
                <a:solidFill>
                  <a:srgbClr val="FF0000"/>
                </a:solidFill>
                <a:latin typeface="メイリオ" panose="020B0604030504040204" pitchFamily="50" charset="-128"/>
                <a:ea typeface="メイリオ" panose="020B0604030504040204" pitchFamily="50" charset="-128"/>
              </a:rPr>
              <a:t>全社共通のテンプレート</a:t>
            </a:r>
            <a:r>
              <a:rPr kumimoji="1" lang="ja-JP" altLang="en-US" sz="1200" dirty="0">
                <a:latin typeface="メイリオ" panose="020B0604030504040204" pitchFamily="50" charset="-128"/>
                <a:ea typeface="メイリオ" panose="020B0604030504040204" pitchFamily="50" charset="-128"/>
              </a:rPr>
              <a:t>となります。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「個人」となっているテンプレートは</a:t>
            </a:r>
            <a:r>
              <a:rPr kumimoji="1" lang="ja-JP" altLang="en-US" sz="1200" dirty="0">
                <a:solidFill>
                  <a:srgbClr val="FF0000"/>
                </a:solidFill>
                <a:latin typeface="メイリオ" panose="020B0604030504040204" pitchFamily="50" charset="-128"/>
                <a:ea typeface="メイリオ" panose="020B0604030504040204" pitchFamily="50" charset="-128"/>
              </a:rPr>
              <a:t>「ログインしたアカウントのみ」利用可能なテンプレート</a:t>
            </a:r>
            <a:r>
              <a:rPr kumimoji="1" lang="ja-JP" altLang="en-US" sz="1200" dirty="0">
                <a:latin typeface="メイリオ" panose="020B0604030504040204" pitchFamily="50" charset="-128"/>
                <a:ea typeface="メイリオ" panose="020B0604030504040204" pitchFamily="50" charset="-128"/>
              </a:rPr>
              <a:t>となります。</a:t>
            </a:r>
          </a:p>
        </p:txBody>
      </p:sp>
      <p:sp>
        <p:nvSpPr>
          <p:cNvPr id="14" name="正方形/長方形 13"/>
          <p:cNvSpPr/>
          <p:nvPr/>
        </p:nvSpPr>
        <p:spPr>
          <a:xfrm>
            <a:off x="984991" y="3106790"/>
            <a:ext cx="879686" cy="19991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39A57378-9F05-AEE6-B4F2-109D1B880CF7}"/>
              </a:ext>
            </a:extLst>
          </p:cNvPr>
          <p:cNvSpPr>
            <a:spLocks noGrp="1"/>
          </p:cNvSpPr>
          <p:nvPr>
            <p:ph type="sldNum" sz="quarter" idx="12"/>
          </p:nvPr>
        </p:nvSpPr>
        <p:spPr/>
        <p:txBody>
          <a:bodyPr/>
          <a:lstStyle/>
          <a:p>
            <a:fld id="{94E8D513-F815-49AF-AE30-01E47A21E05B}" type="slidenum">
              <a:rPr kumimoji="1" lang="ja-JP" altLang="en-US" smtClean="0"/>
              <a:t>7</a:t>
            </a:fld>
            <a:endParaRPr kumimoji="1" lang="ja-JP" altLang="en-US"/>
          </a:p>
        </p:txBody>
      </p:sp>
    </p:spTree>
    <p:extLst>
      <p:ext uri="{BB962C8B-B14F-4D97-AF65-F5344CB8AC3E}">
        <p14:creationId xmlns:p14="http://schemas.microsoft.com/office/powerpoint/2010/main" val="782223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a:t>シフト作成の準備　テンプレートの確認</a:t>
            </a:r>
            <a:r>
              <a:rPr lang="en-US" altLang="ja-JP" dirty="0"/>
              <a:t>/</a:t>
            </a:r>
            <a:r>
              <a:rPr lang="ja-JP" altLang="en-US" dirty="0"/>
              <a:t>作成</a:t>
            </a:r>
          </a:p>
        </p:txBody>
      </p:sp>
      <p:sp>
        <p:nvSpPr>
          <p:cNvPr id="11" name="テキスト ボックス 10"/>
          <p:cNvSpPr txBox="1"/>
          <p:nvPr/>
        </p:nvSpPr>
        <p:spPr>
          <a:xfrm>
            <a:off x="306353" y="879509"/>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①画面右上にある「テンプレート追加」をクリックします。</a:t>
            </a:r>
          </a:p>
        </p:txBody>
      </p:sp>
      <p:pic>
        <p:nvPicPr>
          <p:cNvPr id="4" name="図 3"/>
          <p:cNvPicPr>
            <a:picLocks noChangeAspect="1"/>
          </p:cNvPicPr>
          <p:nvPr/>
        </p:nvPicPr>
        <p:blipFill rotWithShape="1">
          <a:blip r:embed="rId2"/>
          <a:srcRect l="10017" t="22431" b="43517"/>
          <a:stretch/>
        </p:blipFill>
        <p:spPr>
          <a:xfrm>
            <a:off x="345840" y="1374245"/>
            <a:ext cx="6262777" cy="1215615"/>
          </a:xfrm>
          <a:prstGeom prst="rect">
            <a:avLst/>
          </a:prstGeom>
          <a:ln>
            <a:solidFill>
              <a:schemeClr val="tx1"/>
            </a:solidFill>
          </a:ln>
        </p:spPr>
      </p:pic>
      <p:sp>
        <p:nvSpPr>
          <p:cNvPr id="12" name="正方形/長方形 11"/>
          <p:cNvSpPr/>
          <p:nvPr/>
        </p:nvSpPr>
        <p:spPr>
          <a:xfrm>
            <a:off x="5617399" y="1374245"/>
            <a:ext cx="991218" cy="3359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4" name="図 13"/>
          <p:cNvPicPr>
            <a:picLocks noChangeAspect="1"/>
          </p:cNvPicPr>
          <p:nvPr/>
        </p:nvPicPr>
        <p:blipFill rotWithShape="1">
          <a:blip r:embed="rId3"/>
          <a:srcRect r="15636"/>
          <a:stretch/>
        </p:blipFill>
        <p:spPr>
          <a:xfrm>
            <a:off x="341970" y="3013717"/>
            <a:ext cx="2835528" cy="3033977"/>
          </a:xfrm>
          <a:prstGeom prst="rect">
            <a:avLst/>
          </a:prstGeom>
          <a:ln>
            <a:solidFill>
              <a:schemeClr val="tx1"/>
            </a:solidFill>
          </a:ln>
        </p:spPr>
      </p:pic>
      <p:sp>
        <p:nvSpPr>
          <p:cNvPr id="15" name="左矢印 14"/>
          <p:cNvSpPr/>
          <p:nvPr/>
        </p:nvSpPr>
        <p:spPr>
          <a:xfrm>
            <a:off x="6746641" y="1368437"/>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3350313" y="3063053"/>
            <a:ext cx="5308184" cy="1015663"/>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②テンプレートを入力する画面が表示されますので、</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予定の時刻を入れて「確定」をします。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テンプレート作成をする際には、共通のテンプレートを参考にすると入力個所がわかりやすくなります。</a:t>
            </a:r>
          </a:p>
        </p:txBody>
      </p:sp>
      <p:pic>
        <p:nvPicPr>
          <p:cNvPr id="17" name="図 16"/>
          <p:cNvPicPr>
            <a:picLocks noChangeAspect="1"/>
          </p:cNvPicPr>
          <p:nvPr/>
        </p:nvPicPr>
        <p:blipFill>
          <a:blip r:embed="rId4"/>
          <a:stretch>
            <a:fillRect/>
          </a:stretch>
        </p:blipFill>
        <p:spPr>
          <a:xfrm>
            <a:off x="3350313" y="4528718"/>
            <a:ext cx="2921092" cy="1386594"/>
          </a:xfrm>
          <a:prstGeom prst="rect">
            <a:avLst/>
          </a:prstGeom>
          <a:ln>
            <a:solidFill>
              <a:schemeClr val="tx1"/>
            </a:solidFill>
          </a:ln>
        </p:spPr>
      </p:pic>
      <p:sp>
        <p:nvSpPr>
          <p:cNvPr id="18" name="左矢印 17"/>
          <p:cNvSpPr/>
          <p:nvPr/>
        </p:nvSpPr>
        <p:spPr>
          <a:xfrm>
            <a:off x="6208211" y="4913840"/>
            <a:ext cx="373458" cy="116450"/>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9" name="図 18"/>
          <p:cNvPicPr>
            <a:picLocks noChangeAspect="1"/>
          </p:cNvPicPr>
          <p:nvPr/>
        </p:nvPicPr>
        <p:blipFill>
          <a:blip r:embed="rId5"/>
          <a:stretch>
            <a:fillRect/>
          </a:stretch>
        </p:blipFill>
        <p:spPr>
          <a:xfrm>
            <a:off x="6697711" y="4552971"/>
            <a:ext cx="1784396" cy="1405328"/>
          </a:xfrm>
          <a:prstGeom prst="rect">
            <a:avLst/>
          </a:prstGeom>
          <a:ln>
            <a:solidFill>
              <a:schemeClr val="tx1"/>
            </a:solidFill>
          </a:ln>
        </p:spPr>
      </p:pic>
      <p:grpSp>
        <p:nvGrpSpPr>
          <p:cNvPr id="20" name="グループ化 19"/>
          <p:cNvGrpSpPr/>
          <p:nvPr/>
        </p:nvGrpSpPr>
        <p:grpSpPr>
          <a:xfrm>
            <a:off x="6959973" y="4094912"/>
            <a:ext cx="1405210" cy="554507"/>
            <a:chOff x="5559261" y="1215025"/>
            <a:chExt cx="1405210" cy="554507"/>
          </a:xfrm>
          <a:solidFill>
            <a:schemeClr val="accent3">
              <a:lumMod val="75000"/>
            </a:schemeClr>
          </a:solidFill>
        </p:grpSpPr>
        <p:sp>
          <p:nvSpPr>
            <p:cNvPr id="21" name="二等辺三角形 20"/>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22" name="角丸四角形 21"/>
            <p:cNvSpPr/>
            <p:nvPr/>
          </p:nvSpPr>
          <p:spPr>
            <a:xfrm>
              <a:off x="5559261" y="1215025"/>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rPr>
                <a:t>共通を見本にする</a:t>
              </a:r>
            </a:p>
          </p:txBody>
        </p:sp>
      </p:grpSp>
      <p:sp>
        <p:nvSpPr>
          <p:cNvPr id="2" name="スライド番号プレースホルダー 1">
            <a:extLst>
              <a:ext uri="{FF2B5EF4-FFF2-40B4-BE49-F238E27FC236}">
                <a16:creationId xmlns:a16="http://schemas.microsoft.com/office/drawing/2014/main" id="{1793CD06-CFA6-DED2-4AC3-9EC92333BDB9}"/>
              </a:ext>
            </a:extLst>
          </p:cNvPr>
          <p:cNvSpPr>
            <a:spLocks noGrp="1"/>
          </p:cNvSpPr>
          <p:nvPr>
            <p:ph type="sldNum" sz="quarter" idx="12"/>
          </p:nvPr>
        </p:nvSpPr>
        <p:spPr/>
        <p:txBody>
          <a:bodyPr/>
          <a:lstStyle/>
          <a:p>
            <a:fld id="{94E8D513-F815-49AF-AE30-01E47A21E05B}" type="slidenum">
              <a:rPr kumimoji="1" lang="ja-JP" altLang="en-US" smtClean="0"/>
              <a:t>8</a:t>
            </a:fld>
            <a:endParaRPr kumimoji="1" lang="ja-JP" altLang="en-US"/>
          </a:p>
        </p:txBody>
      </p:sp>
    </p:spTree>
    <p:extLst>
      <p:ext uri="{BB962C8B-B14F-4D97-AF65-F5344CB8AC3E}">
        <p14:creationId xmlns:p14="http://schemas.microsoft.com/office/powerpoint/2010/main" val="2843579824"/>
      </p:ext>
    </p:extLst>
  </p:cSld>
  <p:clrMapOvr>
    <a:masterClrMapping/>
  </p:clrMapOvr>
</p:sld>
</file>

<file path=ppt/theme/theme1.xml><?xml version="1.0" encoding="utf-8"?>
<a:theme xmlns:a="http://schemas.openxmlformats.org/drawingml/2006/main" name="Office テーマ">
  <a:themeElements>
    <a:clrScheme name="AKASHI">
      <a:dk1>
        <a:srgbClr val="333333"/>
      </a:dk1>
      <a:lt1>
        <a:sysClr val="window" lastClr="FFFFFF"/>
      </a:lt1>
      <a:dk2>
        <a:srgbClr val="44546A"/>
      </a:dk2>
      <a:lt2>
        <a:srgbClr val="E7E6E6"/>
      </a:lt2>
      <a:accent1>
        <a:srgbClr val="1181C0"/>
      </a:accent1>
      <a:accent2>
        <a:srgbClr val="15A6BB"/>
      </a:accent2>
      <a:accent3>
        <a:srgbClr val="FFCC00"/>
      </a:accent3>
      <a:accent4>
        <a:srgbClr val="FF5050"/>
      </a:accent4>
      <a:accent5>
        <a:srgbClr val="4472C4"/>
      </a:accent5>
      <a:accent6>
        <a:srgbClr val="70AD47"/>
      </a:accent6>
      <a:hlink>
        <a:srgbClr val="0563C1"/>
      </a:hlink>
      <a:folHlink>
        <a:srgbClr val="954F72"/>
      </a:folHlink>
    </a:clrScheme>
    <a:fontScheme name="游ゴ＋CenturyG">
      <a:majorFont>
        <a:latin typeface="Century Gothic"/>
        <a:ea typeface="游ゴシック"/>
        <a:cs typeface=""/>
      </a:majorFont>
      <a:minorFont>
        <a:latin typeface="Century Gothic"/>
        <a:ea typeface="游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accent1"/>
          </a:solidFill>
        </a:ln>
      </a:spPr>
      <a:bodyPr rtlCol="0" anchor="ctr"/>
      <a:lstStyle>
        <a:defPPr algn="ctr">
          <a:defRPr kumimoji="1" dirty="0" smtClean="0">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4952</TotalTime>
  <Words>3406</Words>
  <Application>Microsoft Office PowerPoint</Application>
  <PresentationFormat>画面に合わせる (4:3)</PresentationFormat>
  <Paragraphs>419</Paragraphs>
  <Slides>53</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53</vt:i4>
      </vt:variant>
    </vt:vector>
  </HeadingPairs>
  <TitlesOfParts>
    <vt:vector size="58" baseType="lpstr">
      <vt:lpstr>メイリオ</vt:lpstr>
      <vt:lpstr>游ゴシック</vt:lpstr>
      <vt:lpstr>Arial</vt:lpstr>
      <vt:lpstr>Century Gothic</vt:lpstr>
      <vt:lpstr>Office テーマ</vt:lpstr>
      <vt:lpstr>クラウド勤怠管理システム ＡＫＡＳＨＩ [ アカシ ]</vt:lpstr>
      <vt:lpstr>CONTENTS</vt:lpstr>
      <vt:lpstr>CONTENTS</vt:lpstr>
      <vt:lpstr>CONTENTS</vt:lpstr>
      <vt:lpstr>はじめに　シフト作成のルールについて</vt:lpstr>
      <vt:lpstr>はじめに　管理画面について</vt:lpstr>
      <vt:lpstr>はじめに　管理画面メニューについて</vt:lpstr>
      <vt:lpstr>シフト作成の準備　テンプレートの確認/作成</vt:lpstr>
      <vt:lpstr>シフト作成の準備　テンプレートの確認/作成</vt:lpstr>
      <vt:lpstr>シフト作成の準備　行事の追加</vt:lpstr>
      <vt:lpstr>シフト作成の準備　行事の追加</vt:lpstr>
      <vt:lpstr>シフト作成の準備　行事の追加</vt:lpstr>
      <vt:lpstr>シフト作成の準備　ラベルの設定</vt:lpstr>
      <vt:lpstr>シフト作成の準備　ラベルの設定</vt:lpstr>
      <vt:lpstr>シフトを作成する　シフト作成の手順</vt:lpstr>
      <vt:lpstr>シフトを作成する　シフト作成画面</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vt:lpstr>
      <vt:lpstr>シフトを作成する（月次シフト）</vt:lpstr>
      <vt:lpstr>シフトを作成する（月次シフト）</vt:lpstr>
      <vt:lpstr>シフトを作成する（月次シフト）</vt:lpstr>
      <vt:lpstr>シフトを作成する（月次シフト）</vt:lpstr>
      <vt:lpstr>シフトを作成する（週次シフト）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シフトの配布と印刷</vt:lpstr>
      <vt:lpstr>シフトの活用　シフトの配布と印刷</vt:lpstr>
      <vt:lpstr>シフトの活用　シフトの配布と印刷</vt:lpstr>
      <vt:lpstr>シフトの活用　シフトの配布と印刷</vt:lpstr>
      <vt:lpstr>お問い合わせ先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abduser</dc:creator>
  <cp:lastModifiedBy>中島 史乃</cp:lastModifiedBy>
  <cp:revision>353</cp:revision>
  <cp:lastPrinted>2016-06-14T07:58:47Z</cp:lastPrinted>
  <dcterms:created xsi:type="dcterms:W3CDTF">2016-06-13T07:09:33Z</dcterms:created>
  <dcterms:modified xsi:type="dcterms:W3CDTF">2024-02-11T07:52:43Z</dcterms:modified>
</cp:coreProperties>
</file>