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34"/>
  </p:notesMasterIdLst>
  <p:sldIdLst>
    <p:sldId id="274" r:id="rId2"/>
    <p:sldId id="308" r:id="rId3"/>
    <p:sldId id="340" r:id="rId4"/>
    <p:sldId id="398" r:id="rId5"/>
    <p:sldId id="389" r:id="rId6"/>
    <p:sldId id="387" r:id="rId7"/>
    <p:sldId id="318" r:id="rId8"/>
    <p:sldId id="319" r:id="rId9"/>
    <p:sldId id="388" r:id="rId10"/>
    <p:sldId id="351" r:id="rId11"/>
    <p:sldId id="352" r:id="rId12"/>
    <p:sldId id="353" r:id="rId13"/>
    <p:sldId id="376" r:id="rId14"/>
    <p:sldId id="392" r:id="rId15"/>
    <p:sldId id="390" r:id="rId16"/>
    <p:sldId id="320" r:id="rId17"/>
    <p:sldId id="321" r:id="rId18"/>
    <p:sldId id="323" r:id="rId19"/>
    <p:sldId id="324" r:id="rId20"/>
    <p:sldId id="394" r:id="rId21"/>
    <p:sldId id="379" r:id="rId22"/>
    <p:sldId id="380" r:id="rId23"/>
    <p:sldId id="395" r:id="rId24"/>
    <p:sldId id="325" r:id="rId25"/>
    <p:sldId id="326" r:id="rId26"/>
    <p:sldId id="396" r:id="rId27"/>
    <p:sldId id="341" r:id="rId28"/>
    <p:sldId id="342" r:id="rId29"/>
    <p:sldId id="322" r:id="rId30"/>
    <p:sldId id="328" r:id="rId31"/>
    <p:sldId id="384" r:id="rId32"/>
    <p:sldId id="332" r:id="rId33"/>
  </p:sldIdLst>
  <p:sldSz cx="6858000" cy="9144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880">
          <p15:clr>
            <a:srgbClr val="A4A3A4"/>
          </p15:clr>
        </p15:guide>
        <p15:guide id="4"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作成者"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1C0"/>
    <a:srgbClr val="1181C0"/>
    <a:srgbClr val="FF7C80"/>
    <a:srgbClr val="FF5050"/>
    <a:srgbClr val="0C9FD5"/>
    <a:srgbClr val="15A6BB"/>
    <a:srgbClr val="FFCCFF"/>
    <a:srgbClr val="0081C0"/>
    <a:srgbClr val="00A6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84" autoAdjust="0"/>
    <p:restoredTop sz="93813" autoAdjust="0"/>
  </p:normalViewPr>
  <p:slideViewPr>
    <p:cSldViewPr snapToGrid="0">
      <p:cViewPr varScale="1">
        <p:scale>
          <a:sx n="79" d="100"/>
          <a:sy n="79" d="100"/>
        </p:scale>
        <p:origin x="3152" y="72"/>
      </p:cViewPr>
      <p:guideLst>
        <p:guide orient="horz" pos="2160"/>
        <p:guide pos="2880"/>
        <p:guide orient="horz" pos="2880"/>
        <p:guide pos="2160"/>
      </p:guideLst>
    </p:cSldViewPr>
  </p:slideViewPr>
  <p:outlineViewPr>
    <p:cViewPr>
      <p:scale>
        <a:sx n="33" d="100"/>
        <a:sy n="33" d="100"/>
      </p:scale>
      <p:origin x="0" y="-75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Lst>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 Type="http://schemas.openxmlformats.org/officeDocument/2006/relationships/slide" Target="slides/slide3.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2" Type="http://schemas.openxmlformats.org/officeDocument/2006/relationships/slide" Target="slides/slide2.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10" Type="http://schemas.openxmlformats.org/officeDocument/2006/relationships/slide" Target="slides/slide11.xml"/><Relationship Id="rId19" Type="http://schemas.openxmlformats.org/officeDocument/2006/relationships/slide" Target="slides/slide20.xml"/><Relationship Id="rId31" Type="http://schemas.openxmlformats.org/officeDocument/2006/relationships/slide" Target="slides/slide32.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 Id="rId30"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84871" cy="502755"/>
          </a:xfrm>
          <a:prstGeom prst="rect">
            <a:avLst/>
          </a:prstGeom>
        </p:spPr>
        <p:txBody>
          <a:bodyPr vert="horz" lIns="96592" tIns="48297" rIns="96592" bIns="48297"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702" y="0"/>
            <a:ext cx="2984871" cy="502755"/>
          </a:xfrm>
          <a:prstGeom prst="rect">
            <a:avLst/>
          </a:prstGeom>
        </p:spPr>
        <p:txBody>
          <a:bodyPr vert="horz" lIns="96592" tIns="48297" rIns="96592" bIns="48297" rtlCol="0"/>
          <a:lstStyle>
            <a:lvl1pPr algn="r">
              <a:defRPr sz="1300"/>
            </a:lvl1pPr>
          </a:lstStyle>
          <a:p>
            <a:fld id="{A190E86B-4A4D-4303-AF98-703CA979D8F2}" type="datetimeFigureOut">
              <a:rPr kumimoji="1" lang="ja-JP" altLang="en-US" smtClean="0"/>
              <a:pPr/>
              <a:t>2023/2/15</a:t>
            </a:fld>
            <a:endParaRPr kumimoji="1" lang="ja-JP" altLang="en-US"/>
          </a:p>
        </p:txBody>
      </p:sp>
      <p:sp>
        <p:nvSpPr>
          <p:cNvPr id="4" name="スライド イメージ プレースホルダー 3"/>
          <p:cNvSpPr>
            <a:spLocks noGrp="1" noRot="1" noChangeAspect="1"/>
          </p:cNvSpPr>
          <p:nvPr>
            <p:ph type="sldImg" idx="2"/>
          </p:nvPr>
        </p:nvSpPr>
        <p:spPr>
          <a:xfrm>
            <a:off x="2176463" y="1252538"/>
            <a:ext cx="2535237" cy="3381375"/>
          </a:xfrm>
          <a:prstGeom prst="rect">
            <a:avLst/>
          </a:prstGeom>
          <a:noFill/>
          <a:ln w="12700">
            <a:solidFill>
              <a:prstClr val="black"/>
            </a:solidFill>
          </a:ln>
        </p:spPr>
        <p:txBody>
          <a:bodyPr vert="horz" lIns="96592" tIns="48297" rIns="96592" bIns="48297"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4"/>
          </a:xfrm>
          <a:prstGeom prst="rect">
            <a:avLst/>
          </a:prstGeom>
        </p:spPr>
        <p:txBody>
          <a:bodyPr vert="horz" lIns="96592" tIns="48297" rIns="96592" bIns="4829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517548"/>
            <a:ext cx="2984871" cy="502754"/>
          </a:xfrm>
          <a:prstGeom prst="rect">
            <a:avLst/>
          </a:prstGeom>
        </p:spPr>
        <p:txBody>
          <a:bodyPr vert="horz" lIns="96592" tIns="48297" rIns="96592" bIns="4829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702" y="9517548"/>
            <a:ext cx="2984871" cy="502754"/>
          </a:xfrm>
          <a:prstGeom prst="rect">
            <a:avLst/>
          </a:prstGeom>
        </p:spPr>
        <p:txBody>
          <a:bodyPr vert="horz" lIns="96592" tIns="48297" rIns="96592" bIns="48297" rtlCol="0" anchor="b"/>
          <a:lstStyle>
            <a:lvl1pPr algn="r">
              <a:defRPr sz="1300"/>
            </a:lvl1pPr>
          </a:lstStyle>
          <a:p>
            <a:fld id="{17551929-F5D0-49E6-B8B8-EEEFC5DB0688}" type="slidenum">
              <a:rPr kumimoji="1" lang="ja-JP" altLang="en-US" smtClean="0"/>
              <a:pPr/>
              <a:t>‹#›</a:t>
            </a:fld>
            <a:endParaRPr kumimoji="1" lang="ja-JP" altLang="en-US"/>
          </a:p>
        </p:txBody>
      </p:sp>
    </p:spTree>
    <p:extLst>
      <p:ext uri="{BB962C8B-B14F-4D97-AF65-F5344CB8AC3E}">
        <p14:creationId xmlns:p14="http://schemas.microsoft.com/office/powerpoint/2010/main" val="29814154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0</a:t>
            </a:fld>
            <a:endParaRPr kumimoji="1" lang="ja-JP" altLang="en-US"/>
          </a:p>
        </p:txBody>
      </p:sp>
    </p:spTree>
    <p:extLst>
      <p:ext uri="{BB962C8B-B14F-4D97-AF65-F5344CB8AC3E}">
        <p14:creationId xmlns:p14="http://schemas.microsoft.com/office/powerpoint/2010/main" val="338917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10</a:t>
            </a:fld>
            <a:endParaRPr kumimoji="1" lang="ja-JP" altLang="en-US"/>
          </a:p>
        </p:txBody>
      </p:sp>
    </p:spTree>
    <p:extLst>
      <p:ext uri="{BB962C8B-B14F-4D97-AF65-F5344CB8AC3E}">
        <p14:creationId xmlns:p14="http://schemas.microsoft.com/office/powerpoint/2010/main" val="12612487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11</a:t>
            </a:fld>
            <a:endParaRPr kumimoji="1" lang="ja-JP" altLang="en-US"/>
          </a:p>
        </p:txBody>
      </p:sp>
    </p:spTree>
    <p:extLst>
      <p:ext uri="{BB962C8B-B14F-4D97-AF65-F5344CB8AC3E}">
        <p14:creationId xmlns:p14="http://schemas.microsoft.com/office/powerpoint/2010/main" val="2621737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12</a:t>
            </a:fld>
            <a:endParaRPr kumimoji="1" lang="ja-JP" altLang="en-US"/>
          </a:p>
        </p:txBody>
      </p:sp>
    </p:spTree>
    <p:extLst>
      <p:ext uri="{BB962C8B-B14F-4D97-AF65-F5344CB8AC3E}">
        <p14:creationId xmlns:p14="http://schemas.microsoft.com/office/powerpoint/2010/main" val="2460525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13</a:t>
            </a:fld>
            <a:endParaRPr kumimoji="1" lang="ja-JP" altLang="en-US"/>
          </a:p>
        </p:txBody>
      </p:sp>
    </p:spTree>
    <p:extLst>
      <p:ext uri="{BB962C8B-B14F-4D97-AF65-F5344CB8AC3E}">
        <p14:creationId xmlns:p14="http://schemas.microsoft.com/office/powerpoint/2010/main" val="3824175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14</a:t>
            </a:fld>
            <a:endParaRPr kumimoji="1" lang="ja-JP" altLang="en-US"/>
          </a:p>
        </p:txBody>
      </p:sp>
    </p:spTree>
    <p:extLst>
      <p:ext uri="{BB962C8B-B14F-4D97-AF65-F5344CB8AC3E}">
        <p14:creationId xmlns:p14="http://schemas.microsoft.com/office/powerpoint/2010/main" val="1718349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15</a:t>
            </a:fld>
            <a:endParaRPr kumimoji="1" lang="ja-JP" altLang="en-US"/>
          </a:p>
        </p:txBody>
      </p:sp>
    </p:spTree>
    <p:extLst>
      <p:ext uri="{BB962C8B-B14F-4D97-AF65-F5344CB8AC3E}">
        <p14:creationId xmlns:p14="http://schemas.microsoft.com/office/powerpoint/2010/main" val="679629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16</a:t>
            </a:fld>
            <a:endParaRPr kumimoji="1" lang="ja-JP" altLang="en-US"/>
          </a:p>
        </p:txBody>
      </p:sp>
    </p:spTree>
    <p:extLst>
      <p:ext uri="{BB962C8B-B14F-4D97-AF65-F5344CB8AC3E}">
        <p14:creationId xmlns:p14="http://schemas.microsoft.com/office/powerpoint/2010/main" val="3507136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17</a:t>
            </a:fld>
            <a:endParaRPr kumimoji="1" lang="ja-JP" altLang="en-US"/>
          </a:p>
        </p:txBody>
      </p:sp>
    </p:spTree>
    <p:extLst>
      <p:ext uri="{BB962C8B-B14F-4D97-AF65-F5344CB8AC3E}">
        <p14:creationId xmlns:p14="http://schemas.microsoft.com/office/powerpoint/2010/main" val="3117608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18</a:t>
            </a:fld>
            <a:endParaRPr kumimoji="1" lang="ja-JP" altLang="en-US"/>
          </a:p>
        </p:txBody>
      </p:sp>
    </p:spTree>
    <p:extLst>
      <p:ext uri="{BB962C8B-B14F-4D97-AF65-F5344CB8AC3E}">
        <p14:creationId xmlns:p14="http://schemas.microsoft.com/office/powerpoint/2010/main" val="1697367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19</a:t>
            </a:fld>
            <a:endParaRPr kumimoji="1" lang="ja-JP" altLang="en-US"/>
          </a:p>
        </p:txBody>
      </p:sp>
    </p:spTree>
    <p:extLst>
      <p:ext uri="{BB962C8B-B14F-4D97-AF65-F5344CB8AC3E}">
        <p14:creationId xmlns:p14="http://schemas.microsoft.com/office/powerpoint/2010/main" val="2099206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a:t>
            </a:fld>
            <a:endParaRPr kumimoji="1" lang="ja-JP" altLang="en-US"/>
          </a:p>
        </p:txBody>
      </p:sp>
    </p:spTree>
    <p:extLst>
      <p:ext uri="{BB962C8B-B14F-4D97-AF65-F5344CB8AC3E}">
        <p14:creationId xmlns:p14="http://schemas.microsoft.com/office/powerpoint/2010/main" val="346636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20</a:t>
            </a:fld>
            <a:endParaRPr kumimoji="1" lang="ja-JP" altLang="en-US"/>
          </a:p>
        </p:txBody>
      </p:sp>
    </p:spTree>
    <p:extLst>
      <p:ext uri="{BB962C8B-B14F-4D97-AF65-F5344CB8AC3E}">
        <p14:creationId xmlns:p14="http://schemas.microsoft.com/office/powerpoint/2010/main" val="14544130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21</a:t>
            </a:fld>
            <a:endParaRPr kumimoji="1" lang="ja-JP" altLang="en-US"/>
          </a:p>
        </p:txBody>
      </p:sp>
    </p:spTree>
    <p:extLst>
      <p:ext uri="{BB962C8B-B14F-4D97-AF65-F5344CB8AC3E}">
        <p14:creationId xmlns:p14="http://schemas.microsoft.com/office/powerpoint/2010/main" val="1322549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22</a:t>
            </a:fld>
            <a:endParaRPr kumimoji="1" lang="ja-JP" altLang="en-US"/>
          </a:p>
        </p:txBody>
      </p:sp>
    </p:spTree>
    <p:extLst>
      <p:ext uri="{BB962C8B-B14F-4D97-AF65-F5344CB8AC3E}">
        <p14:creationId xmlns:p14="http://schemas.microsoft.com/office/powerpoint/2010/main" val="3727721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23</a:t>
            </a:fld>
            <a:endParaRPr kumimoji="1" lang="ja-JP" altLang="en-US"/>
          </a:p>
        </p:txBody>
      </p:sp>
    </p:spTree>
    <p:extLst>
      <p:ext uri="{BB962C8B-B14F-4D97-AF65-F5344CB8AC3E}">
        <p14:creationId xmlns:p14="http://schemas.microsoft.com/office/powerpoint/2010/main" val="3558847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24</a:t>
            </a:fld>
            <a:endParaRPr kumimoji="1" lang="ja-JP" altLang="en-US"/>
          </a:p>
        </p:txBody>
      </p:sp>
    </p:spTree>
    <p:extLst>
      <p:ext uri="{BB962C8B-B14F-4D97-AF65-F5344CB8AC3E}">
        <p14:creationId xmlns:p14="http://schemas.microsoft.com/office/powerpoint/2010/main" val="3906095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25</a:t>
            </a:fld>
            <a:endParaRPr kumimoji="1" lang="ja-JP" altLang="en-US"/>
          </a:p>
        </p:txBody>
      </p:sp>
    </p:spTree>
    <p:extLst>
      <p:ext uri="{BB962C8B-B14F-4D97-AF65-F5344CB8AC3E}">
        <p14:creationId xmlns:p14="http://schemas.microsoft.com/office/powerpoint/2010/main" val="2295545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26</a:t>
            </a:fld>
            <a:endParaRPr kumimoji="1" lang="ja-JP" altLang="en-US"/>
          </a:p>
        </p:txBody>
      </p:sp>
    </p:spTree>
    <p:extLst>
      <p:ext uri="{BB962C8B-B14F-4D97-AF65-F5344CB8AC3E}">
        <p14:creationId xmlns:p14="http://schemas.microsoft.com/office/powerpoint/2010/main" val="2240310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27</a:t>
            </a:fld>
            <a:endParaRPr kumimoji="1" lang="ja-JP" altLang="en-US"/>
          </a:p>
        </p:txBody>
      </p:sp>
    </p:spTree>
    <p:extLst>
      <p:ext uri="{BB962C8B-B14F-4D97-AF65-F5344CB8AC3E}">
        <p14:creationId xmlns:p14="http://schemas.microsoft.com/office/powerpoint/2010/main" val="40455360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28</a:t>
            </a:fld>
            <a:endParaRPr kumimoji="1" lang="ja-JP" altLang="en-US"/>
          </a:p>
        </p:txBody>
      </p:sp>
    </p:spTree>
    <p:extLst>
      <p:ext uri="{BB962C8B-B14F-4D97-AF65-F5344CB8AC3E}">
        <p14:creationId xmlns:p14="http://schemas.microsoft.com/office/powerpoint/2010/main" val="14337604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29</a:t>
            </a:fld>
            <a:endParaRPr kumimoji="1" lang="ja-JP" altLang="en-US"/>
          </a:p>
        </p:txBody>
      </p:sp>
    </p:spTree>
    <p:extLst>
      <p:ext uri="{BB962C8B-B14F-4D97-AF65-F5344CB8AC3E}">
        <p14:creationId xmlns:p14="http://schemas.microsoft.com/office/powerpoint/2010/main" val="1818162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a:t>
            </a:fld>
            <a:endParaRPr kumimoji="1" lang="ja-JP" altLang="en-US"/>
          </a:p>
        </p:txBody>
      </p:sp>
    </p:spTree>
    <p:extLst>
      <p:ext uri="{BB962C8B-B14F-4D97-AF65-F5344CB8AC3E}">
        <p14:creationId xmlns:p14="http://schemas.microsoft.com/office/powerpoint/2010/main" val="5848225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30</a:t>
            </a:fld>
            <a:endParaRPr kumimoji="1" lang="ja-JP" altLang="en-US"/>
          </a:p>
        </p:txBody>
      </p:sp>
    </p:spTree>
    <p:extLst>
      <p:ext uri="{BB962C8B-B14F-4D97-AF65-F5344CB8AC3E}">
        <p14:creationId xmlns:p14="http://schemas.microsoft.com/office/powerpoint/2010/main" val="9630843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31</a:t>
            </a:fld>
            <a:endParaRPr kumimoji="1" lang="ja-JP" altLang="en-US"/>
          </a:p>
        </p:txBody>
      </p:sp>
    </p:spTree>
    <p:extLst>
      <p:ext uri="{BB962C8B-B14F-4D97-AF65-F5344CB8AC3E}">
        <p14:creationId xmlns:p14="http://schemas.microsoft.com/office/powerpoint/2010/main" val="1929268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a:t>
            </a:fld>
            <a:endParaRPr kumimoji="1" lang="ja-JP" altLang="en-US"/>
          </a:p>
        </p:txBody>
      </p:sp>
    </p:spTree>
    <p:extLst>
      <p:ext uri="{BB962C8B-B14F-4D97-AF65-F5344CB8AC3E}">
        <p14:creationId xmlns:p14="http://schemas.microsoft.com/office/powerpoint/2010/main" val="244535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5</a:t>
            </a:fld>
            <a:endParaRPr kumimoji="1" lang="ja-JP" altLang="en-US"/>
          </a:p>
        </p:txBody>
      </p:sp>
    </p:spTree>
    <p:extLst>
      <p:ext uri="{BB962C8B-B14F-4D97-AF65-F5344CB8AC3E}">
        <p14:creationId xmlns:p14="http://schemas.microsoft.com/office/powerpoint/2010/main" val="2042577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6</a:t>
            </a:fld>
            <a:endParaRPr kumimoji="1" lang="ja-JP" altLang="en-US"/>
          </a:p>
        </p:txBody>
      </p:sp>
    </p:spTree>
    <p:extLst>
      <p:ext uri="{BB962C8B-B14F-4D97-AF65-F5344CB8AC3E}">
        <p14:creationId xmlns:p14="http://schemas.microsoft.com/office/powerpoint/2010/main" val="2674031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7</a:t>
            </a:fld>
            <a:endParaRPr kumimoji="1" lang="ja-JP" altLang="en-US"/>
          </a:p>
        </p:txBody>
      </p:sp>
    </p:spTree>
    <p:extLst>
      <p:ext uri="{BB962C8B-B14F-4D97-AF65-F5344CB8AC3E}">
        <p14:creationId xmlns:p14="http://schemas.microsoft.com/office/powerpoint/2010/main" val="2000946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8</a:t>
            </a:fld>
            <a:endParaRPr kumimoji="1" lang="ja-JP" altLang="en-US"/>
          </a:p>
        </p:txBody>
      </p:sp>
    </p:spTree>
    <p:extLst>
      <p:ext uri="{BB962C8B-B14F-4D97-AF65-F5344CB8AC3E}">
        <p14:creationId xmlns:p14="http://schemas.microsoft.com/office/powerpoint/2010/main" val="2347719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9</a:t>
            </a:fld>
            <a:endParaRPr kumimoji="1" lang="ja-JP" altLang="en-US"/>
          </a:p>
        </p:txBody>
      </p:sp>
    </p:spTree>
    <p:extLst>
      <p:ext uri="{BB962C8B-B14F-4D97-AF65-F5344CB8AC3E}">
        <p14:creationId xmlns:p14="http://schemas.microsoft.com/office/powerpoint/2010/main" val="957810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スライド">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858000" cy="4894306"/>
          </a:xfrm>
          <a:prstGeom prst="rect">
            <a:avLst/>
          </a:prstGeom>
        </p:spPr>
      </p:pic>
      <p:sp>
        <p:nvSpPr>
          <p:cNvPr id="4" name="Date Placeholder 3"/>
          <p:cNvSpPr>
            <a:spLocks noGrp="1"/>
          </p:cNvSpPr>
          <p:nvPr>
            <p:ph type="dt" sz="half" idx="10"/>
          </p:nvPr>
        </p:nvSpPr>
        <p:spPr/>
        <p:txBody>
          <a:bodyPr/>
          <a:lstStyle/>
          <a:p>
            <a:fld id="{85E6DDF7-88B1-4C1A-8E02-F69B8ECCCFEA}" type="datetime1">
              <a:rPr kumimoji="1" lang="ja-JP" altLang="en-US" smtClean="0"/>
              <a:pPr/>
              <a:t>2023/2/15</a:t>
            </a:fld>
            <a:endParaRPr kumimoji="1" lang="ja-JP" altLang="en-US"/>
          </a:p>
        </p:txBody>
      </p:sp>
      <p:sp>
        <p:nvSpPr>
          <p:cNvPr id="5" name="Footer Placeholder 4"/>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9" name="Title 1"/>
          <p:cNvSpPr>
            <a:spLocks noGrp="1"/>
          </p:cNvSpPr>
          <p:nvPr>
            <p:ph type="title" hasCustomPrompt="1"/>
          </p:nvPr>
        </p:nvSpPr>
        <p:spPr>
          <a:xfrm>
            <a:off x="508534" y="2556512"/>
            <a:ext cx="5915025" cy="1606265"/>
          </a:xfrm>
        </p:spPr>
        <p:txBody>
          <a:bodyPr>
            <a:noAutofit/>
          </a:bodyPr>
          <a:lstStyle>
            <a:lvl1pPr>
              <a:defRPr sz="3200">
                <a:solidFill>
                  <a:schemeClr val="bg1"/>
                </a:solidFill>
                <a:latin typeface="游ゴシック" panose="020B0400000000000000" pitchFamily="50" charset="-128"/>
                <a:ea typeface="游ゴシック" panose="020B0400000000000000" pitchFamily="50" charset="-128"/>
              </a:defRPr>
            </a:lvl1pPr>
          </a:lstStyle>
          <a:p>
            <a:r>
              <a:rPr lang="ja-JP" altLang="en-US" dirty="0"/>
              <a:t>メインタイトルが入ります</a:t>
            </a:r>
            <a:endParaRPr lang="en-US" dirty="0"/>
          </a:p>
        </p:txBody>
      </p:sp>
      <p:sp>
        <p:nvSpPr>
          <p:cNvPr id="18" name="テキスト プレースホルダー 17"/>
          <p:cNvSpPr>
            <a:spLocks noGrp="1"/>
          </p:cNvSpPr>
          <p:nvPr>
            <p:ph type="body" sz="quarter" idx="13" hasCustomPrompt="1"/>
          </p:nvPr>
        </p:nvSpPr>
        <p:spPr>
          <a:xfrm>
            <a:off x="506644" y="4238727"/>
            <a:ext cx="4284732" cy="1395973"/>
          </a:xfrm>
        </p:spPr>
        <p:txBody>
          <a:bodyPr>
            <a:normAutofit/>
          </a:bodyPr>
          <a:lstStyle>
            <a:lvl1pPr marL="0" indent="0">
              <a:lnSpc>
                <a:spcPts val="1500"/>
              </a:lnSpc>
              <a:spcBef>
                <a:spcPts val="1200"/>
              </a:spcBef>
              <a:buNone/>
              <a:defRPr sz="1750">
                <a:solidFill>
                  <a:schemeClr val="bg1"/>
                </a:solidFill>
                <a:latin typeface="游ゴシック" panose="020B0400000000000000" pitchFamily="50" charset="-128"/>
                <a:ea typeface="游ゴシック" panose="020B0400000000000000" pitchFamily="50" charset="-128"/>
              </a:defRPr>
            </a:lvl1pPr>
          </a:lstStyle>
          <a:p>
            <a:pPr lvl="0"/>
            <a:r>
              <a:rPr kumimoji="1" lang="ja-JP" altLang="en-US" dirty="0"/>
              <a:t>サブタイトルが入ります。</a:t>
            </a:r>
          </a:p>
        </p:txBody>
      </p:sp>
      <p:sp>
        <p:nvSpPr>
          <p:cNvPr id="22" name="テキスト プレースホルダー 21"/>
          <p:cNvSpPr>
            <a:spLocks noGrp="1"/>
          </p:cNvSpPr>
          <p:nvPr>
            <p:ph type="body" sz="quarter" idx="14" hasCustomPrompt="1"/>
          </p:nvPr>
        </p:nvSpPr>
        <p:spPr>
          <a:xfrm>
            <a:off x="3345115" y="6716465"/>
            <a:ext cx="2987065" cy="1686452"/>
          </a:xfrm>
        </p:spPr>
        <p:txBody>
          <a:bodyPr anchor="ctr">
            <a:noAutofit/>
          </a:bodyPr>
          <a:lstStyle>
            <a:lvl1pPr marL="0" indent="0" algn="r">
              <a:buNone/>
              <a:defRPr sz="1200" b="1">
                <a:solidFill>
                  <a:schemeClr val="accent2"/>
                </a:solidFill>
                <a:latin typeface="游ゴシック" panose="020B0400000000000000" pitchFamily="50" charset="-128"/>
                <a:ea typeface="游ゴシック" panose="020B0400000000000000" pitchFamily="50" charset="-128"/>
              </a:defRPr>
            </a:lvl1pPr>
          </a:lstStyle>
          <a:p>
            <a:pPr lvl="0"/>
            <a:r>
              <a:rPr kumimoji="1" lang="ja-JP" altLang="en-US" dirty="0"/>
              <a:t>法人名・部署名・日付などが入ります</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7298" y="563490"/>
            <a:ext cx="1195645" cy="1425330"/>
          </a:xfrm>
          <a:prstGeom prst="rect">
            <a:avLst/>
          </a:prstGeom>
        </p:spPr>
      </p:pic>
    </p:spTree>
    <p:extLst>
      <p:ext uri="{BB962C8B-B14F-4D97-AF65-F5344CB8AC3E}">
        <p14:creationId xmlns:p14="http://schemas.microsoft.com/office/powerpoint/2010/main" val="396526334"/>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裏表紙スライド">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91409-133F-42BB-9641-4E029E1EDE50}" type="datetime1">
              <a:rPr kumimoji="1" lang="ja-JP" altLang="en-US" smtClean="0"/>
              <a:pPr/>
              <a:t>2023/2/15</a:t>
            </a:fld>
            <a:endParaRPr kumimoji="1" lang="ja-JP" altLang="en-US"/>
          </a:p>
        </p:txBody>
      </p:sp>
      <p:sp>
        <p:nvSpPr>
          <p:cNvPr id="3" name="Footer Placeholder 2"/>
          <p:cNvSpPr>
            <a:spLocks noGrp="1"/>
          </p:cNvSpPr>
          <p:nvPr>
            <p:ph type="ftr" sz="quarter" idx="11"/>
          </p:nvPr>
        </p:nvSpPr>
        <p:spPr/>
        <p:txBody>
          <a:bodyPr/>
          <a:lstStyle/>
          <a:p>
            <a:r>
              <a:rPr kumimoji="1" lang="en-US" altLang="ja-JP" dirty="0"/>
              <a:t>©2016 Sony Network Communications Inc.</a:t>
            </a:r>
            <a:endParaRPr kumimoji="1" lang="ja-JP" altLang="en-US" dirty="0"/>
          </a:p>
        </p:txBody>
      </p:sp>
      <p:grpSp>
        <p:nvGrpSpPr>
          <p:cNvPr id="4" name="グループ化 3"/>
          <p:cNvGrpSpPr/>
          <p:nvPr userDrawn="1"/>
        </p:nvGrpSpPr>
        <p:grpSpPr>
          <a:xfrm>
            <a:off x="1586014" y="6577897"/>
            <a:ext cx="3866096" cy="913070"/>
            <a:chOff x="5014768" y="5760861"/>
            <a:chExt cx="3848562" cy="684803"/>
          </a:xfrm>
        </p:grpSpPr>
        <p:sp>
          <p:nvSpPr>
            <p:cNvPr id="8" name="テキスト ボックス 7"/>
            <p:cNvSpPr txBox="1"/>
            <p:nvPr userDrawn="1"/>
          </p:nvSpPr>
          <p:spPr>
            <a:xfrm>
              <a:off x="5014768" y="5760861"/>
              <a:ext cx="3848562" cy="684803"/>
            </a:xfrm>
            <a:prstGeom prst="rect">
              <a:avLst/>
            </a:prstGeom>
            <a:noFill/>
          </p:spPr>
          <p:txBody>
            <a:bodyPr wrap="square" rtlCol="0">
              <a:spAutoFit/>
            </a:bodyPr>
            <a:lstStyle/>
            <a:p>
              <a:pPr>
                <a:lnSpc>
                  <a:spcPts val="1600"/>
                </a:lnSpc>
              </a:pPr>
              <a:r>
                <a:rPr kumimoji="1" lang="en-US" altLang="ja-JP" sz="800" dirty="0">
                  <a:latin typeface="游ゴシック" panose="020B0400000000000000" pitchFamily="50" charset="-128"/>
                  <a:ea typeface="游ゴシック" panose="020B0400000000000000" pitchFamily="50" charset="-128"/>
                </a:rPr>
                <a:t>※AKASHI</a:t>
              </a:r>
              <a:r>
                <a:rPr kumimoji="1" lang="ja-JP" altLang="en-US" sz="800" dirty="0">
                  <a:latin typeface="游ゴシック" panose="020B0400000000000000" pitchFamily="50" charset="-128"/>
                  <a:ea typeface="游ゴシック" panose="020B0400000000000000" pitchFamily="50" charset="-128"/>
                </a:rPr>
                <a:t>は、ソニーネットワークコミュニケーションズ株式会社の商標です。</a:t>
              </a:r>
              <a:endParaRPr kumimoji="1" lang="en-US" altLang="ja-JP" sz="800" dirty="0">
                <a:latin typeface="游ゴシック" panose="020B0400000000000000" pitchFamily="50" charset="-128"/>
                <a:ea typeface="游ゴシック" panose="020B0400000000000000" pitchFamily="50" charset="-128"/>
              </a:endParaRPr>
            </a:p>
            <a:p>
              <a:pPr>
                <a:lnSpc>
                  <a:spcPts val="1600"/>
                </a:lnSpc>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　　　は、ソニーネットワークコミュニケーションズ株式会社の商標です。</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49763" y="5932836"/>
              <a:ext cx="270304" cy="200980"/>
            </a:xfrm>
            <a:prstGeom prst="rect">
              <a:avLst/>
            </a:prstGeom>
          </p:spPr>
        </p:pic>
      </p:gr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6237" y="3351526"/>
            <a:ext cx="1631443" cy="2077723"/>
          </a:xfrm>
          <a:prstGeom prst="rect">
            <a:avLst/>
          </a:prstGeom>
        </p:spPr>
      </p:pic>
    </p:spTree>
    <p:extLst>
      <p:ext uri="{BB962C8B-B14F-4D97-AF65-F5344CB8AC3E}">
        <p14:creationId xmlns:p14="http://schemas.microsoft.com/office/powerpoint/2010/main" val="412661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4641AA1B-51E6-428C-8518-9EA53875DCB8}" type="datetime1">
              <a:rPr kumimoji="1" lang="ja-JP" altLang="en-US" smtClean="0"/>
              <a:pPr/>
              <a:t>2023/2/15</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1410"/>
            <a:ext cx="6858000" cy="758665"/>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172201" y="60611"/>
            <a:ext cx="548640" cy="648049"/>
          </a:xfrm>
          <a:prstGeom prst="rect">
            <a:avLst/>
          </a:prstGeom>
        </p:spPr>
      </p:pic>
      <p:sp>
        <p:nvSpPr>
          <p:cNvPr id="2" name="タイトル 1"/>
          <p:cNvSpPr>
            <a:spLocks noGrp="1"/>
          </p:cNvSpPr>
          <p:nvPr>
            <p:ph type="title"/>
          </p:nvPr>
        </p:nvSpPr>
        <p:spPr>
          <a:xfrm>
            <a:off x="203200" y="1"/>
            <a:ext cx="6164263" cy="745067"/>
          </a:xfrm>
        </p:spPr>
        <p:txBody>
          <a:bodyPr tIns="72000" bIns="0"/>
          <a:lstStyle>
            <a:lvl1pPr>
              <a:defRPr>
                <a:solidFill>
                  <a:srgbClr val="FFFFFF"/>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11914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047869"/>
            <a:ext cx="6858000" cy="4356407"/>
          </a:xfrm>
          <a:prstGeom prst="rect">
            <a:avLst/>
          </a:prstGeom>
        </p:spPr>
      </p:pic>
      <p:sp>
        <p:nvSpPr>
          <p:cNvPr id="2" name="タイトル 1"/>
          <p:cNvSpPr>
            <a:spLocks noGrp="1"/>
          </p:cNvSpPr>
          <p:nvPr>
            <p:ph type="title"/>
          </p:nvPr>
        </p:nvSpPr>
        <p:spPr>
          <a:xfrm>
            <a:off x="346869" y="3942962"/>
            <a:ext cx="6164263" cy="1266053"/>
          </a:xfrm>
        </p:spPr>
        <p:txBody>
          <a:bodyPr anchor="ctr">
            <a:normAutofit/>
          </a:bodyPr>
          <a:lstStyle>
            <a:lvl1pPr algn="ctr">
              <a:defRPr sz="3200" b="0">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C0BD7F07-6BBF-4F8A-A5AE-3077A72BF8E7}" type="datetime1">
              <a:rPr kumimoji="1" lang="ja-JP" altLang="en-US" smtClean="0"/>
              <a:pPr/>
              <a:t>2023/2/15</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8343438"/>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40781" y="80431"/>
            <a:ext cx="517208" cy="610029"/>
          </a:xfrm>
          <a:prstGeom prst="rect">
            <a:avLst/>
          </a:prstGeom>
        </p:spPr>
      </p:pic>
      <p:sp>
        <p:nvSpPr>
          <p:cNvPr id="15" name="正方形/長方形 14"/>
          <p:cNvSpPr/>
          <p:nvPr userDrawn="1"/>
        </p:nvSpPr>
        <p:spPr>
          <a:xfrm>
            <a:off x="0" y="729853"/>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8146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4970" y="8657168"/>
            <a:ext cx="1543050" cy="486833"/>
          </a:xfrm>
          <a:prstGeom prst="rect">
            <a:avLst/>
          </a:prstGeom>
        </p:spPr>
        <p:txBody>
          <a:bodyPr vert="horz" lIns="91440" tIns="45720" rIns="91440" bIns="45720" rtlCol="0" anchor="ctr"/>
          <a:lstStyle>
            <a:lvl1pPr algn="l">
              <a:defRPr sz="1000">
                <a:solidFill>
                  <a:schemeClr val="tx1">
                    <a:tint val="75000"/>
                  </a:schemeClr>
                </a:solidFill>
              </a:defRPr>
            </a:lvl1pPr>
          </a:lstStyle>
          <a:p>
            <a:fld id="{C00A0210-5EAB-4BEF-B427-F6C15E4B6A4D}" type="datetime1">
              <a:rPr kumimoji="1" lang="ja-JP" altLang="en-US" smtClean="0"/>
              <a:pPr/>
              <a:t>2023/2/15</a:t>
            </a:fld>
            <a:endParaRPr kumimoji="1" lang="ja-JP" altLang="en-US"/>
          </a:p>
        </p:txBody>
      </p:sp>
      <p:sp>
        <p:nvSpPr>
          <p:cNvPr id="5" name="Footer Placeholder 4"/>
          <p:cNvSpPr>
            <a:spLocks noGrp="1"/>
          </p:cNvSpPr>
          <p:nvPr>
            <p:ph type="ftr" sz="quarter" idx="3"/>
          </p:nvPr>
        </p:nvSpPr>
        <p:spPr>
          <a:xfrm>
            <a:off x="1638020" y="8657168"/>
            <a:ext cx="3581960" cy="486833"/>
          </a:xfrm>
          <a:prstGeom prst="rect">
            <a:avLst/>
          </a:prstGeom>
        </p:spPr>
        <p:txBody>
          <a:bodyPr vert="horz" lIns="91440" tIns="45720" rIns="91440" bIns="45720" rtlCol="0" anchor="ctr"/>
          <a:lstStyle>
            <a:lvl1pPr algn="ctr">
              <a:defRPr sz="1000">
                <a:solidFill>
                  <a:schemeClr val="tx1">
                    <a:tint val="75000"/>
                  </a:schemeClr>
                </a:solidFill>
              </a:defRPr>
            </a:lvl1pPr>
          </a:lstStyle>
          <a:p>
            <a:r>
              <a:rPr kumimoji="1" lang="en-US" altLang="ja-JP" dirty="0"/>
              <a:t>©2016 Sony Network Communications Inc.</a:t>
            </a:r>
            <a:endParaRPr kumimoji="1" lang="ja-JP" altLang="en-US" dirty="0"/>
          </a:p>
        </p:txBody>
      </p:sp>
      <p:sp>
        <p:nvSpPr>
          <p:cNvPr id="6" name="Slide Number Placeholder 5"/>
          <p:cNvSpPr>
            <a:spLocks noGrp="1"/>
          </p:cNvSpPr>
          <p:nvPr>
            <p:ph type="sldNum" sz="quarter" idx="4"/>
          </p:nvPr>
        </p:nvSpPr>
        <p:spPr>
          <a:xfrm>
            <a:off x="5219980" y="8657168"/>
            <a:ext cx="154305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4E8D513-F815-49AF-AE30-01E47A21E05B}" type="slidenum">
              <a:rPr kumimoji="1" lang="ja-JP" altLang="en-US" smtClean="0"/>
              <a:pPr/>
              <a:t>‹#›</a:t>
            </a:fld>
            <a:endParaRPr kumimoji="1" lang="ja-JP" altLang="en-US"/>
          </a:p>
        </p:txBody>
      </p:sp>
    </p:spTree>
    <p:extLst>
      <p:ext uri="{BB962C8B-B14F-4D97-AF65-F5344CB8AC3E}">
        <p14:creationId xmlns:p14="http://schemas.microsoft.com/office/powerpoint/2010/main" val="4235764763"/>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Lst>
  <p:hf hdr="0" dt="0"/>
  <p:txStyles>
    <p:titleStyle>
      <a:lvl1pPr algn="l" defTabSz="914400" rtl="0" eaLnBrk="1" latinLnBrk="0" hangingPunct="1">
        <a:lnSpc>
          <a:spcPct val="90000"/>
        </a:lnSpc>
        <a:spcBef>
          <a:spcPct val="0"/>
        </a:spcBef>
        <a:buNone/>
        <a:defRPr kumimoji="1" sz="2400" kern="1200">
          <a:solidFill>
            <a:schemeClr val="tx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8534" y="2385062"/>
            <a:ext cx="5915025" cy="1606265"/>
          </a:xfrm>
        </p:spPr>
        <p:txBody>
          <a:bodyPr/>
          <a:lstStyle/>
          <a:p>
            <a:r>
              <a:rPr lang="ja-JP" altLang="en-US" dirty="0"/>
              <a:t>クラウド勤怠管理システム</a:t>
            </a:r>
            <a:br>
              <a:rPr lang="en-US" altLang="ja-JP" dirty="0"/>
            </a:br>
            <a:r>
              <a:rPr lang="ja-JP" altLang="en-US" spc="-300" dirty="0">
                <a:latin typeface="+mj-lt"/>
              </a:rPr>
              <a:t>ＡＫＡＳＨＩ</a:t>
            </a:r>
            <a:r>
              <a:rPr lang="en-US" altLang="ja-JP" sz="1800" dirty="0"/>
              <a:t> [ </a:t>
            </a:r>
            <a:r>
              <a:rPr lang="ja-JP" altLang="en-US" sz="1800" dirty="0"/>
              <a:t>アカシ </a:t>
            </a:r>
            <a:r>
              <a:rPr lang="en-US" altLang="ja-JP" sz="1800" dirty="0"/>
              <a:t>]</a:t>
            </a:r>
            <a:endParaRPr lang="ja-JP" altLang="en-US" dirty="0"/>
          </a:p>
        </p:txBody>
      </p:sp>
      <p:sp>
        <p:nvSpPr>
          <p:cNvPr id="3" name="テキスト プレースホルダー 2"/>
          <p:cNvSpPr>
            <a:spLocks noGrp="1"/>
          </p:cNvSpPr>
          <p:nvPr>
            <p:ph type="body" sz="quarter" idx="13"/>
          </p:nvPr>
        </p:nvSpPr>
        <p:spPr>
          <a:xfrm>
            <a:off x="598084" y="3827247"/>
            <a:ext cx="4284732" cy="401853"/>
          </a:xfrm>
        </p:spPr>
        <p:txBody>
          <a:bodyPr/>
          <a:lstStyle/>
          <a:p>
            <a:r>
              <a:rPr lang="ja-JP" altLang="en-US" dirty="0"/>
              <a:t>従業員配布マニュアル「申請編」</a:t>
            </a:r>
          </a:p>
          <a:p>
            <a:endParaRPr lang="ja-JP" altLang="en-US" dirty="0"/>
          </a:p>
        </p:txBody>
      </p:sp>
      <p:sp>
        <p:nvSpPr>
          <p:cNvPr id="4" name="テキスト プレースホルダー 3"/>
          <p:cNvSpPr>
            <a:spLocks noGrp="1"/>
          </p:cNvSpPr>
          <p:nvPr>
            <p:ph type="body" sz="quarter" idx="14"/>
          </p:nvPr>
        </p:nvSpPr>
        <p:spPr>
          <a:xfrm>
            <a:off x="1463041" y="6716465"/>
            <a:ext cx="5200650" cy="1686452"/>
          </a:xfrm>
        </p:spPr>
        <p:txBody>
          <a:bodyPr anchor="ctr"/>
          <a:lstStyle/>
          <a:p>
            <a:r>
              <a:rPr lang="ja-JP" altLang="en-US" sz="1400" b="1" dirty="0">
                <a:solidFill>
                  <a:schemeClr val="accent2"/>
                </a:solidFill>
              </a:rPr>
              <a:t>○○株式会社</a:t>
            </a:r>
            <a:endParaRPr lang="en-US" altLang="ja-JP" sz="1400" dirty="0"/>
          </a:p>
          <a:p>
            <a:r>
              <a:rPr lang="ja-JP" altLang="en-US" sz="1400" dirty="0"/>
              <a:t>○○部○○課</a:t>
            </a:r>
            <a:endParaRPr lang="en-US" altLang="ja-JP" sz="1400" dirty="0"/>
          </a:p>
        </p:txBody>
      </p:sp>
    </p:spTree>
    <p:extLst>
      <p:ext uri="{BB962C8B-B14F-4D97-AF65-F5344CB8AC3E}">
        <p14:creationId xmlns:p14="http://schemas.microsoft.com/office/powerpoint/2010/main" val="4164950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0367FD6-280D-4D6F-8475-523DF1BCFE37}"/>
              </a:ext>
            </a:extLst>
          </p:cNvPr>
          <p:cNvPicPr>
            <a:picLocks noChangeAspect="1"/>
          </p:cNvPicPr>
          <p:nvPr/>
        </p:nvPicPr>
        <p:blipFill>
          <a:blip r:embed="rId3"/>
          <a:stretch>
            <a:fillRect/>
          </a:stretch>
        </p:blipFill>
        <p:spPr>
          <a:xfrm>
            <a:off x="692571" y="2777288"/>
            <a:ext cx="2366017" cy="465994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9</a:t>
            </a:fld>
            <a:endParaRPr lang="ja-JP" altLang="en-US" dirty="0"/>
          </a:p>
        </p:txBody>
      </p:sp>
      <p:sp>
        <p:nvSpPr>
          <p:cNvPr id="5" name="タイトル 4"/>
          <p:cNvSpPr>
            <a:spLocks noGrp="1"/>
          </p:cNvSpPr>
          <p:nvPr>
            <p:ph type="title"/>
          </p:nvPr>
        </p:nvSpPr>
        <p:spPr/>
        <p:txBody>
          <a:bodyPr/>
          <a:lstStyle/>
          <a:p>
            <a:r>
              <a:rPr lang="ja-JP" altLang="en-US" dirty="0"/>
              <a:t>申請方法（スマートフォン）</a:t>
            </a:r>
          </a:p>
        </p:txBody>
      </p:sp>
      <p:sp>
        <p:nvSpPr>
          <p:cNvPr id="7" name="テキスト ボックス 6"/>
          <p:cNvSpPr txBox="1"/>
          <p:nvPr/>
        </p:nvSpPr>
        <p:spPr>
          <a:xfrm>
            <a:off x="364562" y="1706772"/>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）スマートフォン用のマイページにログインします。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51485" y="7786142"/>
            <a:ext cx="5955030" cy="307777"/>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）右上メニューを表示させ、「出勤簿」をタップします。</a:t>
            </a:r>
          </a:p>
        </p:txBody>
      </p:sp>
      <p:pic>
        <p:nvPicPr>
          <p:cNvPr id="12" name="Picture 2"/>
          <p:cNvPicPr>
            <a:picLocks noChangeAspect="1" noChangeArrowheads="1"/>
          </p:cNvPicPr>
          <p:nvPr/>
        </p:nvPicPr>
        <p:blipFill>
          <a:blip r:embed="rId4" cstate="print"/>
          <a:srcRect/>
          <a:stretch>
            <a:fillRect/>
          </a:stretch>
        </p:blipFill>
        <p:spPr bwMode="auto">
          <a:xfrm>
            <a:off x="3308815" y="2777288"/>
            <a:ext cx="3036969" cy="4352006"/>
          </a:xfrm>
          <a:prstGeom prst="rect">
            <a:avLst/>
          </a:prstGeom>
          <a:noFill/>
          <a:ln w="9525">
            <a:solidFill>
              <a:schemeClr val="tx1"/>
            </a:solidFill>
            <a:miter lim="800000"/>
            <a:headEnd/>
            <a:tailEnd/>
          </a:ln>
        </p:spPr>
      </p:pic>
      <p:sp>
        <p:nvSpPr>
          <p:cNvPr id="14" name="正方形/長方形 13"/>
          <p:cNvSpPr/>
          <p:nvPr/>
        </p:nvSpPr>
        <p:spPr>
          <a:xfrm>
            <a:off x="2672209" y="2779458"/>
            <a:ext cx="396195" cy="36172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3992397" y="3901343"/>
            <a:ext cx="2414118" cy="4406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276701" y="999530"/>
            <a:ext cx="2723823"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スマートフォンでの申請</a:t>
            </a:r>
          </a:p>
        </p:txBody>
      </p:sp>
      <p:cxnSp>
        <p:nvCxnSpPr>
          <p:cNvPr id="16" name="直線コネクタ 15"/>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矢印: 上 16">
            <a:extLst>
              <a:ext uri="{FF2B5EF4-FFF2-40B4-BE49-F238E27FC236}">
                <a16:creationId xmlns:a16="http://schemas.microsoft.com/office/drawing/2014/main" id="{90037889-9C5C-4C2F-B3B9-524428EAC24D}"/>
              </a:ext>
            </a:extLst>
          </p:cNvPr>
          <p:cNvSpPr/>
          <p:nvPr/>
        </p:nvSpPr>
        <p:spPr>
          <a:xfrm rot="13079768">
            <a:off x="4573972" y="3555476"/>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矢印: 上 17">
            <a:extLst>
              <a:ext uri="{FF2B5EF4-FFF2-40B4-BE49-F238E27FC236}">
                <a16:creationId xmlns:a16="http://schemas.microsoft.com/office/drawing/2014/main" id="{5062A095-6CB4-4160-B885-CBF2A6013B43}"/>
              </a:ext>
            </a:extLst>
          </p:cNvPr>
          <p:cNvSpPr/>
          <p:nvPr/>
        </p:nvSpPr>
        <p:spPr>
          <a:xfrm rot="13079768">
            <a:off x="2985829" y="2601495"/>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3229109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10</a:t>
            </a:fld>
            <a:endParaRPr lang="ja-JP" altLang="en-US" dirty="0"/>
          </a:p>
        </p:txBody>
      </p:sp>
      <p:sp>
        <p:nvSpPr>
          <p:cNvPr id="5" name="タイトル 4"/>
          <p:cNvSpPr>
            <a:spLocks noGrp="1"/>
          </p:cNvSpPr>
          <p:nvPr>
            <p:ph type="title"/>
          </p:nvPr>
        </p:nvSpPr>
        <p:spPr/>
        <p:txBody>
          <a:bodyPr/>
          <a:lstStyle/>
          <a:p>
            <a:r>
              <a:rPr lang="ja-JP" altLang="en-US" dirty="0"/>
              <a:t>申請方法（スマートフォン）</a:t>
            </a:r>
          </a:p>
        </p:txBody>
      </p:sp>
      <p:sp>
        <p:nvSpPr>
          <p:cNvPr id="18" name="正方形/長方形 17"/>
          <p:cNvSpPr/>
          <p:nvPr/>
        </p:nvSpPr>
        <p:spPr>
          <a:xfrm>
            <a:off x="1849804" y="6182806"/>
            <a:ext cx="588812" cy="28993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7" name="矢印: 上 6">
            <a:extLst>
              <a:ext uri="{FF2B5EF4-FFF2-40B4-BE49-F238E27FC236}">
                <a16:creationId xmlns:a16="http://schemas.microsoft.com/office/drawing/2014/main" id="{34983C20-5BF9-4D88-BF5B-36D238239EE4}"/>
              </a:ext>
            </a:extLst>
          </p:cNvPr>
          <p:cNvSpPr/>
          <p:nvPr/>
        </p:nvSpPr>
        <p:spPr>
          <a:xfrm rot="13079768">
            <a:off x="2502009" y="5838395"/>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 name="テキスト ボックス 8">
            <a:extLst>
              <a:ext uri="{FF2B5EF4-FFF2-40B4-BE49-F238E27FC236}">
                <a16:creationId xmlns:a16="http://schemas.microsoft.com/office/drawing/2014/main" id="{BDAAD003-942D-42FC-BFA4-B3DA1AA6C860}"/>
              </a:ext>
            </a:extLst>
          </p:cNvPr>
          <p:cNvSpPr txBox="1"/>
          <p:nvPr/>
        </p:nvSpPr>
        <p:spPr>
          <a:xfrm>
            <a:off x="307816" y="1056455"/>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）メニューにある「出勤簿」をタップし、該当日の「申請」をタップします。</a:t>
            </a:r>
          </a:p>
        </p:txBody>
      </p:sp>
      <p:pic>
        <p:nvPicPr>
          <p:cNvPr id="4" name="図 3">
            <a:extLst>
              <a:ext uri="{FF2B5EF4-FFF2-40B4-BE49-F238E27FC236}">
                <a16:creationId xmlns:a16="http://schemas.microsoft.com/office/drawing/2014/main" id="{751B2A1E-3AB7-4C82-BD91-C7F2C8BA0A5E}"/>
              </a:ext>
            </a:extLst>
          </p:cNvPr>
          <p:cNvPicPr>
            <a:picLocks noChangeAspect="1"/>
          </p:cNvPicPr>
          <p:nvPr/>
        </p:nvPicPr>
        <p:blipFill>
          <a:blip r:embed="rId3"/>
          <a:stretch>
            <a:fillRect/>
          </a:stretch>
        </p:blipFill>
        <p:spPr>
          <a:xfrm>
            <a:off x="1611699" y="1757364"/>
            <a:ext cx="3347263" cy="6722114"/>
          </a:xfrm>
          <a:prstGeom prst="rect">
            <a:avLst/>
          </a:prstGeom>
          <a:ln>
            <a:solidFill>
              <a:schemeClr val="tx1"/>
            </a:solidFill>
          </a:ln>
        </p:spPr>
      </p:pic>
      <p:sp>
        <p:nvSpPr>
          <p:cNvPr id="11" name="正方形/長方形 10">
            <a:extLst>
              <a:ext uri="{FF2B5EF4-FFF2-40B4-BE49-F238E27FC236}">
                <a16:creationId xmlns:a16="http://schemas.microsoft.com/office/drawing/2014/main" id="{5E00A3C4-26D3-4AE1-B2DC-A781E104DFA7}"/>
              </a:ext>
            </a:extLst>
          </p:cNvPr>
          <p:cNvSpPr/>
          <p:nvPr/>
        </p:nvSpPr>
        <p:spPr>
          <a:xfrm>
            <a:off x="1611699" y="5797336"/>
            <a:ext cx="963059" cy="53127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矢印: 上 11">
            <a:extLst>
              <a:ext uri="{FF2B5EF4-FFF2-40B4-BE49-F238E27FC236}">
                <a16:creationId xmlns:a16="http://schemas.microsoft.com/office/drawing/2014/main" id="{FA99D810-4BDF-4EBD-A94F-72C52C04B71F}"/>
              </a:ext>
            </a:extLst>
          </p:cNvPr>
          <p:cNvSpPr/>
          <p:nvPr/>
        </p:nvSpPr>
        <p:spPr>
          <a:xfrm rot="13079768">
            <a:off x="2638151" y="5510332"/>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3599184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F39BAB11-6FDE-454C-B102-29B911F29D98}"/>
              </a:ext>
            </a:extLst>
          </p:cNvPr>
          <p:cNvPicPr>
            <a:picLocks noChangeAspect="1"/>
          </p:cNvPicPr>
          <p:nvPr/>
        </p:nvPicPr>
        <p:blipFill>
          <a:blip r:embed="rId3"/>
          <a:stretch>
            <a:fillRect/>
          </a:stretch>
        </p:blipFill>
        <p:spPr>
          <a:xfrm>
            <a:off x="1700202" y="1788489"/>
            <a:ext cx="3028709" cy="6868679"/>
          </a:xfrm>
          <a:prstGeom prst="rect">
            <a:avLst/>
          </a:prstGeom>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11</a:t>
            </a:fld>
            <a:endParaRPr lang="ja-JP" altLang="en-US" dirty="0"/>
          </a:p>
        </p:txBody>
      </p:sp>
      <p:sp>
        <p:nvSpPr>
          <p:cNvPr id="5" name="タイトル 4"/>
          <p:cNvSpPr>
            <a:spLocks noGrp="1"/>
          </p:cNvSpPr>
          <p:nvPr>
            <p:ph type="title"/>
          </p:nvPr>
        </p:nvSpPr>
        <p:spPr/>
        <p:txBody>
          <a:bodyPr/>
          <a:lstStyle/>
          <a:p>
            <a:r>
              <a:rPr lang="ja-JP" altLang="en-US" dirty="0"/>
              <a:t>申請方法（スマートフォン）</a:t>
            </a:r>
          </a:p>
        </p:txBody>
      </p:sp>
      <p:sp>
        <p:nvSpPr>
          <p:cNvPr id="7" name="正方形/長方形 6"/>
          <p:cNvSpPr/>
          <p:nvPr/>
        </p:nvSpPr>
        <p:spPr>
          <a:xfrm>
            <a:off x="1775398" y="3245571"/>
            <a:ext cx="2856678" cy="264990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a:extLst>
              <a:ext uri="{FF2B5EF4-FFF2-40B4-BE49-F238E27FC236}">
                <a16:creationId xmlns:a16="http://schemas.microsoft.com/office/drawing/2014/main" id="{DC09FC61-9066-4C90-8C73-86A8A373C8BE}"/>
              </a:ext>
            </a:extLst>
          </p:cNvPr>
          <p:cNvSpPr txBox="1"/>
          <p:nvPr/>
        </p:nvSpPr>
        <p:spPr>
          <a:xfrm>
            <a:off x="284881" y="1052314"/>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）申請画面が表示されるので、必要な申請内容を入力します。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必要であれば理由も記入してください。</a:t>
            </a:r>
          </a:p>
        </p:txBody>
      </p:sp>
      <p:sp>
        <p:nvSpPr>
          <p:cNvPr id="11" name="吹き出し: 円形 10">
            <a:extLst>
              <a:ext uri="{FF2B5EF4-FFF2-40B4-BE49-F238E27FC236}">
                <a16:creationId xmlns:a16="http://schemas.microsoft.com/office/drawing/2014/main" id="{80421A85-1202-4516-A41A-D112B4A7880B}"/>
              </a:ext>
            </a:extLst>
          </p:cNvPr>
          <p:cNvSpPr/>
          <p:nvPr/>
        </p:nvSpPr>
        <p:spPr>
          <a:xfrm>
            <a:off x="4728911" y="3496780"/>
            <a:ext cx="1819198" cy="1073742"/>
          </a:xfrm>
          <a:prstGeom prst="wedgeEllipseCallout">
            <a:avLst>
              <a:gd name="adj1" fmla="val -74253"/>
              <a:gd name="adj2" fmla="val 2691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タップして入力画面を表示する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02444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12</a:t>
            </a:fld>
            <a:endParaRPr lang="ja-JP" altLang="en-US" dirty="0"/>
          </a:p>
        </p:txBody>
      </p:sp>
      <p:sp>
        <p:nvSpPr>
          <p:cNvPr id="5" name="タイトル 4"/>
          <p:cNvSpPr>
            <a:spLocks noGrp="1"/>
          </p:cNvSpPr>
          <p:nvPr>
            <p:ph type="title"/>
          </p:nvPr>
        </p:nvSpPr>
        <p:spPr/>
        <p:txBody>
          <a:bodyPr/>
          <a:lstStyle/>
          <a:p>
            <a:r>
              <a:rPr lang="ja-JP" altLang="en-US" dirty="0"/>
              <a:t>申請方法（スマートフォン）</a:t>
            </a:r>
          </a:p>
        </p:txBody>
      </p:sp>
      <p:pic>
        <p:nvPicPr>
          <p:cNvPr id="8" name="図 7">
            <a:extLst>
              <a:ext uri="{FF2B5EF4-FFF2-40B4-BE49-F238E27FC236}">
                <a16:creationId xmlns:a16="http://schemas.microsoft.com/office/drawing/2014/main" id="{CCC19030-82EE-41F1-B957-2C8D56EE1B2A}"/>
              </a:ext>
            </a:extLst>
          </p:cNvPr>
          <p:cNvPicPr>
            <a:picLocks noChangeAspect="1"/>
          </p:cNvPicPr>
          <p:nvPr/>
        </p:nvPicPr>
        <p:blipFill>
          <a:blip r:embed="rId3"/>
          <a:stretch>
            <a:fillRect/>
          </a:stretch>
        </p:blipFill>
        <p:spPr>
          <a:xfrm>
            <a:off x="1723231" y="1928812"/>
            <a:ext cx="3124200" cy="5286375"/>
          </a:xfrm>
          <a:prstGeom prst="rect">
            <a:avLst/>
          </a:prstGeom>
          <a:ln>
            <a:solidFill>
              <a:schemeClr val="tx1"/>
            </a:solidFill>
          </a:ln>
        </p:spPr>
      </p:pic>
      <p:sp>
        <p:nvSpPr>
          <p:cNvPr id="9" name="テキスト ボックス 8">
            <a:extLst>
              <a:ext uri="{FF2B5EF4-FFF2-40B4-BE49-F238E27FC236}">
                <a16:creationId xmlns:a16="http://schemas.microsoft.com/office/drawing/2014/main" id="{AB2019F5-FE19-40EE-8AA0-B38D6C14E14A}"/>
              </a:ext>
            </a:extLst>
          </p:cNvPr>
          <p:cNvSpPr txBox="1"/>
          <p:nvPr/>
        </p:nvSpPr>
        <p:spPr>
          <a:xfrm>
            <a:off x="307816" y="1093678"/>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rPr>
              <a:t>）申請先の承認者が表示されます。必要に応じて選択</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追加</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修正をします。</a:t>
            </a:r>
          </a:p>
        </p:txBody>
      </p:sp>
      <p:sp>
        <p:nvSpPr>
          <p:cNvPr id="10" name="テキスト ボックス 9">
            <a:extLst>
              <a:ext uri="{FF2B5EF4-FFF2-40B4-BE49-F238E27FC236}">
                <a16:creationId xmlns:a16="http://schemas.microsoft.com/office/drawing/2014/main" id="{7BA11EB5-8AFF-4AC1-8F52-5DBA6F839F4B}"/>
              </a:ext>
            </a:extLst>
          </p:cNvPr>
          <p:cNvSpPr txBox="1"/>
          <p:nvPr/>
        </p:nvSpPr>
        <p:spPr>
          <a:xfrm>
            <a:off x="364088" y="7742545"/>
            <a:ext cx="5955030" cy="307777"/>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5</a:t>
            </a:r>
            <a:r>
              <a:rPr kumimoji="1" lang="ja-JP" altLang="en-US" sz="1400" dirty="0">
                <a:latin typeface="メイリオ" panose="020B0604030504040204" pitchFamily="50" charset="-128"/>
                <a:ea typeface="メイリオ" panose="020B0604030504040204" pitchFamily="50" charset="-128"/>
              </a:rPr>
              <a:t>）「確定」をタップし、申請を提出します。</a:t>
            </a:r>
          </a:p>
        </p:txBody>
      </p:sp>
      <p:sp>
        <p:nvSpPr>
          <p:cNvPr id="11" name="矢印: 上 10">
            <a:extLst>
              <a:ext uri="{FF2B5EF4-FFF2-40B4-BE49-F238E27FC236}">
                <a16:creationId xmlns:a16="http://schemas.microsoft.com/office/drawing/2014/main" id="{BB0656DF-2505-404A-8C40-6EC98DDB8B8B}"/>
              </a:ext>
            </a:extLst>
          </p:cNvPr>
          <p:cNvSpPr/>
          <p:nvPr/>
        </p:nvSpPr>
        <p:spPr>
          <a:xfrm rot="13079768">
            <a:off x="3856781" y="4429124"/>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吹き出し: 円形 14">
            <a:extLst>
              <a:ext uri="{FF2B5EF4-FFF2-40B4-BE49-F238E27FC236}">
                <a16:creationId xmlns:a16="http://schemas.microsoft.com/office/drawing/2014/main" id="{560C3F4B-CFEA-4105-A97F-F8178853163F}"/>
              </a:ext>
            </a:extLst>
          </p:cNvPr>
          <p:cNvSpPr/>
          <p:nvPr/>
        </p:nvSpPr>
        <p:spPr>
          <a:xfrm>
            <a:off x="4685289" y="5180130"/>
            <a:ext cx="1820708" cy="1073742"/>
          </a:xfrm>
          <a:prstGeom prst="wedgeEllipseCallout">
            <a:avLst>
              <a:gd name="adj1" fmla="val -74253"/>
              <a:gd name="adj2" fmla="val 2691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承認者を確認。</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必要であれば</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承認階層を追加して申請する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4256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13</a:t>
            </a:fld>
            <a:endParaRPr lang="ja-JP" altLang="en-US" dirty="0"/>
          </a:p>
        </p:txBody>
      </p:sp>
      <p:sp>
        <p:nvSpPr>
          <p:cNvPr id="5" name="タイトル 4"/>
          <p:cNvSpPr>
            <a:spLocks noGrp="1"/>
          </p:cNvSpPr>
          <p:nvPr>
            <p:ph type="title"/>
          </p:nvPr>
        </p:nvSpPr>
        <p:spPr/>
        <p:txBody>
          <a:bodyPr/>
          <a:lstStyle/>
          <a:p>
            <a:r>
              <a:rPr lang="ja-JP" altLang="en-US" dirty="0"/>
              <a:t>申請方法（スマートフォン）</a:t>
            </a:r>
          </a:p>
        </p:txBody>
      </p:sp>
      <p:sp>
        <p:nvSpPr>
          <p:cNvPr id="9" name="テキスト ボックス 8">
            <a:extLst>
              <a:ext uri="{FF2B5EF4-FFF2-40B4-BE49-F238E27FC236}">
                <a16:creationId xmlns:a16="http://schemas.microsoft.com/office/drawing/2014/main" id="{A6BA0735-8016-4B10-BB35-7F84DE08DFCD}"/>
              </a:ext>
            </a:extLst>
          </p:cNvPr>
          <p:cNvSpPr txBox="1"/>
          <p:nvPr/>
        </p:nvSpPr>
        <p:spPr>
          <a:xfrm>
            <a:off x="393174" y="1142963"/>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）該当日が「申請あり」となったことを確認します。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申請内容の確認は「申請あり」をタップすると行えます。</a:t>
            </a:r>
            <a:endParaRPr kumimoji="1" lang="en-US" altLang="ja-JP" sz="1400" dirty="0">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4822B10C-8B05-4A19-A833-2CE3A6774BCB}"/>
              </a:ext>
            </a:extLst>
          </p:cNvPr>
          <p:cNvPicPr>
            <a:picLocks noChangeAspect="1"/>
          </p:cNvPicPr>
          <p:nvPr/>
        </p:nvPicPr>
        <p:blipFill>
          <a:blip r:embed="rId3"/>
          <a:stretch>
            <a:fillRect/>
          </a:stretch>
        </p:blipFill>
        <p:spPr>
          <a:xfrm>
            <a:off x="1513681" y="1966038"/>
            <a:ext cx="3543300" cy="6391275"/>
          </a:xfrm>
          <a:prstGeom prst="rect">
            <a:avLst/>
          </a:prstGeom>
          <a:ln>
            <a:solidFill>
              <a:schemeClr val="tx1"/>
            </a:solidFill>
          </a:ln>
        </p:spPr>
      </p:pic>
      <p:sp>
        <p:nvSpPr>
          <p:cNvPr id="10" name="矢印: 上 9">
            <a:extLst>
              <a:ext uri="{FF2B5EF4-FFF2-40B4-BE49-F238E27FC236}">
                <a16:creationId xmlns:a16="http://schemas.microsoft.com/office/drawing/2014/main" id="{DF670E4D-BE47-4D08-BFA3-4A2D3A7425A4}"/>
              </a:ext>
            </a:extLst>
          </p:cNvPr>
          <p:cNvSpPr/>
          <p:nvPr/>
        </p:nvSpPr>
        <p:spPr>
          <a:xfrm rot="13079768">
            <a:off x="2414937" y="6009355"/>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547136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14</a:t>
            </a:fld>
            <a:endParaRPr lang="ja-JP" altLang="en-US" dirty="0"/>
          </a:p>
        </p:txBody>
      </p:sp>
      <p:sp>
        <p:nvSpPr>
          <p:cNvPr id="5" name="タイトル 4"/>
          <p:cNvSpPr>
            <a:spLocks noGrp="1"/>
          </p:cNvSpPr>
          <p:nvPr>
            <p:ph type="title"/>
          </p:nvPr>
        </p:nvSpPr>
        <p:spPr/>
        <p:txBody>
          <a:bodyPr/>
          <a:lstStyle/>
          <a:p>
            <a:r>
              <a:rPr lang="ja-JP" altLang="en-US" dirty="0"/>
              <a:t>申請種別ごとの申請例</a:t>
            </a:r>
          </a:p>
        </p:txBody>
      </p:sp>
      <p:pic>
        <p:nvPicPr>
          <p:cNvPr id="6" name="図 5">
            <a:extLst>
              <a:ext uri="{FF2B5EF4-FFF2-40B4-BE49-F238E27FC236}">
                <a16:creationId xmlns:a16="http://schemas.microsoft.com/office/drawing/2014/main" id="{E933CB76-1369-4C2C-B42E-F6C29FE56403}"/>
              </a:ext>
            </a:extLst>
          </p:cNvPr>
          <p:cNvPicPr>
            <a:picLocks noChangeAspect="1"/>
          </p:cNvPicPr>
          <p:nvPr/>
        </p:nvPicPr>
        <p:blipFill>
          <a:blip r:embed="rId3"/>
          <a:stretch>
            <a:fillRect/>
          </a:stretch>
        </p:blipFill>
        <p:spPr>
          <a:xfrm>
            <a:off x="1315978" y="2763917"/>
            <a:ext cx="3938706" cy="5441282"/>
          </a:xfrm>
          <a:prstGeom prst="rect">
            <a:avLst/>
          </a:prstGeom>
        </p:spPr>
      </p:pic>
      <p:sp>
        <p:nvSpPr>
          <p:cNvPr id="7" name="正方形/長方形 6">
            <a:extLst>
              <a:ext uri="{FF2B5EF4-FFF2-40B4-BE49-F238E27FC236}">
                <a16:creationId xmlns:a16="http://schemas.microsoft.com/office/drawing/2014/main" id="{DB42E81E-A4F4-48D6-BB46-F20F6CA57861}"/>
              </a:ext>
            </a:extLst>
          </p:cNvPr>
          <p:cNvSpPr/>
          <p:nvPr/>
        </p:nvSpPr>
        <p:spPr>
          <a:xfrm>
            <a:off x="1363286" y="4416026"/>
            <a:ext cx="3844090" cy="84565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正方形/長方形 7">
            <a:extLst>
              <a:ext uri="{FF2B5EF4-FFF2-40B4-BE49-F238E27FC236}">
                <a16:creationId xmlns:a16="http://schemas.microsoft.com/office/drawing/2014/main" id="{8B873C2B-2F3A-41A8-81F2-BA46E447106C}"/>
              </a:ext>
            </a:extLst>
          </p:cNvPr>
          <p:cNvSpPr/>
          <p:nvPr/>
        </p:nvSpPr>
        <p:spPr>
          <a:xfrm>
            <a:off x="1363286" y="5698554"/>
            <a:ext cx="3854396" cy="43274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テキスト ボックス 8">
            <a:extLst>
              <a:ext uri="{FF2B5EF4-FFF2-40B4-BE49-F238E27FC236}">
                <a16:creationId xmlns:a16="http://schemas.microsoft.com/office/drawing/2014/main" id="{87D208F0-FE33-44EF-935B-5D159F2C1FEA}"/>
              </a:ext>
            </a:extLst>
          </p:cNvPr>
          <p:cNvSpPr txBox="1"/>
          <p:nvPr/>
        </p:nvSpPr>
        <p:spPr>
          <a:xfrm>
            <a:off x="4143404" y="5379359"/>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実績欄</a:t>
            </a:r>
          </a:p>
        </p:txBody>
      </p:sp>
      <p:sp>
        <p:nvSpPr>
          <p:cNvPr id="10" name="テキスト ボックス 9">
            <a:extLst>
              <a:ext uri="{FF2B5EF4-FFF2-40B4-BE49-F238E27FC236}">
                <a16:creationId xmlns:a16="http://schemas.microsoft.com/office/drawing/2014/main" id="{5E5F76AC-2337-4213-9CCF-852100112A8B}"/>
              </a:ext>
            </a:extLst>
          </p:cNvPr>
          <p:cNvSpPr txBox="1"/>
          <p:nvPr/>
        </p:nvSpPr>
        <p:spPr>
          <a:xfrm>
            <a:off x="4009129" y="4094294"/>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予定欄</a:t>
            </a:r>
          </a:p>
        </p:txBody>
      </p:sp>
      <p:sp>
        <p:nvSpPr>
          <p:cNvPr id="4" name="テキスト ボックス 3">
            <a:extLst>
              <a:ext uri="{FF2B5EF4-FFF2-40B4-BE49-F238E27FC236}">
                <a16:creationId xmlns:a16="http://schemas.microsoft.com/office/drawing/2014/main" id="{540E1504-09AE-44C5-9F4D-D2B3900576A4}"/>
              </a:ext>
            </a:extLst>
          </p:cNvPr>
          <p:cNvSpPr txBox="1"/>
          <p:nvPr/>
        </p:nvSpPr>
        <p:spPr>
          <a:xfrm>
            <a:off x="239962" y="1169717"/>
            <a:ext cx="6378075" cy="1169551"/>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の申請は予定や実績の時刻や勤務処理、休暇処理を選択し、</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修正した内容で提出します。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未来日に対して行う申請の場合「予定欄」「勤務処理」「休暇処理」のみの入力となりますが、当日を含む過去日に対して行う申請では「実績欄」の入力なども必要になります。</a:t>
            </a:r>
          </a:p>
        </p:txBody>
      </p:sp>
      <p:sp>
        <p:nvSpPr>
          <p:cNvPr id="22" name="テキスト ボックス 21">
            <a:extLst>
              <a:ext uri="{FF2B5EF4-FFF2-40B4-BE49-F238E27FC236}">
                <a16:creationId xmlns:a16="http://schemas.microsoft.com/office/drawing/2014/main" id="{921EF02F-A7D7-4512-A6E6-F0ACFE45E474}"/>
              </a:ext>
            </a:extLst>
          </p:cNvPr>
          <p:cNvSpPr txBox="1"/>
          <p:nvPr/>
        </p:nvSpPr>
        <p:spPr>
          <a:xfrm>
            <a:off x="2426356" y="6568174"/>
            <a:ext cx="925830" cy="523220"/>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勤務処理</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休暇処理</a:t>
            </a:r>
          </a:p>
        </p:txBody>
      </p:sp>
      <p:sp>
        <p:nvSpPr>
          <p:cNvPr id="18" name="吹き出し: 円形 17">
            <a:extLst>
              <a:ext uri="{FF2B5EF4-FFF2-40B4-BE49-F238E27FC236}">
                <a16:creationId xmlns:a16="http://schemas.microsoft.com/office/drawing/2014/main" id="{CDBE3140-66E2-4D3B-9A50-CCF6ADBBB03D}"/>
              </a:ext>
            </a:extLst>
          </p:cNvPr>
          <p:cNvSpPr/>
          <p:nvPr/>
        </p:nvSpPr>
        <p:spPr>
          <a:xfrm>
            <a:off x="4788150" y="4027911"/>
            <a:ext cx="1974879" cy="1073742"/>
          </a:xfrm>
          <a:prstGeom prst="wedgeEllipseCallout">
            <a:avLst>
              <a:gd name="adj1" fmla="val -62115"/>
              <a:gd name="adj2" fmla="val 2993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予定としての申請。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予定変更申請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9" name="吹き出し: 円形 18">
            <a:extLst>
              <a:ext uri="{FF2B5EF4-FFF2-40B4-BE49-F238E27FC236}">
                <a16:creationId xmlns:a16="http://schemas.microsoft.com/office/drawing/2014/main" id="{592162DE-CB30-44EA-9878-0407248A0281}"/>
              </a:ext>
            </a:extLst>
          </p:cNvPr>
          <p:cNvSpPr/>
          <p:nvPr/>
        </p:nvSpPr>
        <p:spPr>
          <a:xfrm>
            <a:off x="4934959" y="5261682"/>
            <a:ext cx="167214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当日を含む過去日の実績修正</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3" name="吹き出し: 円形 22">
            <a:extLst>
              <a:ext uri="{FF2B5EF4-FFF2-40B4-BE49-F238E27FC236}">
                <a16:creationId xmlns:a16="http://schemas.microsoft.com/office/drawing/2014/main" id="{CD15CDBC-AB1D-4A8C-BE34-67509F193A79}"/>
              </a:ext>
            </a:extLst>
          </p:cNvPr>
          <p:cNvSpPr/>
          <p:nvPr/>
        </p:nvSpPr>
        <p:spPr>
          <a:xfrm>
            <a:off x="4418612" y="6422554"/>
            <a:ext cx="1946450" cy="1160872"/>
          </a:xfrm>
          <a:prstGeom prst="wedgeEllipseCallout">
            <a:avLst>
              <a:gd name="adj1" fmla="val -74625"/>
              <a:gd name="adj2" fmla="val -6466"/>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予定としての申請。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変更申請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73491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15</a:t>
            </a:fld>
            <a:endParaRPr lang="ja-JP" altLang="en-US" dirty="0"/>
          </a:p>
        </p:txBody>
      </p:sp>
      <p:sp>
        <p:nvSpPr>
          <p:cNvPr id="5" name="タイトル 4"/>
          <p:cNvSpPr>
            <a:spLocks noGrp="1"/>
          </p:cNvSpPr>
          <p:nvPr>
            <p:ph type="title"/>
          </p:nvPr>
        </p:nvSpPr>
        <p:spPr/>
        <p:txBody>
          <a:bodyPr/>
          <a:lstStyle/>
          <a:p>
            <a:r>
              <a:rPr lang="ja-JP" altLang="en-US" dirty="0"/>
              <a:t>実績変更申請</a:t>
            </a:r>
          </a:p>
        </p:txBody>
      </p:sp>
      <p:sp>
        <p:nvSpPr>
          <p:cNvPr id="16" name="テキスト ボックス 15"/>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■過去の実績に関する変更修正申請</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29657" y="1493013"/>
            <a:ext cx="5618603" cy="30777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勤務実績を本来の勤務結果に合わせて修正</a:t>
            </a:r>
            <a:r>
              <a:rPr kumimoji="1" lang="ja-JP" altLang="en-US" sz="1400" dirty="0">
                <a:latin typeface="メイリオ" panose="020B0604030504040204" pitchFamily="50" charset="-128"/>
                <a:ea typeface="メイリオ" panose="020B0604030504040204" pitchFamily="50" charset="-128"/>
              </a:rPr>
              <a:t>し、申請を行ないます。</a:t>
            </a:r>
            <a:endParaRPr kumimoji="1" lang="en-US" altLang="ja-JP" sz="14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29657" y="7450578"/>
            <a:ext cx="5870384"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a:t>
            </a:r>
            <a:r>
              <a:rPr kumimoji="1" lang="en-US" altLang="ja-JP" sz="1400" dirty="0">
                <a:latin typeface="メイリオ" panose="020B0604030504040204" pitchFamily="50" charset="-128"/>
                <a:ea typeface="メイリオ" panose="020B0604030504040204" pitchFamily="50" charset="-128"/>
              </a:rPr>
              <a:t>9</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18</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で勤務する予定でしたが、出勤が</a:t>
            </a:r>
            <a:r>
              <a:rPr kumimoji="1" lang="en-US" altLang="ja-JP" sz="1400" dirty="0">
                <a:latin typeface="メイリオ" panose="020B0604030504040204" pitchFamily="50" charset="-128"/>
                <a:ea typeface="メイリオ" panose="020B0604030504040204" pitchFamily="50" charset="-128"/>
              </a:rPr>
              <a:t>13</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47</a:t>
            </a:r>
            <a:r>
              <a:rPr kumimoji="1" lang="ja-JP" altLang="en-US" sz="1400" dirty="0" err="1">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退勤が</a:t>
            </a:r>
            <a:r>
              <a:rPr kumimoji="1" lang="en-US" altLang="ja-JP" sz="1400" dirty="0">
                <a:latin typeface="メイリオ" panose="020B0604030504040204" pitchFamily="50" charset="-128"/>
                <a:ea typeface="メイリオ" panose="020B0604030504040204" pitchFamily="50" charset="-128"/>
              </a:rPr>
              <a:t>14</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47</a:t>
            </a:r>
            <a:r>
              <a:rPr kumimoji="1" lang="ja-JP" altLang="en-US" sz="1400" dirty="0" err="1">
                <a:latin typeface="メイリオ" panose="020B0604030504040204" pitchFamily="50" charset="-128"/>
                <a:ea typeface="メイリオ" panose="020B0604030504040204" pitchFamily="50" charset="-128"/>
              </a:rPr>
              <a:t>だっ</a:t>
            </a:r>
            <a:r>
              <a:rPr kumimoji="1" lang="ja-JP" altLang="en-US" sz="1400" dirty="0">
                <a:latin typeface="メイリオ" panose="020B0604030504040204" pitchFamily="50" charset="-128"/>
                <a:ea typeface="メイリオ" panose="020B0604030504040204" pitchFamily="50" charset="-128"/>
              </a:rPr>
              <a:t>たため、実績に「遅刻」「早退」が表示されています。</a:t>
            </a:r>
          </a:p>
        </p:txBody>
      </p:sp>
      <p:pic>
        <p:nvPicPr>
          <p:cNvPr id="9219" name="Picture 3"/>
          <p:cNvPicPr>
            <a:picLocks noChangeAspect="1" noChangeArrowheads="1"/>
          </p:cNvPicPr>
          <p:nvPr/>
        </p:nvPicPr>
        <p:blipFill>
          <a:blip r:embed="rId3" cstate="print"/>
          <a:srcRect/>
          <a:stretch>
            <a:fillRect/>
          </a:stretch>
        </p:blipFill>
        <p:spPr bwMode="auto">
          <a:xfrm>
            <a:off x="609085" y="3160392"/>
            <a:ext cx="5560880" cy="3950308"/>
          </a:xfrm>
          <a:prstGeom prst="rect">
            <a:avLst/>
          </a:prstGeom>
          <a:noFill/>
          <a:ln w="9525">
            <a:solidFill>
              <a:schemeClr val="tx1"/>
            </a:solidFill>
            <a:miter lim="800000"/>
            <a:headEnd/>
            <a:tailEnd/>
          </a:ln>
        </p:spPr>
      </p:pic>
      <p:sp>
        <p:nvSpPr>
          <p:cNvPr id="19" name="正方形/長方形 18"/>
          <p:cNvSpPr/>
          <p:nvPr/>
        </p:nvSpPr>
        <p:spPr>
          <a:xfrm>
            <a:off x="497079" y="1979028"/>
            <a:ext cx="5707954" cy="86733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tx1"/>
              </a:solidFill>
              <a:latin typeface="メイリオ" panose="020B0604030504040204" pitchFamily="50" charset="-128"/>
              <a:ea typeface="メイリオ" panose="020B0604030504040204" pitchFamily="50" charset="-128"/>
            </a:endParaRPr>
          </a:p>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p>
          <a:p>
            <a:r>
              <a:rPr kumimoji="1" lang="ja-JP" altLang="en-US" sz="1400" dirty="0">
                <a:solidFill>
                  <a:schemeClr val="tx1"/>
                </a:solidFill>
                <a:latin typeface="メイリオ" panose="020B0604030504040204" pitchFamily="50" charset="-128"/>
                <a:ea typeface="メイリオ" panose="020B0604030504040204" pitchFamily="50" charset="-128"/>
              </a:rPr>
              <a:t>  打刻忘れなどにより、「遅刻」「早退」となった実績の修正申請</a:t>
            </a:r>
          </a:p>
          <a:p>
            <a:pPr marL="342900" indent="-342900"/>
            <a:r>
              <a:rPr kumimoji="1" lang="ja-JP" altLang="en-US" sz="1400" dirty="0">
                <a:solidFill>
                  <a:schemeClr val="tx1"/>
                </a:solidFill>
                <a:latin typeface="メイリオ" panose="020B0604030504040204" pitchFamily="50" charset="-128"/>
                <a:ea typeface="メイリオ" panose="020B0604030504040204" pitchFamily="50" charset="-128"/>
              </a:rPr>
              <a:t>　</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1471155" y="5179695"/>
            <a:ext cx="2306680" cy="3745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正方形/長方形 10"/>
          <p:cNvSpPr/>
          <p:nvPr/>
        </p:nvSpPr>
        <p:spPr>
          <a:xfrm>
            <a:off x="1471155" y="6122798"/>
            <a:ext cx="1247901" cy="62980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16</a:t>
            </a:fld>
            <a:endParaRPr lang="ja-JP" altLang="en-US" dirty="0"/>
          </a:p>
        </p:txBody>
      </p:sp>
      <p:sp>
        <p:nvSpPr>
          <p:cNvPr id="5" name="タイトル 4"/>
          <p:cNvSpPr>
            <a:spLocks noGrp="1"/>
          </p:cNvSpPr>
          <p:nvPr>
            <p:ph type="title"/>
          </p:nvPr>
        </p:nvSpPr>
        <p:spPr/>
        <p:txBody>
          <a:bodyPr/>
          <a:lstStyle/>
          <a:p>
            <a:r>
              <a:rPr lang="ja-JP" altLang="en-US" dirty="0"/>
              <a:t>実績変更申請</a:t>
            </a:r>
          </a:p>
        </p:txBody>
      </p:sp>
      <p:pic>
        <p:nvPicPr>
          <p:cNvPr id="10243" name="Picture 3"/>
          <p:cNvPicPr>
            <a:picLocks noChangeAspect="1" noChangeArrowheads="1"/>
          </p:cNvPicPr>
          <p:nvPr/>
        </p:nvPicPr>
        <p:blipFill>
          <a:blip r:embed="rId3" cstate="print"/>
          <a:srcRect/>
          <a:stretch>
            <a:fillRect/>
          </a:stretch>
        </p:blipFill>
        <p:spPr bwMode="auto">
          <a:xfrm>
            <a:off x="601222" y="1958772"/>
            <a:ext cx="5566618" cy="2734134"/>
          </a:xfrm>
          <a:prstGeom prst="rect">
            <a:avLst/>
          </a:prstGeom>
          <a:noFill/>
          <a:ln w="9525">
            <a:solidFill>
              <a:schemeClr val="tx1"/>
            </a:solidFill>
            <a:miter lim="800000"/>
            <a:headEnd/>
            <a:tailEnd/>
          </a:ln>
        </p:spPr>
      </p:pic>
      <p:sp>
        <p:nvSpPr>
          <p:cNvPr id="13" name="テキスト ボックス 12"/>
          <p:cNvSpPr txBox="1"/>
          <p:nvPr/>
        </p:nvSpPr>
        <p:spPr>
          <a:xfrm>
            <a:off x="564908" y="907440"/>
            <a:ext cx="5710410"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本来の勤務結果に合わせて以下のように修正します。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その結果「遅刻」「早退」でなくなる場合には、</a:t>
            </a:r>
            <a:r>
              <a:rPr kumimoji="1" lang="ja-JP" altLang="en-US" sz="1400" dirty="0">
                <a:solidFill>
                  <a:srgbClr val="FF0000"/>
                </a:solidFill>
                <a:latin typeface="メイリオ" panose="020B0604030504040204" pitchFamily="50" charset="-128"/>
                <a:ea typeface="メイリオ" panose="020B0604030504040204" pitchFamily="50" charset="-128"/>
              </a:rPr>
              <a:t>手動で「勤務処理」から「遅刻」「早退」を削除</a:t>
            </a:r>
            <a:r>
              <a:rPr kumimoji="1" lang="ja-JP" altLang="en-US" sz="1400" dirty="0">
                <a:latin typeface="メイリオ" panose="020B0604030504040204" pitchFamily="50" charset="-128"/>
                <a:ea typeface="メイリオ" panose="020B0604030504040204" pitchFamily="50" charset="-128"/>
              </a:rPr>
              <a:t>してください。</a:t>
            </a:r>
          </a:p>
        </p:txBody>
      </p:sp>
      <p:pic>
        <p:nvPicPr>
          <p:cNvPr id="10244" name="Picture 4"/>
          <p:cNvPicPr>
            <a:picLocks noChangeAspect="1" noChangeArrowheads="1"/>
          </p:cNvPicPr>
          <p:nvPr/>
        </p:nvPicPr>
        <p:blipFill>
          <a:blip r:embed="rId4" cstate="print"/>
          <a:srcRect/>
          <a:stretch>
            <a:fillRect/>
          </a:stretch>
        </p:blipFill>
        <p:spPr bwMode="auto">
          <a:xfrm>
            <a:off x="672030" y="5623710"/>
            <a:ext cx="5496166" cy="1259538"/>
          </a:xfrm>
          <a:prstGeom prst="rect">
            <a:avLst/>
          </a:prstGeom>
          <a:noFill/>
          <a:ln w="9525">
            <a:solidFill>
              <a:schemeClr val="tx1"/>
            </a:solidFill>
            <a:miter lim="800000"/>
            <a:headEnd/>
            <a:tailEnd/>
          </a:ln>
        </p:spPr>
      </p:pic>
      <p:sp>
        <p:nvSpPr>
          <p:cNvPr id="14" name="テキスト ボックス 13"/>
          <p:cNvSpPr txBox="1"/>
          <p:nvPr/>
        </p:nvSpPr>
        <p:spPr>
          <a:xfrm>
            <a:off x="564908" y="4954402"/>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「理由」欄も必要であれば記入し、「確定」ボタンをクリックして申請を行なってください。</a:t>
            </a:r>
          </a:p>
        </p:txBody>
      </p:sp>
      <p:sp>
        <p:nvSpPr>
          <p:cNvPr id="15" name="正方形/長方形 14"/>
          <p:cNvSpPr/>
          <p:nvPr/>
        </p:nvSpPr>
        <p:spPr>
          <a:xfrm>
            <a:off x="1973178" y="6408426"/>
            <a:ext cx="1311443" cy="32841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8" name="図 1">
            <a:extLst>
              <a:ext uri="{FF2B5EF4-FFF2-40B4-BE49-F238E27FC236}">
                <a16:creationId xmlns:a16="http://schemas.microsoft.com/office/drawing/2014/main" id="{C81E4B2D-4C8C-4D45-89A4-A09DAA3CCB1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4446" y="7459464"/>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テキスト ボックス 18">
            <a:extLst>
              <a:ext uri="{FF2B5EF4-FFF2-40B4-BE49-F238E27FC236}">
                <a16:creationId xmlns:a16="http://schemas.microsoft.com/office/drawing/2014/main" id="{0365A8F6-0038-460B-ACA5-6BD4591B5A85}"/>
              </a:ext>
            </a:extLst>
          </p:cNvPr>
          <p:cNvSpPr txBox="1"/>
          <p:nvPr/>
        </p:nvSpPr>
        <p:spPr>
          <a:xfrm>
            <a:off x="1978983" y="7352545"/>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実績変更申請の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四角形: 角を丸くする 2">
            <a:extLst>
              <a:ext uri="{FF2B5EF4-FFF2-40B4-BE49-F238E27FC236}">
                <a16:creationId xmlns:a16="http://schemas.microsoft.com/office/drawing/2014/main" id="{6E0AFD71-624F-47A5-9228-99D88C20CA33}"/>
              </a:ext>
            </a:extLst>
          </p:cNvPr>
          <p:cNvSpPr/>
          <p:nvPr/>
        </p:nvSpPr>
        <p:spPr>
          <a:xfrm>
            <a:off x="1852863" y="7279105"/>
            <a:ext cx="4314977" cy="12848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latin typeface="メイリオ" panose="020B0604030504040204" pitchFamily="50" charset="-128"/>
              <a:ea typeface="メイリオ" panose="020B0604030504040204" pitchFamily="50" charset="-128"/>
            </a:endParaRPr>
          </a:p>
        </p:txBody>
      </p:sp>
      <p:sp>
        <p:nvSpPr>
          <p:cNvPr id="20" name="正方形/長方形 5">
            <a:extLst>
              <a:ext uri="{FF2B5EF4-FFF2-40B4-BE49-F238E27FC236}">
                <a16:creationId xmlns:a16="http://schemas.microsoft.com/office/drawing/2014/main" id="{0051E1DD-AE3C-49DC-BBFC-D4B3EEB028CE}"/>
              </a:ext>
            </a:extLst>
          </p:cNvPr>
          <p:cNvSpPr>
            <a:spLocks noChangeArrowheads="1"/>
          </p:cNvSpPr>
          <p:nvPr/>
        </p:nvSpPr>
        <p:spPr bwMode="auto">
          <a:xfrm>
            <a:off x="1912800" y="7790817"/>
            <a:ext cx="42207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・申請前に再度入力内容を確かめて申請を行ってください。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・休憩欄の入力忘れに注意してください。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p:txBody>
      </p:sp>
      <p:sp>
        <p:nvSpPr>
          <p:cNvPr id="17" name="吹き出し: 円形 16">
            <a:extLst>
              <a:ext uri="{FF2B5EF4-FFF2-40B4-BE49-F238E27FC236}">
                <a16:creationId xmlns:a16="http://schemas.microsoft.com/office/drawing/2014/main" id="{EC8F6FBD-F8CD-4E73-BB45-943926899183}"/>
              </a:ext>
            </a:extLst>
          </p:cNvPr>
          <p:cNvSpPr/>
          <p:nvPr/>
        </p:nvSpPr>
        <p:spPr>
          <a:xfrm>
            <a:off x="4603175" y="1883106"/>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実績は本来の時刻に修正する。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1" name="吹き出し: 円形 20">
            <a:extLst>
              <a:ext uri="{FF2B5EF4-FFF2-40B4-BE49-F238E27FC236}">
                <a16:creationId xmlns:a16="http://schemas.microsoft.com/office/drawing/2014/main" id="{22E405B4-0DAB-41A7-A21D-A8933AFA9348}"/>
              </a:ext>
            </a:extLst>
          </p:cNvPr>
          <p:cNvSpPr/>
          <p:nvPr/>
        </p:nvSpPr>
        <p:spPr>
          <a:xfrm>
            <a:off x="4445325" y="3218344"/>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勤務処理の遅刻、</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早退は削除する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17</a:t>
            </a:fld>
            <a:endParaRPr lang="ja-JP" altLang="en-US" dirty="0"/>
          </a:p>
        </p:txBody>
      </p:sp>
      <p:sp>
        <p:nvSpPr>
          <p:cNvPr id="5" name="タイトル 4"/>
          <p:cNvSpPr>
            <a:spLocks noGrp="1"/>
          </p:cNvSpPr>
          <p:nvPr>
            <p:ph type="title"/>
          </p:nvPr>
        </p:nvSpPr>
        <p:spPr/>
        <p:txBody>
          <a:bodyPr/>
          <a:lstStyle/>
          <a:p>
            <a:r>
              <a:rPr lang="ja-JP" altLang="en-US" dirty="0"/>
              <a:t>休暇取得申請</a:t>
            </a:r>
          </a:p>
        </p:txBody>
      </p:sp>
      <p:sp>
        <p:nvSpPr>
          <p:cNvPr id="16" name="テキスト ボックス 15"/>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■未来の休暇取得申請</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29657" y="1540627"/>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未来の予定に関し、</a:t>
            </a:r>
            <a:r>
              <a:rPr kumimoji="1" lang="ja-JP" altLang="en-US" sz="1400" dirty="0">
                <a:solidFill>
                  <a:srgbClr val="FF0000"/>
                </a:solidFill>
                <a:latin typeface="メイリオ" panose="020B0604030504040204" pitchFamily="50" charset="-128"/>
                <a:ea typeface="メイリオ" panose="020B0604030504040204" pitchFamily="50" charset="-128"/>
              </a:rPr>
              <a:t>「休暇処理」欄を変更</a:t>
            </a:r>
            <a:r>
              <a:rPr kumimoji="1" lang="ja-JP" altLang="en-US" sz="1400" dirty="0">
                <a:latin typeface="メイリオ" panose="020B0604030504040204" pitchFamily="50" charset="-128"/>
                <a:ea typeface="メイリオ" panose="020B0604030504040204" pitchFamily="50" charset="-128"/>
              </a:rPr>
              <a:t>して申請します。</a:t>
            </a:r>
            <a:endParaRPr kumimoji="1" lang="en-US" altLang="ja-JP" sz="1400" dirty="0">
              <a:latin typeface="メイリオ" panose="020B0604030504040204" pitchFamily="50" charset="-128"/>
              <a:ea typeface="メイリオ" panose="020B0604030504040204" pitchFamily="50" charset="-128"/>
            </a:endParaRPr>
          </a:p>
        </p:txBody>
      </p:sp>
      <p:sp>
        <p:nvSpPr>
          <p:cNvPr id="19" name="正方形/長方形 18"/>
          <p:cNvSpPr/>
          <p:nvPr/>
        </p:nvSpPr>
        <p:spPr>
          <a:xfrm>
            <a:off x="457340" y="1927327"/>
            <a:ext cx="5707954" cy="7469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年次有給休暇の申請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pic>
        <p:nvPicPr>
          <p:cNvPr id="12290" name="Picture 2"/>
          <p:cNvPicPr>
            <a:picLocks noChangeAspect="1" noChangeArrowheads="1"/>
          </p:cNvPicPr>
          <p:nvPr/>
        </p:nvPicPr>
        <p:blipFill>
          <a:blip r:embed="rId3" cstate="print"/>
          <a:srcRect b="4273"/>
          <a:stretch>
            <a:fillRect/>
          </a:stretch>
        </p:blipFill>
        <p:spPr bwMode="auto">
          <a:xfrm>
            <a:off x="429657" y="3000891"/>
            <a:ext cx="5804432" cy="4380868"/>
          </a:xfrm>
          <a:prstGeom prst="rect">
            <a:avLst/>
          </a:prstGeom>
          <a:noFill/>
          <a:ln w="9525">
            <a:solidFill>
              <a:schemeClr val="tx1"/>
            </a:solidFill>
            <a:miter lim="800000"/>
            <a:headEnd/>
            <a:tailEnd/>
          </a:ln>
        </p:spPr>
      </p:pic>
      <p:sp>
        <p:nvSpPr>
          <p:cNvPr id="11" name="テキスト ボックス 10"/>
          <p:cNvSpPr txBox="1"/>
          <p:nvPr/>
        </p:nvSpPr>
        <p:spPr>
          <a:xfrm>
            <a:off x="437002" y="7807285"/>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上記では、予定の労働日区分が「労働日」となっているため、この日は通常通りの出勤日となります。</a:t>
            </a:r>
          </a:p>
        </p:txBody>
      </p:sp>
      <p:sp>
        <p:nvSpPr>
          <p:cNvPr id="10" name="正方形/長方形 9"/>
          <p:cNvSpPr/>
          <p:nvPr/>
        </p:nvSpPr>
        <p:spPr>
          <a:xfrm>
            <a:off x="1319853" y="3335814"/>
            <a:ext cx="1130969" cy="3447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85750"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吹き出し: 円形 16">
            <a:extLst>
              <a:ext uri="{FF2B5EF4-FFF2-40B4-BE49-F238E27FC236}">
                <a16:creationId xmlns:a16="http://schemas.microsoft.com/office/drawing/2014/main" id="{E42B8731-A002-4701-B5C1-D5259207AA66}"/>
              </a:ext>
            </a:extLst>
          </p:cNvPr>
          <p:cNvSpPr/>
          <p:nvPr/>
        </p:nvSpPr>
        <p:spPr>
          <a:xfrm>
            <a:off x="2925887" y="2752973"/>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労働日または振替出勤日以外は休暇取得はできない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EFC8CCB-F1A0-4B6F-91A2-324811A40B87}"/>
              </a:ext>
            </a:extLst>
          </p:cNvPr>
          <p:cNvPicPr>
            <a:picLocks noChangeAspect="1"/>
          </p:cNvPicPr>
          <p:nvPr/>
        </p:nvPicPr>
        <p:blipFill>
          <a:blip r:embed="rId3"/>
          <a:stretch>
            <a:fillRect/>
          </a:stretch>
        </p:blipFill>
        <p:spPr>
          <a:xfrm>
            <a:off x="730730" y="1449798"/>
            <a:ext cx="5317588" cy="4733081"/>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18</a:t>
            </a:fld>
            <a:endParaRPr lang="ja-JP" altLang="en-US" dirty="0"/>
          </a:p>
        </p:txBody>
      </p:sp>
      <p:sp>
        <p:nvSpPr>
          <p:cNvPr id="5" name="タイトル 4"/>
          <p:cNvSpPr>
            <a:spLocks noGrp="1"/>
          </p:cNvSpPr>
          <p:nvPr>
            <p:ph type="title"/>
          </p:nvPr>
        </p:nvSpPr>
        <p:spPr/>
        <p:txBody>
          <a:bodyPr/>
          <a:lstStyle/>
          <a:p>
            <a:r>
              <a:rPr lang="ja-JP" altLang="en-US" dirty="0"/>
              <a:t>休暇取得申請</a:t>
            </a:r>
          </a:p>
        </p:txBody>
      </p:sp>
      <p:sp>
        <p:nvSpPr>
          <p:cNvPr id="13" name="テキスト ボックス 12"/>
          <p:cNvSpPr txBox="1"/>
          <p:nvPr/>
        </p:nvSpPr>
        <p:spPr>
          <a:xfrm>
            <a:off x="534319" y="949764"/>
            <a:ext cx="571041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「休暇処理」のプルダウンより、「年休」を選択します。</a:t>
            </a:r>
            <a:endParaRPr kumimoji="1" lang="en-US" altLang="ja-JP" sz="1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657053" y="8322031"/>
            <a:ext cx="5710410" cy="430887"/>
          </a:xfrm>
          <a:prstGeom prst="rect">
            <a:avLst/>
          </a:prstGeom>
          <a:noFill/>
        </p:spPr>
        <p:txBody>
          <a:bodyPr wrap="square" rtlCol="0">
            <a:spAutoFit/>
          </a:bodyPr>
          <a:lstStyle/>
          <a:p>
            <a:r>
              <a:rPr kumimoji="1" lang="en-US" altLang="ja-JP" sz="1100" dirty="0">
                <a:solidFill>
                  <a:schemeClr val="accent1"/>
                </a:solidFill>
                <a:latin typeface="メイリオ" panose="020B0604030504040204" pitchFamily="50" charset="-128"/>
                <a:ea typeface="メイリオ" panose="020B0604030504040204" pitchFamily="50" charset="-128"/>
              </a:rPr>
              <a:t>※</a:t>
            </a:r>
            <a:r>
              <a:rPr kumimoji="1" lang="ja-JP" altLang="en-US" sz="1100" dirty="0">
                <a:solidFill>
                  <a:schemeClr val="accent1"/>
                </a:solidFill>
                <a:latin typeface="メイリオ" panose="020B0604030504040204" pitchFamily="50" charset="-128"/>
                <a:ea typeface="メイリオ" panose="020B0604030504040204" pitchFamily="50" charset="-128"/>
              </a:rPr>
              <a:t>年休残日数がない場合には、休暇処理に「年休」が表示されません。</a:t>
            </a:r>
            <a:endParaRPr kumimoji="1" lang="en-US" altLang="ja-JP" sz="1100" dirty="0">
              <a:solidFill>
                <a:schemeClr val="accent1"/>
              </a:solidFill>
              <a:latin typeface="メイリオ" panose="020B0604030504040204" pitchFamily="50" charset="-128"/>
              <a:ea typeface="メイリオ" panose="020B0604030504040204" pitchFamily="50" charset="-128"/>
            </a:endParaRPr>
          </a:p>
          <a:p>
            <a:r>
              <a:rPr kumimoji="1" lang="ja-JP" altLang="en-US" sz="1100" dirty="0">
                <a:solidFill>
                  <a:schemeClr val="accent1"/>
                </a:solidFill>
                <a:latin typeface="メイリオ" panose="020B0604030504040204" pitchFamily="50" charset="-128"/>
                <a:ea typeface="メイリオ" panose="020B0604030504040204" pitchFamily="50" charset="-128"/>
              </a:rPr>
              <a:t>その場合には、企業管理者までご確認ください。</a:t>
            </a:r>
            <a:endParaRPr kumimoji="1" lang="en-US" altLang="ja-JP" sz="1100" dirty="0">
              <a:solidFill>
                <a:schemeClr val="accent1"/>
              </a:solidFill>
              <a:latin typeface="メイリオ" panose="020B0604030504040204" pitchFamily="50" charset="-128"/>
              <a:ea typeface="メイリオ" panose="020B0604030504040204" pitchFamily="50" charset="-128"/>
            </a:endParaRPr>
          </a:p>
        </p:txBody>
      </p:sp>
      <p:pic>
        <p:nvPicPr>
          <p:cNvPr id="13315" name="Picture 3"/>
          <p:cNvPicPr>
            <a:picLocks noChangeAspect="1" noChangeArrowheads="1"/>
          </p:cNvPicPr>
          <p:nvPr/>
        </p:nvPicPr>
        <p:blipFill>
          <a:blip r:embed="rId4" cstate="print"/>
          <a:srcRect/>
          <a:stretch>
            <a:fillRect/>
          </a:stretch>
        </p:blipFill>
        <p:spPr bwMode="auto">
          <a:xfrm>
            <a:off x="734811" y="6944388"/>
            <a:ext cx="5405725" cy="1255035"/>
          </a:xfrm>
          <a:prstGeom prst="rect">
            <a:avLst/>
          </a:prstGeom>
          <a:noFill/>
          <a:ln w="9525">
            <a:solidFill>
              <a:schemeClr val="tx1"/>
            </a:solidFill>
            <a:miter lim="800000"/>
            <a:headEnd/>
            <a:tailEnd/>
          </a:ln>
        </p:spPr>
      </p:pic>
      <p:sp>
        <p:nvSpPr>
          <p:cNvPr id="15" name="正方形/長方形 14"/>
          <p:cNvSpPr/>
          <p:nvPr/>
        </p:nvSpPr>
        <p:spPr>
          <a:xfrm>
            <a:off x="2000465" y="7697244"/>
            <a:ext cx="1356369" cy="37571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552860" y="6373460"/>
            <a:ext cx="5587676"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「理由」欄も必要であれば記入し、「確定」ボタンをクリックして申請を行なってください。</a:t>
            </a:r>
          </a:p>
        </p:txBody>
      </p:sp>
      <p:sp>
        <p:nvSpPr>
          <p:cNvPr id="20" name="吹き出し: 円形 19">
            <a:extLst>
              <a:ext uri="{FF2B5EF4-FFF2-40B4-BE49-F238E27FC236}">
                <a16:creationId xmlns:a16="http://schemas.microsoft.com/office/drawing/2014/main" id="{BBAAEA0B-1361-4350-9AEC-41CC83E5C6E8}"/>
              </a:ext>
            </a:extLst>
          </p:cNvPr>
          <p:cNvSpPr/>
          <p:nvPr/>
        </p:nvSpPr>
        <p:spPr>
          <a:xfrm>
            <a:off x="3992272" y="2344269"/>
            <a:ext cx="1969239" cy="1073742"/>
          </a:xfrm>
          <a:prstGeom prst="wedgeEllipseCallout">
            <a:avLst>
              <a:gd name="adj1" fmla="val -61888"/>
              <a:gd name="adj2" fmla="val -52967"/>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予定時刻が入力されているか確認</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1" name="吹き出し: 円形 20">
            <a:extLst>
              <a:ext uri="{FF2B5EF4-FFF2-40B4-BE49-F238E27FC236}">
                <a16:creationId xmlns:a16="http://schemas.microsoft.com/office/drawing/2014/main" id="{92693458-D9FF-44CE-BECD-D82357FC0596}"/>
              </a:ext>
            </a:extLst>
          </p:cNvPr>
          <p:cNvSpPr/>
          <p:nvPr/>
        </p:nvSpPr>
        <p:spPr>
          <a:xfrm>
            <a:off x="2861141" y="4667557"/>
            <a:ext cx="2069283" cy="1073742"/>
          </a:xfrm>
          <a:prstGeom prst="wedgeEllipseCallout">
            <a:avLst>
              <a:gd name="adj1" fmla="val -59932"/>
              <a:gd name="adj2" fmla="val 5103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休暇処理のプルダウンから年休を選択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5" name="テキスト ボックス 4"/>
          <p:cNvSpPr txBox="1"/>
          <p:nvPr/>
        </p:nvSpPr>
        <p:spPr>
          <a:xfrm>
            <a:off x="482399" y="1334419"/>
            <a:ext cx="5929418"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本マニュアルは企業管理者さまから従業員の方へ申請をご案内する目的としています。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企業ごとに必要とする申請内容によって必要箇所が異なります。必要部分のみ残してスライドを削除するなどカスタマイズをしてご利用ください。</a:t>
            </a:r>
          </a:p>
        </p:txBody>
      </p:sp>
      <p:sp>
        <p:nvSpPr>
          <p:cNvPr id="6" name="正方形/長方形 5"/>
          <p:cNvSpPr/>
          <p:nvPr/>
        </p:nvSpPr>
        <p:spPr>
          <a:xfrm>
            <a:off x="329288" y="836040"/>
            <a:ext cx="6225748" cy="14390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lnSpc>
                <a:spcPct val="120000"/>
              </a:lnSpc>
            </a:pPr>
            <a:r>
              <a:rPr kumimoji="1" lang="ja-JP" altLang="en-US" sz="1600" b="1" dirty="0">
                <a:solidFill>
                  <a:schemeClr val="accent1"/>
                </a:solidFill>
                <a:latin typeface="メイリオ" panose="020B0604030504040204" pitchFamily="50" charset="-128"/>
                <a:ea typeface="メイリオ" panose="020B0604030504040204" pitchFamily="50" charset="-128"/>
              </a:rPr>
              <a:t>貴社のワークフローに合わせてカスタマイズ！</a:t>
            </a:r>
            <a:endParaRPr kumimoji="1" lang="en-US" altLang="ja-JP" sz="1600" b="1" dirty="0">
              <a:solidFill>
                <a:schemeClr val="accent1"/>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329288" y="6080296"/>
            <a:ext cx="1227550" cy="511321"/>
            <a:chOff x="5736921" y="1215025"/>
            <a:chExt cx="1227550" cy="554507"/>
          </a:xfrm>
          <a:solidFill>
            <a:schemeClr val="accent1"/>
          </a:solidFill>
        </p:grpSpPr>
        <p:sp>
          <p:nvSpPr>
            <p:cNvPr id="9" name="二等辺三角形 8"/>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0" name="角丸四角形 9"/>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申請種別</a:t>
              </a:r>
            </a:p>
          </p:txBody>
        </p:sp>
      </p:grpSp>
      <p:grpSp>
        <p:nvGrpSpPr>
          <p:cNvPr id="13" name="グループ化 12"/>
          <p:cNvGrpSpPr/>
          <p:nvPr/>
        </p:nvGrpSpPr>
        <p:grpSpPr>
          <a:xfrm>
            <a:off x="2036239" y="6335956"/>
            <a:ext cx="1227550" cy="511321"/>
            <a:chOff x="5736921" y="1215025"/>
            <a:chExt cx="1227550" cy="554507"/>
          </a:xfrm>
          <a:solidFill>
            <a:schemeClr val="accent3">
              <a:lumMod val="75000"/>
            </a:schemeClr>
          </a:solidFill>
        </p:grpSpPr>
        <p:sp>
          <p:nvSpPr>
            <p:cNvPr id="14" name="二等辺三角形 13"/>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 name="角丸四角形 14"/>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申請方法</a:t>
              </a:r>
            </a:p>
          </p:txBody>
        </p:sp>
      </p:grpSp>
      <p:cxnSp>
        <p:nvCxnSpPr>
          <p:cNvPr id="22" name="直線コネクタ 21"/>
          <p:cNvCxnSpPr/>
          <p:nvPr/>
        </p:nvCxnSpPr>
        <p:spPr>
          <a:xfrm flipV="1">
            <a:off x="484353" y="5530466"/>
            <a:ext cx="5806279" cy="8654"/>
          </a:xfrm>
          <a:prstGeom prst="line">
            <a:avLst/>
          </a:prstGeom>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80136" y="4766990"/>
            <a:ext cx="6008372"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企業管理者権限で管理画面から申請に必要な設定を完了します。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以下ページを参照し、設定完了、テストなどを行ってください。</a:t>
            </a:r>
            <a:endParaRPr kumimoji="1" lang="en-US" altLang="ja-JP" sz="12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【URL】</a:t>
            </a:r>
            <a:r>
              <a:rPr kumimoji="1" lang="ja-JP" altLang="en-US" sz="1200" dirty="0">
                <a:latin typeface="メイリオ" panose="020B0604030504040204" pitchFamily="50" charset="-128"/>
                <a:ea typeface="メイリオ" panose="020B0604030504040204" pitchFamily="50" charset="-128"/>
              </a:rPr>
              <a:t>　</a:t>
            </a:r>
            <a:r>
              <a:rPr kumimoji="1" lang="en-US" altLang="ja-JP" sz="1200" dirty="0">
                <a:latin typeface="メイリオ" panose="020B0604030504040204" pitchFamily="50" charset="-128"/>
                <a:ea typeface="メイリオ" panose="020B0604030504040204" pitchFamily="50" charset="-128"/>
              </a:rPr>
              <a:t>https://akashi.zendesk.com/hc/ja/articles/900005191323</a:t>
            </a:r>
          </a:p>
        </p:txBody>
      </p:sp>
      <p:sp>
        <p:nvSpPr>
          <p:cNvPr id="24" name="テキスト ボックス 23"/>
          <p:cNvSpPr txBox="1"/>
          <p:nvPr/>
        </p:nvSpPr>
        <p:spPr>
          <a:xfrm>
            <a:off x="3594212" y="6611140"/>
            <a:ext cx="3044835" cy="1938992"/>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申請の種別ごとに必要な申請方法を確認してください。</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また、</a:t>
            </a:r>
            <a:r>
              <a:rPr kumimoji="1" lang="en-US" altLang="ja-JP" sz="1200" dirty="0">
                <a:latin typeface="メイリオ" panose="020B0604030504040204" pitchFamily="50" charset="-128"/>
                <a:ea typeface="メイリオ" panose="020B0604030504040204" pitchFamily="50" charset="-128"/>
              </a:rPr>
              <a:t>AKASHI</a:t>
            </a:r>
            <a:r>
              <a:rPr kumimoji="1" lang="ja-JP" altLang="en-US" sz="1200" dirty="0">
                <a:latin typeface="メイリオ" panose="020B0604030504040204" pitchFamily="50" charset="-128"/>
                <a:ea typeface="メイリオ" panose="020B0604030504040204" pitchFamily="50" charset="-128"/>
              </a:rPr>
              <a:t>の申請は提出の際に申請者画面に承認者が表示、選択できるようになっています。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貴社に合った記載に直し、不要なページは削除してください。</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また、配布前に本ページも削除してください。</a:t>
            </a:r>
          </a:p>
        </p:txBody>
      </p:sp>
      <p:sp>
        <p:nvSpPr>
          <p:cNvPr id="25" name="テキスト ボックス 24"/>
          <p:cNvSpPr txBox="1"/>
          <p:nvPr/>
        </p:nvSpPr>
        <p:spPr>
          <a:xfrm>
            <a:off x="512291" y="2516549"/>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管理画面より申請承認の設定を完了する</a:t>
            </a:r>
          </a:p>
        </p:txBody>
      </p:sp>
      <p:sp>
        <p:nvSpPr>
          <p:cNvPr id="26" name="テキスト ボックス 25"/>
          <p:cNvSpPr txBox="1"/>
          <p:nvPr/>
        </p:nvSpPr>
        <p:spPr>
          <a:xfrm>
            <a:off x="464476" y="5698381"/>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本マニュアルを申請方法に合わせてカスタマイズする</a:t>
            </a:r>
          </a:p>
        </p:txBody>
      </p:sp>
      <p:pic>
        <p:nvPicPr>
          <p:cNvPr id="4" name="図 3">
            <a:extLst>
              <a:ext uri="{FF2B5EF4-FFF2-40B4-BE49-F238E27FC236}">
                <a16:creationId xmlns:a16="http://schemas.microsoft.com/office/drawing/2014/main" id="{5C435BEC-D5CB-40A5-B31F-FB8A6D0379A9}"/>
              </a:ext>
            </a:extLst>
          </p:cNvPr>
          <p:cNvPicPr>
            <a:picLocks noChangeAspect="1"/>
          </p:cNvPicPr>
          <p:nvPr/>
        </p:nvPicPr>
        <p:blipFill>
          <a:blip r:embed="rId3"/>
          <a:stretch>
            <a:fillRect/>
          </a:stretch>
        </p:blipFill>
        <p:spPr>
          <a:xfrm>
            <a:off x="532394" y="2906055"/>
            <a:ext cx="2673208" cy="1701674"/>
          </a:xfrm>
          <a:prstGeom prst="rect">
            <a:avLst/>
          </a:prstGeom>
        </p:spPr>
      </p:pic>
      <p:pic>
        <p:nvPicPr>
          <p:cNvPr id="12" name="図 11">
            <a:extLst>
              <a:ext uri="{FF2B5EF4-FFF2-40B4-BE49-F238E27FC236}">
                <a16:creationId xmlns:a16="http://schemas.microsoft.com/office/drawing/2014/main" id="{3E255195-EFC0-4FA7-A45B-153B30269458}"/>
              </a:ext>
            </a:extLst>
          </p:cNvPr>
          <p:cNvPicPr>
            <a:picLocks noChangeAspect="1"/>
          </p:cNvPicPr>
          <p:nvPr/>
        </p:nvPicPr>
        <p:blipFill>
          <a:blip r:embed="rId4"/>
          <a:stretch>
            <a:fillRect/>
          </a:stretch>
        </p:blipFill>
        <p:spPr>
          <a:xfrm>
            <a:off x="3429000" y="2917705"/>
            <a:ext cx="2451534" cy="1781698"/>
          </a:xfrm>
          <a:prstGeom prst="rect">
            <a:avLst/>
          </a:prstGeom>
        </p:spPr>
      </p:pic>
      <p:pic>
        <p:nvPicPr>
          <p:cNvPr id="7" name="図 6">
            <a:extLst>
              <a:ext uri="{FF2B5EF4-FFF2-40B4-BE49-F238E27FC236}">
                <a16:creationId xmlns:a16="http://schemas.microsoft.com/office/drawing/2014/main" id="{97FBB4CF-F953-4D72-A5CD-D50DC63E265C}"/>
              </a:ext>
            </a:extLst>
          </p:cNvPr>
          <p:cNvPicPr>
            <a:picLocks noChangeAspect="1"/>
          </p:cNvPicPr>
          <p:nvPr/>
        </p:nvPicPr>
        <p:blipFill>
          <a:blip r:embed="rId5"/>
          <a:stretch>
            <a:fillRect/>
          </a:stretch>
        </p:blipFill>
        <p:spPr>
          <a:xfrm>
            <a:off x="172730" y="6662342"/>
            <a:ext cx="1568642" cy="2024415"/>
          </a:xfrm>
          <a:prstGeom prst="rect">
            <a:avLst/>
          </a:prstGeom>
          <a:ln>
            <a:solidFill>
              <a:schemeClr val="tx1"/>
            </a:solidFill>
          </a:ln>
        </p:spPr>
      </p:pic>
      <p:pic>
        <p:nvPicPr>
          <p:cNvPr id="11" name="図 10">
            <a:extLst>
              <a:ext uri="{FF2B5EF4-FFF2-40B4-BE49-F238E27FC236}">
                <a16:creationId xmlns:a16="http://schemas.microsoft.com/office/drawing/2014/main" id="{7610C5AC-8871-44EC-81A4-74D8AE083516}"/>
              </a:ext>
            </a:extLst>
          </p:cNvPr>
          <p:cNvPicPr>
            <a:picLocks noChangeAspect="1"/>
          </p:cNvPicPr>
          <p:nvPr/>
        </p:nvPicPr>
        <p:blipFill>
          <a:blip r:embed="rId6"/>
          <a:stretch>
            <a:fillRect/>
          </a:stretch>
        </p:blipFill>
        <p:spPr>
          <a:xfrm>
            <a:off x="1912034" y="6973561"/>
            <a:ext cx="1568642" cy="1963623"/>
          </a:xfrm>
          <a:prstGeom prst="rect">
            <a:avLst/>
          </a:prstGeom>
          <a:ln>
            <a:solidFill>
              <a:schemeClr val="tx1"/>
            </a:solidFill>
          </a:ln>
        </p:spPr>
      </p:pic>
    </p:spTree>
    <p:extLst>
      <p:ext uri="{BB962C8B-B14F-4D97-AF65-F5344CB8AC3E}">
        <p14:creationId xmlns:p14="http://schemas.microsoft.com/office/powerpoint/2010/main" val="3477102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19</a:t>
            </a:fld>
            <a:endParaRPr lang="ja-JP" altLang="en-US" dirty="0"/>
          </a:p>
        </p:txBody>
      </p:sp>
      <p:sp>
        <p:nvSpPr>
          <p:cNvPr id="5" name="タイトル 4"/>
          <p:cNvSpPr>
            <a:spLocks noGrp="1"/>
          </p:cNvSpPr>
          <p:nvPr>
            <p:ph type="title"/>
          </p:nvPr>
        </p:nvSpPr>
        <p:spPr/>
        <p:txBody>
          <a:bodyPr/>
          <a:lstStyle/>
          <a:p>
            <a:r>
              <a:rPr lang="ja-JP" altLang="en-US" dirty="0"/>
              <a:t>休暇取得申請</a:t>
            </a:r>
          </a:p>
        </p:txBody>
      </p:sp>
      <p:pic>
        <p:nvPicPr>
          <p:cNvPr id="17" name="図 1">
            <a:extLst>
              <a:ext uri="{FF2B5EF4-FFF2-40B4-BE49-F238E27FC236}">
                <a16:creationId xmlns:a16="http://schemas.microsoft.com/office/drawing/2014/main" id="{B728B39D-6EB8-45EF-854B-783D2EC820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4288" y="7158612"/>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0A46F5B5-05D8-4BDB-9A87-8C1FF6204945}"/>
              </a:ext>
            </a:extLst>
          </p:cNvPr>
          <p:cNvSpPr txBox="1"/>
          <p:nvPr/>
        </p:nvSpPr>
        <p:spPr>
          <a:xfrm>
            <a:off x="1906764" y="6895944"/>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休暇取得申請の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19">
            <a:extLst>
              <a:ext uri="{FF2B5EF4-FFF2-40B4-BE49-F238E27FC236}">
                <a16:creationId xmlns:a16="http://schemas.microsoft.com/office/drawing/2014/main" id="{32308E6F-C767-43F9-95E4-14E0859AF79E}"/>
              </a:ext>
            </a:extLst>
          </p:cNvPr>
          <p:cNvSpPr/>
          <p:nvPr/>
        </p:nvSpPr>
        <p:spPr>
          <a:xfrm>
            <a:off x="1780644" y="6822503"/>
            <a:ext cx="4314977" cy="15958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5">
            <a:extLst>
              <a:ext uri="{FF2B5EF4-FFF2-40B4-BE49-F238E27FC236}">
                <a16:creationId xmlns:a16="http://schemas.microsoft.com/office/drawing/2014/main" id="{3E40ED65-C0D9-4F55-BE96-09D8C1CBD018}"/>
              </a:ext>
            </a:extLst>
          </p:cNvPr>
          <p:cNvSpPr>
            <a:spLocks noChangeArrowheads="1"/>
          </p:cNvSpPr>
          <p:nvPr/>
        </p:nvSpPr>
        <p:spPr bwMode="auto">
          <a:xfrm>
            <a:off x="1900959" y="7270548"/>
            <a:ext cx="40306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・未来日に対しては予定時間の入力がされているか注意してください。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・過去日に対しての半休・時間休取得は実績時刻の入力が必要になります。</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（午前半</a:t>
            </a:r>
            <a:r>
              <a:rPr lang="en-US" altLang="ja-JP" sz="1200" dirty="0">
                <a:solidFill>
                  <a:srgbClr val="113458"/>
                </a:solidFill>
                <a:latin typeface="メイリオ" panose="020B0604030504040204" pitchFamily="50" charset="-128"/>
                <a:ea typeface="メイリオ" panose="020B0604030504040204" pitchFamily="50" charset="-128"/>
              </a:rPr>
              <a:t>/</a:t>
            </a:r>
            <a:r>
              <a:rPr lang="ja-JP" altLang="en-US" sz="1200" dirty="0">
                <a:solidFill>
                  <a:srgbClr val="113458"/>
                </a:solidFill>
                <a:latin typeface="メイリオ" panose="020B0604030504040204" pitchFamily="50" charset="-128"/>
                <a:ea typeface="メイリオ" panose="020B0604030504040204" pitchFamily="50" charset="-128"/>
              </a:rPr>
              <a:t>午後半の休暇を一日に取得することは可能）</a:t>
            </a:r>
            <a:endParaRPr lang="en-US" altLang="ja-JP" sz="1200" dirty="0">
              <a:solidFill>
                <a:srgbClr val="113458"/>
              </a:solidFill>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FCA50462-F676-49A4-B46E-F883BC596A6B}"/>
              </a:ext>
            </a:extLst>
          </p:cNvPr>
          <p:cNvPicPr>
            <a:picLocks noChangeAspect="1"/>
          </p:cNvPicPr>
          <p:nvPr/>
        </p:nvPicPr>
        <p:blipFill>
          <a:blip r:embed="rId4"/>
          <a:stretch>
            <a:fillRect/>
          </a:stretch>
        </p:blipFill>
        <p:spPr>
          <a:xfrm>
            <a:off x="583182" y="2436095"/>
            <a:ext cx="5524500" cy="4000500"/>
          </a:xfrm>
          <a:prstGeom prst="rect">
            <a:avLst/>
          </a:prstGeom>
          <a:ln>
            <a:solidFill>
              <a:schemeClr val="tx1"/>
            </a:solidFill>
          </a:ln>
        </p:spPr>
      </p:pic>
      <p:sp>
        <p:nvSpPr>
          <p:cNvPr id="22" name="テキスト ボックス 21">
            <a:extLst>
              <a:ext uri="{FF2B5EF4-FFF2-40B4-BE49-F238E27FC236}">
                <a16:creationId xmlns:a16="http://schemas.microsoft.com/office/drawing/2014/main" id="{85BD9261-6229-475D-B9D2-858B82507A05}"/>
              </a:ext>
            </a:extLst>
          </p:cNvPr>
          <p:cNvSpPr txBox="1"/>
          <p:nvPr/>
        </p:nvSpPr>
        <p:spPr>
          <a:xfrm>
            <a:off x="476029" y="1005806"/>
            <a:ext cx="5618603"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過去日の休暇取得申請の場合、全休であれば未来日と同様に「休暇処理」から選択をするようになります。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半休や時間休の取得の際には、</a:t>
            </a:r>
            <a:r>
              <a:rPr kumimoji="1" lang="ja-JP" altLang="en-US" sz="1400" dirty="0">
                <a:solidFill>
                  <a:srgbClr val="FF0000"/>
                </a:solidFill>
                <a:latin typeface="メイリオ" panose="020B0604030504040204" pitchFamily="50" charset="-128"/>
                <a:ea typeface="メイリオ" panose="020B0604030504040204" pitchFamily="50" charset="-128"/>
              </a:rPr>
              <a:t>当日の実績時刻入力が必要となります。</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2" name="吹き出し: 円形 11">
            <a:extLst>
              <a:ext uri="{FF2B5EF4-FFF2-40B4-BE49-F238E27FC236}">
                <a16:creationId xmlns:a16="http://schemas.microsoft.com/office/drawing/2014/main" id="{1EBF6584-EBEE-44A8-834F-4295DC32E2A7}"/>
              </a:ext>
            </a:extLst>
          </p:cNvPr>
          <p:cNvSpPr/>
          <p:nvPr/>
        </p:nvSpPr>
        <p:spPr>
          <a:xfrm>
            <a:off x="4544285" y="2303978"/>
            <a:ext cx="2069283" cy="1073742"/>
          </a:xfrm>
          <a:prstGeom prst="wedgeEllipseCallout">
            <a:avLst>
              <a:gd name="adj1" fmla="val -59932"/>
              <a:gd name="adj2" fmla="val 5103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半休と時間休の際には実績時刻の入力が必要。</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05719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477396" y="2973899"/>
            <a:ext cx="5658999" cy="458857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20</a:t>
            </a:fld>
            <a:endParaRPr lang="ja-JP" altLang="en-US" dirty="0"/>
          </a:p>
        </p:txBody>
      </p:sp>
      <p:sp>
        <p:nvSpPr>
          <p:cNvPr id="5" name="タイトル 4"/>
          <p:cNvSpPr>
            <a:spLocks noGrp="1"/>
          </p:cNvSpPr>
          <p:nvPr>
            <p:ph type="title"/>
          </p:nvPr>
        </p:nvSpPr>
        <p:spPr/>
        <p:txBody>
          <a:bodyPr/>
          <a:lstStyle/>
          <a:p>
            <a:r>
              <a:rPr lang="ja-JP" altLang="en-US" dirty="0"/>
              <a:t>勤務申請（休日出勤許可）</a:t>
            </a:r>
          </a:p>
        </p:txBody>
      </p:sp>
      <p:sp>
        <p:nvSpPr>
          <p:cNvPr id="16" name="テキスト ボックス 15"/>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■未来の予定に関する申請（休日出勤許可）</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72902" y="1510377"/>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休日出勤の申請は</a:t>
            </a:r>
            <a:r>
              <a:rPr kumimoji="1" lang="ja-JP" altLang="en-US" sz="1400" dirty="0">
                <a:solidFill>
                  <a:srgbClr val="FF0000"/>
                </a:solidFill>
                <a:latin typeface="メイリオ" panose="020B0604030504040204" pitchFamily="50" charset="-128"/>
                <a:ea typeface="メイリオ" panose="020B0604030504040204" pitchFamily="50" charset="-128"/>
              </a:rPr>
              <a:t>「勤務処理」欄を変更</a:t>
            </a:r>
            <a:r>
              <a:rPr kumimoji="1" lang="ja-JP" altLang="en-US" sz="1400" dirty="0">
                <a:latin typeface="メイリオ" panose="020B0604030504040204" pitchFamily="50" charset="-128"/>
                <a:ea typeface="メイリオ" panose="020B0604030504040204" pitchFamily="50" charset="-128"/>
              </a:rPr>
              <a:t>して申請します。</a:t>
            </a:r>
            <a:endParaRPr kumimoji="1" lang="en-US" altLang="ja-JP" sz="1400" dirty="0">
              <a:latin typeface="メイリオ" panose="020B0604030504040204" pitchFamily="50" charset="-128"/>
              <a:ea typeface="メイリオ" panose="020B0604030504040204" pitchFamily="50" charset="-128"/>
            </a:endParaRPr>
          </a:p>
        </p:txBody>
      </p:sp>
      <p:sp>
        <p:nvSpPr>
          <p:cNvPr id="19" name="正方形/長方形 18"/>
          <p:cNvSpPr/>
          <p:nvPr/>
        </p:nvSpPr>
        <p:spPr>
          <a:xfrm>
            <a:off x="428441" y="2058834"/>
            <a:ext cx="5707954" cy="64412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休日出勤の申請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52077" y="7955930"/>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上記では、予定の労働日区分が「所定休日」となっています。</a:t>
            </a:r>
          </a:p>
        </p:txBody>
      </p:sp>
      <p:sp>
        <p:nvSpPr>
          <p:cNvPr id="10" name="正方形/長方形 9"/>
          <p:cNvSpPr/>
          <p:nvPr/>
        </p:nvSpPr>
        <p:spPr>
          <a:xfrm>
            <a:off x="1239253" y="3296982"/>
            <a:ext cx="1046953" cy="3745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85750"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吹き出し: 円形 16">
            <a:extLst>
              <a:ext uri="{FF2B5EF4-FFF2-40B4-BE49-F238E27FC236}">
                <a16:creationId xmlns:a16="http://schemas.microsoft.com/office/drawing/2014/main" id="{1FD88246-75A2-448B-9157-015919467D59}"/>
              </a:ext>
            </a:extLst>
          </p:cNvPr>
          <p:cNvSpPr/>
          <p:nvPr/>
        </p:nvSpPr>
        <p:spPr>
          <a:xfrm>
            <a:off x="2772821" y="3191786"/>
            <a:ext cx="2069283" cy="1073742"/>
          </a:xfrm>
          <a:prstGeom prst="wedgeEllipseCallout">
            <a:avLst>
              <a:gd name="adj1" fmla="val -61105"/>
              <a:gd name="adj2" fmla="val -23576"/>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所定休日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法定休日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振替休日以外は労働日のため休出はできない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44896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srcRect t="4392"/>
          <a:stretch/>
        </p:blipFill>
        <p:spPr>
          <a:xfrm>
            <a:off x="534319" y="6042054"/>
            <a:ext cx="5833144" cy="1590464"/>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21</a:t>
            </a:fld>
            <a:endParaRPr lang="ja-JP" altLang="en-US" dirty="0"/>
          </a:p>
        </p:txBody>
      </p:sp>
      <p:sp>
        <p:nvSpPr>
          <p:cNvPr id="5" name="タイトル 4"/>
          <p:cNvSpPr>
            <a:spLocks noGrp="1"/>
          </p:cNvSpPr>
          <p:nvPr>
            <p:ph type="title"/>
          </p:nvPr>
        </p:nvSpPr>
        <p:spPr/>
        <p:txBody>
          <a:bodyPr/>
          <a:lstStyle/>
          <a:p>
            <a:r>
              <a:rPr lang="ja-JP" altLang="en-US" dirty="0"/>
              <a:t>勤務申請（休日出勤許可）</a:t>
            </a:r>
          </a:p>
        </p:txBody>
      </p:sp>
      <p:sp>
        <p:nvSpPr>
          <p:cNvPr id="13" name="テキスト ボックス 12"/>
          <p:cNvSpPr txBox="1"/>
          <p:nvPr/>
        </p:nvSpPr>
        <p:spPr>
          <a:xfrm>
            <a:off x="534319" y="1117187"/>
            <a:ext cx="571041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「勤務処理」のプルダウンより、「休出」を選択します。</a:t>
            </a:r>
            <a:endParaRPr kumimoji="1" lang="en-US" altLang="ja-JP" sz="1400" dirty="0">
              <a:latin typeface="メイリオ" panose="020B0604030504040204" pitchFamily="50" charset="-128"/>
              <a:ea typeface="メイリオ" panose="020B0604030504040204" pitchFamily="50" charset="-128"/>
            </a:endParaRPr>
          </a:p>
        </p:txBody>
      </p:sp>
      <p:sp>
        <p:nvSpPr>
          <p:cNvPr id="15" name="正方形/長方形 14"/>
          <p:cNvSpPr/>
          <p:nvPr/>
        </p:nvSpPr>
        <p:spPr>
          <a:xfrm>
            <a:off x="2071870" y="7068780"/>
            <a:ext cx="1319512" cy="40846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534319" y="5400000"/>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「理由」欄も必要であれば記入し、「確定」ボタンをクリックして申請を行なってください。</a:t>
            </a:r>
          </a:p>
        </p:txBody>
      </p:sp>
      <p:pic>
        <p:nvPicPr>
          <p:cNvPr id="3" name="図 2"/>
          <p:cNvPicPr>
            <a:picLocks noChangeAspect="1"/>
          </p:cNvPicPr>
          <p:nvPr/>
        </p:nvPicPr>
        <p:blipFill>
          <a:blip r:embed="rId4"/>
          <a:stretch>
            <a:fillRect/>
          </a:stretch>
        </p:blipFill>
        <p:spPr>
          <a:xfrm>
            <a:off x="687609" y="1505833"/>
            <a:ext cx="5401562" cy="3650662"/>
          </a:xfrm>
          <a:prstGeom prst="rect">
            <a:avLst/>
          </a:prstGeom>
          <a:ln>
            <a:solidFill>
              <a:schemeClr val="tx1"/>
            </a:solidFill>
          </a:ln>
        </p:spPr>
      </p:pic>
      <p:sp>
        <p:nvSpPr>
          <p:cNvPr id="14" name="吹き出し: 円形 13">
            <a:extLst>
              <a:ext uri="{FF2B5EF4-FFF2-40B4-BE49-F238E27FC236}">
                <a16:creationId xmlns:a16="http://schemas.microsoft.com/office/drawing/2014/main" id="{03AD334A-937B-42D7-874B-C9816D24ABFA}"/>
              </a:ext>
            </a:extLst>
          </p:cNvPr>
          <p:cNvSpPr/>
          <p:nvPr/>
        </p:nvSpPr>
        <p:spPr>
          <a:xfrm>
            <a:off x="3018911" y="3605299"/>
            <a:ext cx="2201069" cy="1073742"/>
          </a:xfrm>
          <a:prstGeom prst="wedgeEllipseCallout">
            <a:avLst>
              <a:gd name="adj1" fmla="val -66580"/>
              <a:gd name="adj2" fmla="val 47265"/>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勤務処理のプルダウンから休出を選択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16364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E8978E5-55C7-4646-9FA3-C885E234EEBD}"/>
              </a:ext>
            </a:extLst>
          </p:cNvPr>
          <p:cNvPicPr>
            <a:picLocks noChangeAspect="1"/>
          </p:cNvPicPr>
          <p:nvPr/>
        </p:nvPicPr>
        <p:blipFill>
          <a:blip r:embed="rId3"/>
          <a:stretch>
            <a:fillRect/>
          </a:stretch>
        </p:blipFill>
        <p:spPr>
          <a:xfrm>
            <a:off x="423642" y="2144516"/>
            <a:ext cx="5931568" cy="4398605"/>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22</a:t>
            </a:fld>
            <a:endParaRPr lang="ja-JP" altLang="en-US" dirty="0"/>
          </a:p>
        </p:txBody>
      </p:sp>
      <p:sp>
        <p:nvSpPr>
          <p:cNvPr id="5" name="タイトル 4"/>
          <p:cNvSpPr>
            <a:spLocks noGrp="1"/>
          </p:cNvSpPr>
          <p:nvPr>
            <p:ph type="title"/>
          </p:nvPr>
        </p:nvSpPr>
        <p:spPr/>
        <p:txBody>
          <a:bodyPr/>
          <a:lstStyle/>
          <a:p>
            <a:r>
              <a:rPr lang="ja-JP" altLang="en-US" dirty="0"/>
              <a:t>勤務申請（休日出勤許可）</a:t>
            </a:r>
          </a:p>
        </p:txBody>
      </p:sp>
      <p:pic>
        <p:nvPicPr>
          <p:cNvPr id="17" name="図 1">
            <a:extLst>
              <a:ext uri="{FF2B5EF4-FFF2-40B4-BE49-F238E27FC236}">
                <a16:creationId xmlns:a16="http://schemas.microsoft.com/office/drawing/2014/main" id="{B728B39D-6EB8-45EF-854B-783D2EC820E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4288" y="7158612"/>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0A46F5B5-05D8-4BDB-9A87-8C1FF6204945}"/>
              </a:ext>
            </a:extLst>
          </p:cNvPr>
          <p:cNvSpPr txBox="1"/>
          <p:nvPr/>
        </p:nvSpPr>
        <p:spPr>
          <a:xfrm>
            <a:off x="1906764" y="6895944"/>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休日出勤申請の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19">
            <a:extLst>
              <a:ext uri="{FF2B5EF4-FFF2-40B4-BE49-F238E27FC236}">
                <a16:creationId xmlns:a16="http://schemas.microsoft.com/office/drawing/2014/main" id="{32308E6F-C767-43F9-95E4-14E0859AF79E}"/>
              </a:ext>
            </a:extLst>
          </p:cNvPr>
          <p:cNvSpPr/>
          <p:nvPr/>
        </p:nvSpPr>
        <p:spPr>
          <a:xfrm>
            <a:off x="1780644" y="6822503"/>
            <a:ext cx="4314977" cy="15958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5">
            <a:extLst>
              <a:ext uri="{FF2B5EF4-FFF2-40B4-BE49-F238E27FC236}">
                <a16:creationId xmlns:a16="http://schemas.microsoft.com/office/drawing/2014/main" id="{3E40ED65-C0D9-4F55-BE96-09D8C1CBD018}"/>
              </a:ext>
            </a:extLst>
          </p:cNvPr>
          <p:cNvSpPr>
            <a:spLocks noChangeArrowheads="1"/>
          </p:cNvSpPr>
          <p:nvPr/>
        </p:nvSpPr>
        <p:spPr bwMode="auto">
          <a:xfrm>
            <a:off x="1906764" y="7303193"/>
            <a:ext cx="40306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・未来日も過去日も勤務処理に「休出」を入れて申請してください。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None/>
            </a:pPr>
            <a:r>
              <a:rPr lang="ja-JP" altLang="en-US" sz="1200" dirty="0">
                <a:solidFill>
                  <a:srgbClr val="113458"/>
                </a:solidFill>
                <a:latin typeface="メイリオ" panose="020B0604030504040204" pitchFamily="50" charset="-128"/>
                <a:ea typeface="メイリオ" panose="020B0604030504040204" pitchFamily="50" charset="-128"/>
              </a:rPr>
              <a:t>・休日出勤の申請の際にも休憩欄の入力忘れに注意してください。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None/>
            </a:pPr>
            <a:r>
              <a:rPr lang="ja-JP" altLang="en-US" sz="1200" dirty="0">
                <a:solidFill>
                  <a:srgbClr val="113458"/>
                </a:solidFill>
                <a:latin typeface="メイリオ" panose="020B0604030504040204" pitchFamily="50" charset="-128"/>
                <a:ea typeface="メイリオ" panose="020B0604030504040204" pitchFamily="50" charset="-128"/>
              </a:rPr>
              <a:t>・休出申請の際には</a:t>
            </a:r>
            <a:r>
              <a:rPr lang="ja-JP" altLang="en-US" sz="1200" dirty="0">
                <a:solidFill>
                  <a:srgbClr val="FF0000"/>
                </a:solidFill>
                <a:latin typeface="メイリオ" panose="020B0604030504040204" pitchFamily="50" charset="-128"/>
                <a:ea typeface="メイリオ" panose="020B0604030504040204" pitchFamily="50" charset="-128"/>
              </a:rPr>
              <a:t>残業申請は行えません。</a:t>
            </a:r>
            <a:endParaRPr lang="en-US" altLang="ja-JP" sz="12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5BD9261-6229-475D-B9D2-858B82507A05}"/>
              </a:ext>
            </a:extLst>
          </p:cNvPr>
          <p:cNvSpPr txBox="1"/>
          <p:nvPr/>
        </p:nvSpPr>
        <p:spPr>
          <a:xfrm>
            <a:off x="619698" y="1111834"/>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過去日の休日出勤申請の場合、未来日と同様に「勤務処理」から選択をするようになります。</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2" name="吹き出し: 円形 11">
            <a:extLst>
              <a:ext uri="{FF2B5EF4-FFF2-40B4-BE49-F238E27FC236}">
                <a16:creationId xmlns:a16="http://schemas.microsoft.com/office/drawing/2014/main" id="{6A220B6C-A865-41BE-A24B-A98AFCD1BDFB}"/>
              </a:ext>
            </a:extLst>
          </p:cNvPr>
          <p:cNvSpPr/>
          <p:nvPr/>
        </p:nvSpPr>
        <p:spPr>
          <a:xfrm>
            <a:off x="3938132" y="4154867"/>
            <a:ext cx="2201069" cy="1073742"/>
          </a:xfrm>
          <a:prstGeom prst="wedgeEllipseCallout">
            <a:avLst>
              <a:gd name="adj1" fmla="val -66580"/>
              <a:gd name="adj2" fmla="val 47265"/>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実績時刻と休憩時刻も忘れずに入力する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714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23</a:t>
            </a:fld>
            <a:endParaRPr lang="ja-JP" altLang="en-US" dirty="0"/>
          </a:p>
        </p:txBody>
      </p:sp>
      <p:sp>
        <p:nvSpPr>
          <p:cNvPr id="5" name="タイトル 4"/>
          <p:cNvSpPr>
            <a:spLocks noGrp="1"/>
          </p:cNvSpPr>
          <p:nvPr>
            <p:ph type="title"/>
          </p:nvPr>
        </p:nvSpPr>
        <p:spPr/>
        <p:txBody>
          <a:bodyPr/>
          <a:lstStyle/>
          <a:p>
            <a:r>
              <a:rPr lang="ja-JP" altLang="en-US" dirty="0"/>
              <a:t>残業申請</a:t>
            </a:r>
          </a:p>
        </p:txBody>
      </p:sp>
      <p:sp>
        <p:nvSpPr>
          <p:cNvPr id="19" name="正方形/長方形 18"/>
          <p:cNvSpPr/>
          <p:nvPr/>
        </p:nvSpPr>
        <p:spPr>
          <a:xfrm>
            <a:off x="414360" y="2048575"/>
            <a:ext cx="5707954" cy="53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残業申請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pic>
        <p:nvPicPr>
          <p:cNvPr id="6" name="Picture 2"/>
          <p:cNvPicPr>
            <a:picLocks noChangeAspect="1" noChangeArrowheads="1"/>
          </p:cNvPicPr>
          <p:nvPr/>
        </p:nvPicPr>
        <p:blipFill>
          <a:blip r:embed="rId3" cstate="print"/>
          <a:srcRect b="4273"/>
          <a:stretch>
            <a:fillRect/>
          </a:stretch>
        </p:blipFill>
        <p:spPr bwMode="auto">
          <a:xfrm>
            <a:off x="403812" y="2836790"/>
            <a:ext cx="5804432" cy="4380868"/>
          </a:xfrm>
          <a:prstGeom prst="rect">
            <a:avLst/>
          </a:prstGeom>
          <a:noFill/>
          <a:ln w="9525">
            <a:solidFill>
              <a:schemeClr val="tx1"/>
            </a:solidFill>
            <a:miter lim="800000"/>
            <a:headEnd/>
            <a:tailEnd/>
          </a:ln>
        </p:spPr>
      </p:pic>
      <p:sp>
        <p:nvSpPr>
          <p:cNvPr id="7" name="テキスト ボックス 6"/>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■残業申請</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306843" y="1553859"/>
            <a:ext cx="5618603" cy="30777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残業の目安時間を入力</a:t>
            </a:r>
            <a:r>
              <a:rPr kumimoji="1" lang="ja-JP" altLang="en-US" sz="1400" dirty="0">
                <a:latin typeface="メイリオ" panose="020B0604030504040204" pitchFamily="50" charset="-128"/>
                <a:ea typeface="メイリオ" panose="020B0604030504040204" pitchFamily="50" charset="-128"/>
              </a:rPr>
              <a:t>して申請します。</a:t>
            </a:r>
            <a:endParaRPr kumimoji="1" lang="en-US" altLang="ja-JP" sz="1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59036" y="7476779"/>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上記では、予定出勤時刻が</a:t>
            </a:r>
            <a:r>
              <a:rPr kumimoji="1" lang="en-US" altLang="ja-JP" sz="1400" dirty="0">
                <a:latin typeface="メイリオ" panose="020B0604030504040204" pitchFamily="50" charset="-128"/>
                <a:ea typeface="メイリオ" panose="020B0604030504040204" pitchFamily="50" charset="-128"/>
              </a:rPr>
              <a:t>9</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err="1">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予定退勤時刻が</a:t>
            </a:r>
            <a:r>
              <a:rPr kumimoji="1" lang="en-US" altLang="ja-JP" sz="1400" dirty="0">
                <a:latin typeface="メイリオ" panose="020B0604030504040204" pitchFamily="50" charset="-128"/>
                <a:ea typeface="メイリオ" panose="020B0604030504040204" pitchFamily="50" charset="-128"/>
              </a:rPr>
              <a:t>18</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となっています。</a:t>
            </a:r>
          </a:p>
        </p:txBody>
      </p:sp>
      <p:sp>
        <p:nvSpPr>
          <p:cNvPr id="11" name="正方形/長方形 10"/>
          <p:cNvSpPr/>
          <p:nvPr/>
        </p:nvSpPr>
        <p:spPr>
          <a:xfrm>
            <a:off x="2133219" y="3479848"/>
            <a:ext cx="2467778" cy="28644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2" name="直線コネクタ 11"/>
          <p:cNvCxnSpPr/>
          <p:nvPr/>
        </p:nvCxnSpPr>
        <p:spPr>
          <a:xfrm>
            <a:off x="296767"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24</a:t>
            </a:fld>
            <a:endParaRPr lang="ja-JP" altLang="en-US" dirty="0"/>
          </a:p>
        </p:txBody>
      </p:sp>
      <p:sp>
        <p:nvSpPr>
          <p:cNvPr id="5" name="タイトル 4"/>
          <p:cNvSpPr>
            <a:spLocks noGrp="1"/>
          </p:cNvSpPr>
          <p:nvPr>
            <p:ph type="title"/>
          </p:nvPr>
        </p:nvSpPr>
        <p:spPr/>
        <p:txBody>
          <a:bodyPr/>
          <a:lstStyle/>
          <a:p>
            <a:r>
              <a:rPr lang="ja-JP" altLang="en-US" dirty="0"/>
              <a:t>残業申請</a:t>
            </a:r>
          </a:p>
        </p:txBody>
      </p:sp>
      <p:sp>
        <p:nvSpPr>
          <p:cNvPr id="13" name="テキスト ボックス 12"/>
          <p:cNvSpPr txBox="1"/>
          <p:nvPr/>
        </p:nvSpPr>
        <p:spPr>
          <a:xfrm>
            <a:off x="524610" y="1123908"/>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早出残業であれば、予定欄の「早出（開始）」に時刻を入力、</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残業であれば「残業（終了）」に時刻を入力します。</a:t>
            </a:r>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545749" y="5943049"/>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「理由」欄も必要であれば記入し、「確定」ボタンをクリックして申請を行なってください。</a:t>
            </a:r>
          </a:p>
        </p:txBody>
      </p:sp>
      <p:pic>
        <p:nvPicPr>
          <p:cNvPr id="1026" name="Picture 2"/>
          <p:cNvPicPr>
            <a:picLocks noChangeAspect="1" noChangeArrowheads="1"/>
          </p:cNvPicPr>
          <p:nvPr/>
        </p:nvPicPr>
        <p:blipFill>
          <a:blip r:embed="rId3" cstate="print"/>
          <a:srcRect/>
          <a:stretch>
            <a:fillRect/>
          </a:stretch>
        </p:blipFill>
        <p:spPr bwMode="auto">
          <a:xfrm>
            <a:off x="300038" y="2025968"/>
            <a:ext cx="6159555" cy="3643311"/>
          </a:xfrm>
          <a:prstGeom prst="rect">
            <a:avLst/>
          </a:prstGeom>
          <a:noFill/>
          <a:ln w="9525">
            <a:solidFill>
              <a:schemeClr val="tx1"/>
            </a:solidFill>
            <a:miter lim="800000"/>
            <a:headEnd/>
            <a:tailEnd/>
          </a:ln>
        </p:spPr>
      </p:pic>
      <p:sp>
        <p:nvSpPr>
          <p:cNvPr id="17" name="正方形/長方形 16"/>
          <p:cNvSpPr/>
          <p:nvPr/>
        </p:nvSpPr>
        <p:spPr>
          <a:xfrm>
            <a:off x="1251284" y="2846435"/>
            <a:ext cx="675408" cy="31967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正方形/長方形 17"/>
          <p:cNvSpPr/>
          <p:nvPr/>
        </p:nvSpPr>
        <p:spPr>
          <a:xfrm>
            <a:off x="5479115" y="2843808"/>
            <a:ext cx="675408" cy="31967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027" name="Picture 3"/>
          <p:cNvPicPr>
            <a:picLocks noChangeAspect="1" noChangeArrowheads="1"/>
          </p:cNvPicPr>
          <p:nvPr/>
        </p:nvPicPr>
        <p:blipFill>
          <a:blip r:embed="rId4" cstate="print"/>
          <a:srcRect/>
          <a:stretch>
            <a:fillRect/>
          </a:stretch>
        </p:blipFill>
        <p:spPr bwMode="auto">
          <a:xfrm>
            <a:off x="409575" y="6746559"/>
            <a:ext cx="5979795" cy="1397544"/>
          </a:xfrm>
          <a:prstGeom prst="rect">
            <a:avLst/>
          </a:prstGeom>
          <a:noFill/>
          <a:ln w="9525">
            <a:solidFill>
              <a:schemeClr val="tx1"/>
            </a:solidFill>
            <a:miter lim="800000"/>
            <a:headEnd/>
            <a:tailEnd/>
          </a:ln>
        </p:spPr>
      </p:pic>
      <p:sp>
        <p:nvSpPr>
          <p:cNvPr id="19" name="正方形/長方形 18"/>
          <p:cNvSpPr/>
          <p:nvPr/>
        </p:nvSpPr>
        <p:spPr>
          <a:xfrm>
            <a:off x="1775460" y="7602498"/>
            <a:ext cx="1516380" cy="37564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吹き出し: 円形 14">
            <a:extLst>
              <a:ext uri="{FF2B5EF4-FFF2-40B4-BE49-F238E27FC236}">
                <a16:creationId xmlns:a16="http://schemas.microsoft.com/office/drawing/2014/main" id="{FC2C7B56-33FA-43CB-8759-48681CBB5E30}"/>
              </a:ext>
            </a:extLst>
          </p:cNvPr>
          <p:cNvSpPr/>
          <p:nvPr/>
        </p:nvSpPr>
        <p:spPr>
          <a:xfrm>
            <a:off x="1392718" y="3544950"/>
            <a:ext cx="2175870" cy="820425"/>
          </a:xfrm>
          <a:prstGeom prst="wedgeEllipseCallout">
            <a:avLst>
              <a:gd name="adj1" fmla="val -19890"/>
              <a:gd name="adj2" fmla="val -84621"/>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113458"/>
                </a:solidFill>
                <a:latin typeface="メイリオ" panose="020B0604030504040204" pitchFamily="50" charset="-128"/>
                <a:ea typeface="メイリオ" panose="020B0604030504040204" pitchFamily="50" charset="-128"/>
              </a:rPr>
              <a:t>目安時間を入力する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0" name="吹き出し: 円形 19">
            <a:extLst>
              <a:ext uri="{FF2B5EF4-FFF2-40B4-BE49-F238E27FC236}">
                <a16:creationId xmlns:a16="http://schemas.microsoft.com/office/drawing/2014/main" id="{73420672-D50A-437D-A56F-A2A2A27FEB20}"/>
              </a:ext>
            </a:extLst>
          </p:cNvPr>
          <p:cNvSpPr/>
          <p:nvPr/>
        </p:nvSpPr>
        <p:spPr>
          <a:xfrm>
            <a:off x="4118241" y="3628679"/>
            <a:ext cx="2116779" cy="820425"/>
          </a:xfrm>
          <a:prstGeom prst="wedgeEllipseCallout">
            <a:avLst>
              <a:gd name="adj1" fmla="val 24618"/>
              <a:gd name="adj2" fmla="val -8955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113458"/>
                </a:solidFill>
                <a:latin typeface="メイリオ" panose="020B0604030504040204" pitchFamily="50" charset="-128"/>
                <a:ea typeface="メイリオ" panose="020B0604030504040204" pitchFamily="50" charset="-128"/>
              </a:rPr>
              <a:t>目安時間を入力する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876C82C-7523-4187-BEE7-9915BBFA2966}"/>
              </a:ext>
            </a:extLst>
          </p:cNvPr>
          <p:cNvPicPr>
            <a:picLocks noChangeAspect="1"/>
          </p:cNvPicPr>
          <p:nvPr/>
        </p:nvPicPr>
        <p:blipFill>
          <a:blip r:embed="rId3"/>
          <a:stretch>
            <a:fillRect/>
          </a:stretch>
        </p:blipFill>
        <p:spPr>
          <a:xfrm>
            <a:off x="664288" y="2177058"/>
            <a:ext cx="5782878" cy="4345102"/>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25</a:t>
            </a:fld>
            <a:endParaRPr lang="ja-JP" altLang="en-US" dirty="0"/>
          </a:p>
        </p:txBody>
      </p:sp>
      <p:sp>
        <p:nvSpPr>
          <p:cNvPr id="5" name="タイトル 4"/>
          <p:cNvSpPr>
            <a:spLocks noGrp="1"/>
          </p:cNvSpPr>
          <p:nvPr>
            <p:ph type="title"/>
          </p:nvPr>
        </p:nvSpPr>
        <p:spPr/>
        <p:txBody>
          <a:bodyPr/>
          <a:lstStyle/>
          <a:p>
            <a:r>
              <a:rPr lang="ja-JP" altLang="en-US" dirty="0"/>
              <a:t>残業申請</a:t>
            </a:r>
          </a:p>
        </p:txBody>
      </p:sp>
      <p:pic>
        <p:nvPicPr>
          <p:cNvPr id="17" name="図 1">
            <a:extLst>
              <a:ext uri="{FF2B5EF4-FFF2-40B4-BE49-F238E27FC236}">
                <a16:creationId xmlns:a16="http://schemas.microsoft.com/office/drawing/2014/main" id="{B728B39D-6EB8-45EF-854B-783D2EC820E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4288" y="7158612"/>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0A46F5B5-05D8-4BDB-9A87-8C1FF6204945}"/>
              </a:ext>
            </a:extLst>
          </p:cNvPr>
          <p:cNvSpPr txBox="1"/>
          <p:nvPr/>
        </p:nvSpPr>
        <p:spPr>
          <a:xfrm>
            <a:off x="1906764" y="6895944"/>
            <a:ext cx="1703351"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残業申請の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19">
            <a:extLst>
              <a:ext uri="{FF2B5EF4-FFF2-40B4-BE49-F238E27FC236}">
                <a16:creationId xmlns:a16="http://schemas.microsoft.com/office/drawing/2014/main" id="{32308E6F-C767-43F9-95E4-14E0859AF79E}"/>
              </a:ext>
            </a:extLst>
          </p:cNvPr>
          <p:cNvSpPr/>
          <p:nvPr/>
        </p:nvSpPr>
        <p:spPr>
          <a:xfrm>
            <a:off x="1780644" y="6822503"/>
            <a:ext cx="4314977" cy="15958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5">
            <a:extLst>
              <a:ext uri="{FF2B5EF4-FFF2-40B4-BE49-F238E27FC236}">
                <a16:creationId xmlns:a16="http://schemas.microsoft.com/office/drawing/2014/main" id="{3E40ED65-C0D9-4F55-BE96-09D8C1CBD018}"/>
              </a:ext>
            </a:extLst>
          </p:cNvPr>
          <p:cNvSpPr>
            <a:spLocks noChangeArrowheads="1"/>
          </p:cNvSpPr>
          <p:nvPr/>
        </p:nvSpPr>
        <p:spPr bwMode="auto">
          <a:xfrm>
            <a:off x="1901666" y="7258139"/>
            <a:ext cx="407293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・未来日に対して申請する際には残業の目安の時間を入力してください。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・過去日に対して申請する際には実績出退勤時刻だけではなく、早出（開始）や残業（終了）も入力してください。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5BD9261-6229-475D-B9D2-858B82507A05}"/>
              </a:ext>
            </a:extLst>
          </p:cNvPr>
          <p:cNvSpPr txBox="1"/>
          <p:nvPr/>
        </p:nvSpPr>
        <p:spPr>
          <a:xfrm>
            <a:off x="619698" y="1111834"/>
            <a:ext cx="5618603"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過去日の残業申請の場合、実績修正だけではなく、残業申請も同時に行ってください。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残業申請をすることにより、認められた残業時間の算出ができるようになります。</a:t>
            </a:r>
            <a:endParaRPr kumimoji="1" lang="en-US" altLang="ja-JP" sz="1400" dirty="0">
              <a:latin typeface="メイリオ" panose="020B0604030504040204" pitchFamily="50" charset="-128"/>
              <a:ea typeface="メイリオ" panose="020B0604030504040204" pitchFamily="50" charset="-128"/>
            </a:endParaRPr>
          </a:p>
        </p:txBody>
      </p:sp>
      <p:sp>
        <p:nvSpPr>
          <p:cNvPr id="12" name="吹き出し: 円形 11">
            <a:extLst>
              <a:ext uri="{FF2B5EF4-FFF2-40B4-BE49-F238E27FC236}">
                <a16:creationId xmlns:a16="http://schemas.microsoft.com/office/drawing/2014/main" id="{6230105A-E9C2-406F-8DE3-F01B855D38E0}"/>
              </a:ext>
            </a:extLst>
          </p:cNvPr>
          <p:cNvSpPr/>
          <p:nvPr/>
        </p:nvSpPr>
        <p:spPr>
          <a:xfrm>
            <a:off x="3696035" y="3529184"/>
            <a:ext cx="2278561" cy="820425"/>
          </a:xfrm>
          <a:prstGeom prst="wedgeEllipseCallout">
            <a:avLst>
              <a:gd name="adj1" fmla="val 32729"/>
              <a:gd name="adj2" fmla="val -96457"/>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退勤時刻と同じ時刻を残業（終了）に入力</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018178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26</a:t>
            </a:fld>
            <a:endParaRPr lang="ja-JP" altLang="en-US" dirty="0"/>
          </a:p>
        </p:txBody>
      </p:sp>
      <p:sp>
        <p:nvSpPr>
          <p:cNvPr id="5" name="タイトル 4"/>
          <p:cNvSpPr>
            <a:spLocks noGrp="1"/>
          </p:cNvSpPr>
          <p:nvPr>
            <p:ph type="title"/>
          </p:nvPr>
        </p:nvSpPr>
        <p:spPr/>
        <p:txBody>
          <a:bodyPr/>
          <a:lstStyle/>
          <a:p>
            <a:r>
              <a:rPr lang="ja-JP" altLang="en-US" dirty="0"/>
              <a:t>振替出勤</a:t>
            </a:r>
            <a:r>
              <a:rPr lang="en-US" altLang="ja-JP" dirty="0"/>
              <a:t>/</a:t>
            </a:r>
            <a:r>
              <a:rPr lang="ja-JP" altLang="en-US" dirty="0"/>
              <a:t>振替休日申請</a:t>
            </a:r>
          </a:p>
        </p:txBody>
      </p:sp>
      <p:sp>
        <p:nvSpPr>
          <p:cNvPr id="19" name="正方形/長方形 18"/>
          <p:cNvSpPr/>
          <p:nvPr/>
        </p:nvSpPr>
        <p:spPr>
          <a:xfrm>
            <a:off x="429657" y="2922604"/>
            <a:ext cx="5927074" cy="53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】6</a:t>
            </a:r>
            <a:r>
              <a:rPr kumimoji="1" lang="ja-JP" altLang="en-US" sz="1400" dirty="0">
                <a:solidFill>
                  <a:schemeClr val="tx1"/>
                </a:solidFill>
                <a:latin typeface="メイリオ" panose="020B0604030504040204" pitchFamily="50" charset="-128"/>
                <a:ea typeface="メイリオ" panose="020B0604030504040204" pitchFamily="50" charset="-128"/>
              </a:rPr>
              <a:t>月</a:t>
            </a:r>
            <a:r>
              <a:rPr kumimoji="1" lang="en-US" altLang="ja-JP" sz="1400" dirty="0">
                <a:solidFill>
                  <a:schemeClr val="tx1"/>
                </a:solidFill>
                <a:latin typeface="メイリオ" panose="020B0604030504040204" pitchFamily="50" charset="-128"/>
                <a:ea typeface="メイリオ" panose="020B0604030504040204" pitchFamily="50" charset="-128"/>
              </a:rPr>
              <a:t>24</a:t>
            </a:r>
            <a:r>
              <a:rPr kumimoji="1" lang="ja-JP" altLang="en-US" sz="1400" dirty="0">
                <a:solidFill>
                  <a:schemeClr val="tx1"/>
                </a:solidFill>
                <a:latin typeface="メイリオ" panose="020B0604030504040204" pitchFamily="50" charset="-128"/>
                <a:ea typeface="メイリオ" panose="020B0604030504040204" pitchFamily="50" charset="-128"/>
              </a:rPr>
              <a:t>日（日）に出勤し、</a:t>
            </a:r>
            <a:r>
              <a:rPr kumimoji="1" lang="en-US" altLang="ja-JP" sz="1400" dirty="0">
                <a:solidFill>
                  <a:schemeClr val="tx1"/>
                </a:solidFill>
                <a:latin typeface="メイリオ" panose="020B0604030504040204" pitchFamily="50" charset="-128"/>
                <a:ea typeface="メイリオ" panose="020B0604030504040204" pitchFamily="50" charset="-128"/>
              </a:rPr>
              <a:t>6</a:t>
            </a:r>
            <a:r>
              <a:rPr kumimoji="1" lang="ja-JP" altLang="en-US" sz="1400" dirty="0">
                <a:solidFill>
                  <a:schemeClr val="tx1"/>
                </a:solidFill>
                <a:latin typeface="メイリオ" panose="020B0604030504040204" pitchFamily="50" charset="-128"/>
                <a:ea typeface="メイリオ" panose="020B0604030504040204" pitchFamily="50" charset="-128"/>
              </a:rPr>
              <a:t>月</a:t>
            </a:r>
            <a:r>
              <a:rPr kumimoji="1" lang="en-US" altLang="ja-JP" sz="1400" dirty="0">
                <a:solidFill>
                  <a:schemeClr val="tx1"/>
                </a:solidFill>
                <a:latin typeface="メイリオ" panose="020B0604030504040204" pitchFamily="50" charset="-128"/>
                <a:ea typeface="メイリオ" panose="020B0604030504040204" pitchFamily="50" charset="-128"/>
              </a:rPr>
              <a:t>27</a:t>
            </a:r>
            <a:r>
              <a:rPr kumimoji="1" lang="ja-JP" altLang="en-US" sz="1400" dirty="0">
                <a:solidFill>
                  <a:schemeClr val="tx1"/>
                </a:solidFill>
                <a:latin typeface="メイリオ" panose="020B0604030504040204" pitchFamily="50" charset="-128"/>
                <a:ea typeface="メイリオ" panose="020B0604030504040204" pitchFamily="50" charset="-128"/>
              </a:rPr>
              <a:t>日（水）を休日とする。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■振替出勤</a:t>
            </a:r>
            <a:r>
              <a:rPr kumimoji="1" lang="en-US" altLang="ja-JP" b="1" dirty="0">
                <a:solidFill>
                  <a:srgbClr val="1081C0"/>
                </a:solidFill>
                <a:latin typeface="メイリオ" panose="020B0604030504040204" pitchFamily="50" charset="-128"/>
                <a:ea typeface="メイリオ" panose="020B0604030504040204" pitchFamily="50" charset="-128"/>
              </a:rPr>
              <a:t>/</a:t>
            </a:r>
            <a:r>
              <a:rPr kumimoji="1" lang="ja-JP" altLang="en-US" b="1" dirty="0">
                <a:solidFill>
                  <a:srgbClr val="1081C0"/>
                </a:solidFill>
                <a:latin typeface="メイリオ" panose="020B0604030504040204" pitchFamily="50" charset="-128"/>
                <a:ea typeface="メイリオ" panose="020B0604030504040204" pitchFamily="50" charset="-128"/>
              </a:rPr>
              <a:t>振替休日申請</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21597" y="1593336"/>
            <a:ext cx="5727468"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出勤をする休日（振替出勤）と振り替える平日労働日（振替休日）を選択し、申請します。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ポイント</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振替休日申請は必ず</a:t>
            </a:r>
            <a:r>
              <a:rPr kumimoji="1" lang="ja-JP" altLang="en-US" sz="1400" dirty="0">
                <a:solidFill>
                  <a:srgbClr val="FF0000"/>
                </a:solidFill>
                <a:latin typeface="メイリオ" panose="020B0604030504040204" pitchFamily="50" charset="-128"/>
                <a:ea typeface="メイリオ" panose="020B0604030504040204" pitchFamily="50" charset="-128"/>
              </a:rPr>
              <a:t>出勤をする休日（振替出勤）側</a:t>
            </a:r>
            <a:r>
              <a:rPr kumimoji="1" lang="ja-JP" altLang="en-US" sz="1400" dirty="0">
                <a:latin typeface="メイリオ" panose="020B0604030504040204" pitchFamily="50" charset="-128"/>
                <a:ea typeface="メイリオ" panose="020B0604030504040204" pitchFamily="50" charset="-128"/>
              </a:rPr>
              <a:t>にて設定します。</a:t>
            </a:r>
            <a:endParaRPr kumimoji="1" lang="en-US" altLang="ja-JP" sz="1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48019" y="8279273"/>
            <a:ext cx="5908714"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上記の例では</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24</a:t>
            </a:r>
            <a:r>
              <a:rPr kumimoji="1" lang="ja-JP" altLang="en-US" sz="1400" dirty="0">
                <a:latin typeface="メイリオ" panose="020B0604030504040204" pitchFamily="50" charset="-128"/>
                <a:ea typeface="メイリオ" panose="020B0604030504040204" pitchFamily="50" charset="-128"/>
              </a:rPr>
              <a:t>日（日）が法定休日となっています。</a:t>
            </a:r>
          </a:p>
        </p:txBody>
      </p:sp>
      <p:cxnSp>
        <p:nvCxnSpPr>
          <p:cNvPr id="12" name="直線コネクタ 11"/>
          <p:cNvCxnSpPr/>
          <p:nvPr/>
        </p:nvCxnSpPr>
        <p:spPr>
          <a:xfrm>
            <a:off x="296767"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440675" y="3907414"/>
            <a:ext cx="5894024" cy="4115981"/>
          </a:xfrm>
          <a:prstGeom prst="rect">
            <a:avLst/>
          </a:prstGeom>
          <a:noFill/>
          <a:ln w="9525">
            <a:solidFill>
              <a:schemeClr val="tx1"/>
            </a:solidFill>
            <a:miter lim="800000"/>
            <a:headEnd/>
            <a:tailEnd/>
          </a:ln>
        </p:spPr>
      </p:pic>
      <p:sp>
        <p:nvSpPr>
          <p:cNvPr id="11" name="正方形/長方形 10"/>
          <p:cNvSpPr/>
          <p:nvPr/>
        </p:nvSpPr>
        <p:spPr>
          <a:xfrm>
            <a:off x="1195625" y="4228274"/>
            <a:ext cx="963680" cy="27588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吹き出し: 円形 14">
            <a:extLst>
              <a:ext uri="{FF2B5EF4-FFF2-40B4-BE49-F238E27FC236}">
                <a16:creationId xmlns:a16="http://schemas.microsoft.com/office/drawing/2014/main" id="{5FEFC28F-65FF-446A-9519-D69C597AA5B5}"/>
              </a:ext>
            </a:extLst>
          </p:cNvPr>
          <p:cNvSpPr/>
          <p:nvPr/>
        </p:nvSpPr>
        <p:spPr>
          <a:xfrm>
            <a:off x="2754328" y="3714867"/>
            <a:ext cx="2149445" cy="1089156"/>
          </a:xfrm>
          <a:prstGeom prst="wedgeEllipseCallout">
            <a:avLst>
              <a:gd name="adj1" fmla="val -63524"/>
              <a:gd name="adj2" fmla="val 1675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所定休日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法定休日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振替休日以外は振替出勤が表示されない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86019" y="2304085"/>
            <a:ext cx="6285962" cy="3488246"/>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27</a:t>
            </a:fld>
            <a:endParaRPr lang="ja-JP" altLang="en-US" dirty="0"/>
          </a:p>
        </p:txBody>
      </p:sp>
      <p:sp>
        <p:nvSpPr>
          <p:cNvPr id="5" name="タイトル 4"/>
          <p:cNvSpPr>
            <a:spLocks noGrp="1"/>
          </p:cNvSpPr>
          <p:nvPr>
            <p:ph type="title"/>
          </p:nvPr>
        </p:nvSpPr>
        <p:spPr/>
        <p:txBody>
          <a:bodyPr/>
          <a:lstStyle/>
          <a:p>
            <a:r>
              <a:rPr lang="ja-JP" altLang="en-US" dirty="0"/>
              <a:t>振替出勤</a:t>
            </a:r>
            <a:r>
              <a:rPr lang="en-US" altLang="ja-JP" dirty="0"/>
              <a:t>/</a:t>
            </a:r>
            <a:r>
              <a:rPr lang="ja-JP" altLang="en-US" dirty="0"/>
              <a:t>振替休日申請</a:t>
            </a:r>
          </a:p>
        </p:txBody>
      </p:sp>
      <p:sp>
        <p:nvSpPr>
          <p:cNvPr id="13" name="テキスト ボックス 12"/>
          <p:cNvSpPr txBox="1"/>
          <p:nvPr/>
        </p:nvSpPr>
        <p:spPr>
          <a:xfrm>
            <a:off x="369983" y="1124658"/>
            <a:ext cx="6118035" cy="738664"/>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24</a:t>
            </a:r>
            <a:r>
              <a:rPr kumimoji="1" lang="ja-JP" altLang="en-US" sz="1400" dirty="0">
                <a:latin typeface="メイリオ" panose="020B0604030504040204" pitchFamily="50" charset="-128"/>
                <a:ea typeface="メイリオ" panose="020B0604030504040204" pitchFamily="50" charset="-128"/>
              </a:rPr>
              <a:t>日（日）の労働日区分を「振替出勤」とし、振替休日とする</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27</a:t>
            </a:r>
            <a:r>
              <a:rPr kumimoji="1" lang="ja-JP" altLang="en-US" sz="1400" dirty="0">
                <a:latin typeface="メイリオ" panose="020B0604030504040204" pitchFamily="50" charset="-128"/>
                <a:ea typeface="メイリオ" panose="020B0604030504040204" pitchFamily="50" charset="-128"/>
              </a:rPr>
              <a:t>日（水）をカレンダーから選択します。振替休日を選択すると、当日の予定が振替出勤日の予定欄に自動で入力されます。</a:t>
            </a:r>
            <a:endParaRPr kumimoji="1" lang="en-US" altLang="ja-JP" sz="1400"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1459643" y="4719985"/>
            <a:ext cx="820614" cy="25792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3264105" y="4730133"/>
            <a:ext cx="868102" cy="21305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テキスト ボックス 22"/>
          <p:cNvSpPr txBox="1"/>
          <p:nvPr/>
        </p:nvSpPr>
        <p:spPr>
          <a:xfrm>
            <a:off x="369983" y="5962311"/>
            <a:ext cx="5904035"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「理由」欄も必要であれば記入し、「確定」ボタンをクリックして申請を行なってください。</a:t>
            </a:r>
          </a:p>
        </p:txBody>
      </p:sp>
      <p:pic>
        <p:nvPicPr>
          <p:cNvPr id="6" name="図 5"/>
          <p:cNvPicPr>
            <a:picLocks noChangeAspect="1"/>
          </p:cNvPicPr>
          <p:nvPr/>
        </p:nvPicPr>
        <p:blipFill>
          <a:blip r:embed="rId4"/>
          <a:stretch>
            <a:fillRect/>
          </a:stretch>
        </p:blipFill>
        <p:spPr>
          <a:xfrm>
            <a:off x="286019" y="6691932"/>
            <a:ext cx="6368385" cy="1478675"/>
          </a:xfrm>
          <a:prstGeom prst="rect">
            <a:avLst/>
          </a:prstGeom>
          <a:ln>
            <a:solidFill>
              <a:schemeClr val="tx1"/>
            </a:solidFill>
          </a:ln>
        </p:spPr>
      </p:pic>
      <p:sp>
        <p:nvSpPr>
          <p:cNvPr id="12" name="吹き出し: 円形 11">
            <a:extLst>
              <a:ext uri="{FF2B5EF4-FFF2-40B4-BE49-F238E27FC236}">
                <a16:creationId xmlns:a16="http://schemas.microsoft.com/office/drawing/2014/main" id="{1121879F-F089-4C32-815A-BBEA2250C28A}"/>
              </a:ext>
            </a:extLst>
          </p:cNvPr>
          <p:cNvSpPr/>
          <p:nvPr/>
        </p:nvSpPr>
        <p:spPr>
          <a:xfrm>
            <a:off x="4830930" y="2877761"/>
            <a:ext cx="1829654" cy="1089156"/>
          </a:xfrm>
          <a:prstGeom prst="wedgeEllipseCallout">
            <a:avLst>
              <a:gd name="adj1" fmla="val -71927"/>
              <a:gd name="adj2" fmla="val 47957"/>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休日とする労働日を選択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C34B2B7F-57EC-43E0-A7CD-98AD94F1101D}"/>
              </a:ext>
            </a:extLst>
          </p:cNvPr>
          <p:cNvPicPr>
            <a:picLocks noChangeAspect="1"/>
          </p:cNvPicPr>
          <p:nvPr/>
        </p:nvPicPr>
        <p:blipFill>
          <a:blip r:embed="rId3"/>
          <a:stretch>
            <a:fillRect/>
          </a:stretch>
        </p:blipFill>
        <p:spPr>
          <a:xfrm>
            <a:off x="425986" y="5224956"/>
            <a:ext cx="5729636" cy="801994"/>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28</a:t>
            </a:fld>
            <a:endParaRPr lang="ja-JP" altLang="en-US" dirty="0"/>
          </a:p>
        </p:txBody>
      </p:sp>
      <p:sp>
        <p:nvSpPr>
          <p:cNvPr id="5" name="タイトル 4"/>
          <p:cNvSpPr>
            <a:spLocks noGrp="1"/>
          </p:cNvSpPr>
          <p:nvPr>
            <p:ph type="title"/>
          </p:nvPr>
        </p:nvSpPr>
        <p:spPr/>
        <p:txBody>
          <a:bodyPr/>
          <a:lstStyle/>
          <a:p>
            <a:r>
              <a:rPr lang="ja-JP" altLang="en-US" dirty="0"/>
              <a:t>申請状況の確認</a:t>
            </a:r>
          </a:p>
        </p:txBody>
      </p:sp>
      <p:sp>
        <p:nvSpPr>
          <p:cNvPr id="13" name="テキスト ボックス 12"/>
          <p:cNvSpPr txBox="1"/>
          <p:nvPr/>
        </p:nvSpPr>
        <p:spPr>
          <a:xfrm>
            <a:off x="391696" y="1021583"/>
            <a:ext cx="6051932"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申請を行なうと従業員の出勤簿からも申請状況が確認できます。</a:t>
            </a:r>
          </a:p>
        </p:txBody>
      </p:sp>
      <p:pic>
        <p:nvPicPr>
          <p:cNvPr id="2053" name="Picture 5"/>
          <p:cNvPicPr>
            <a:picLocks noChangeAspect="1" noChangeArrowheads="1"/>
          </p:cNvPicPr>
          <p:nvPr/>
        </p:nvPicPr>
        <p:blipFill>
          <a:blip r:embed="rId4" cstate="print"/>
          <a:srcRect b="37971"/>
          <a:stretch>
            <a:fillRect/>
          </a:stretch>
        </p:blipFill>
        <p:spPr bwMode="auto">
          <a:xfrm>
            <a:off x="490539" y="1580199"/>
            <a:ext cx="2384358" cy="2831781"/>
          </a:xfrm>
          <a:prstGeom prst="rect">
            <a:avLst/>
          </a:prstGeom>
          <a:noFill/>
          <a:ln w="9525">
            <a:solidFill>
              <a:schemeClr val="tx1"/>
            </a:solidFill>
            <a:miter lim="800000"/>
            <a:headEnd/>
            <a:tailEnd/>
          </a:ln>
        </p:spPr>
      </p:pic>
      <p:sp>
        <p:nvSpPr>
          <p:cNvPr id="18" name="テキスト ボックス 17"/>
          <p:cNvSpPr txBox="1"/>
          <p:nvPr/>
        </p:nvSpPr>
        <p:spPr>
          <a:xfrm>
            <a:off x="425986" y="4551261"/>
            <a:ext cx="605193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申請を行った日付けの実績は以下のように「申請中」となり、</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「申請」ボタンは「申請あり」となります。</a:t>
            </a:r>
          </a:p>
        </p:txBody>
      </p:sp>
      <p:sp>
        <p:nvSpPr>
          <p:cNvPr id="19" name="テキスト ボックス 18"/>
          <p:cNvSpPr txBox="1"/>
          <p:nvPr/>
        </p:nvSpPr>
        <p:spPr>
          <a:xfrm>
            <a:off x="366467" y="6307472"/>
            <a:ext cx="6051932"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管理者による申請の「承認」が行なわれるまでは、申請の取り下げが可能です。申請内容を修正したい場合には、「取下」ボタンをクリックして取り下げて再度申請をしてください。</a:t>
            </a:r>
          </a:p>
        </p:txBody>
      </p:sp>
      <p:sp>
        <p:nvSpPr>
          <p:cNvPr id="22" name="テキスト ボックス 21"/>
          <p:cNvSpPr txBox="1"/>
          <p:nvPr/>
        </p:nvSpPr>
        <p:spPr>
          <a:xfrm>
            <a:off x="3101249" y="2726416"/>
            <a:ext cx="3376669"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マイページの出勤簿より、申請を行なった内容をチェックしてください。</a:t>
            </a:r>
          </a:p>
        </p:txBody>
      </p:sp>
      <p:sp>
        <p:nvSpPr>
          <p:cNvPr id="23" name="正方形/長方形 22"/>
          <p:cNvSpPr/>
          <p:nvPr/>
        </p:nvSpPr>
        <p:spPr>
          <a:xfrm>
            <a:off x="3457870" y="5452247"/>
            <a:ext cx="1251915" cy="47256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4" name="正方形/長方形 23"/>
          <p:cNvSpPr/>
          <p:nvPr/>
        </p:nvSpPr>
        <p:spPr>
          <a:xfrm>
            <a:off x="5148608" y="5452247"/>
            <a:ext cx="901463" cy="40860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075" name="Picture 3"/>
          <p:cNvPicPr>
            <a:picLocks noChangeAspect="1" noChangeArrowheads="1"/>
          </p:cNvPicPr>
          <p:nvPr/>
        </p:nvPicPr>
        <p:blipFill rotWithShape="1">
          <a:blip r:embed="rId5" cstate="print"/>
          <a:srcRect t="42474"/>
          <a:stretch/>
        </p:blipFill>
        <p:spPr bwMode="auto">
          <a:xfrm>
            <a:off x="457097" y="7289555"/>
            <a:ext cx="5872104" cy="801217"/>
          </a:xfrm>
          <a:prstGeom prst="rect">
            <a:avLst/>
          </a:prstGeom>
          <a:noFill/>
          <a:ln w="9525">
            <a:solidFill>
              <a:schemeClr val="tx1"/>
            </a:solidFill>
            <a:miter lim="800000"/>
            <a:headEnd/>
            <a:tailEnd/>
          </a:ln>
        </p:spPr>
      </p:pic>
      <p:sp>
        <p:nvSpPr>
          <p:cNvPr id="25" name="正方形/長方形 24"/>
          <p:cNvSpPr/>
          <p:nvPr/>
        </p:nvSpPr>
        <p:spPr>
          <a:xfrm>
            <a:off x="2630139" y="7541380"/>
            <a:ext cx="1454318" cy="3850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吹き出し: 円形 15">
            <a:extLst>
              <a:ext uri="{FF2B5EF4-FFF2-40B4-BE49-F238E27FC236}">
                <a16:creationId xmlns:a16="http://schemas.microsoft.com/office/drawing/2014/main" id="{FC4C938B-58DA-45E8-8E5F-DFEDD507A603}"/>
              </a:ext>
            </a:extLst>
          </p:cNvPr>
          <p:cNvSpPr/>
          <p:nvPr/>
        </p:nvSpPr>
        <p:spPr>
          <a:xfrm>
            <a:off x="3640414" y="1494711"/>
            <a:ext cx="1384740" cy="1089156"/>
          </a:xfrm>
          <a:prstGeom prst="wedgeEllipseCallout">
            <a:avLst>
              <a:gd name="adj1" fmla="val -84199"/>
              <a:gd name="adj2" fmla="val 31612"/>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申請内容のチェック！</a:t>
            </a:r>
            <a:endParaRPr lang="en-US" altLang="ja-JP" sz="12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b="2954"/>
          <a:stretch>
            <a:fillRect/>
          </a:stretch>
        </p:blipFill>
        <p:spPr bwMode="auto">
          <a:xfrm>
            <a:off x="474760" y="1108344"/>
            <a:ext cx="1446739" cy="1899261"/>
          </a:xfrm>
          <a:prstGeom prst="rect">
            <a:avLst/>
          </a:prstGeom>
          <a:noFill/>
          <a:ln w="9525">
            <a:solidFill>
              <a:schemeClr val="accent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17" name="テキスト ボックス 16"/>
          <p:cNvSpPr txBox="1"/>
          <p:nvPr/>
        </p:nvSpPr>
        <p:spPr>
          <a:xfrm>
            <a:off x="3152155" y="1154479"/>
            <a:ext cx="2940036"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もくじや最後の注意書きなど、貴社で必要な情報にあわせて追記、削除をしてください。</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p:txBody>
      </p:sp>
      <p:cxnSp>
        <p:nvCxnSpPr>
          <p:cNvPr id="21" name="直線コネクタ 20"/>
          <p:cNvCxnSpPr/>
          <p:nvPr/>
        </p:nvCxnSpPr>
        <p:spPr>
          <a:xfrm flipV="1">
            <a:off x="385201" y="3635565"/>
            <a:ext cx="5938481" cy="8657"/>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11095" y="3830789"/>
            <a:ext cx="5956368" cy="307777"/>
          </a:xfrm>
          <a:prstGeom prst="rect">
            <a:avLst/>
          </a:prstGeom>
          <a:noFill/>
        </p:spPr>
        <p:txBody>
          <a:bodyPr wrap="square" rtlCol="0">
            <a:spAutoFit/>
          </a:bodyPr>
          <a:lstStyle/>
          <a:p>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3.</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 従業員へ本マニュアルの配布を行なう</a:t>
            </a:r>
          </a:p>
        </p:txBody>
      </p:sp>
      <p:sp>
        <p:nvSpPr>
          <p:cNvPr id="30" name="テキスト ボックス 29"/>
          <p:cNvSpPr txBox="1"/>
          <p:nvPr/>
        </p:nvSpPr>
        <p:spPr>
          <a:xfrm>
            <a:off x="506268" y="4226347"/>
            <a:ext cx="5586059" cy="276999"/>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「管理者さまへ」（本ページ）は削除して配布を行なってください。</a:t>
            </a:r>
            <a:endParaRPr kumimoji="1" lang="en-US" altLang="ja-JP" sz="1200" b="1" dirty="0">
              <a:latin typeface="メイリオ" panose="020B0604030504040204" pitchFamily="50" charset="-128"/>
              <a:ea typeface="メイリオ" panose="020B0604030504040204" pitchFamily="50" charset="-128"/>
            </a:endParaRPr>
          </a:p>
        </p:txBody>
      </p:sp>
      <p:pic>
        <p:nvPicPr>
          <p:cNvPr id="2053" name="Picture 5"/>
          <p:cNvPicPr>
            <a:picLocks noChangeAspect="1" noChangeArrowheads="1"/>
          </p:cNvPicPr>
          <p:nvPr/>
        </p:nvPicPr>
        <p:blipFill>
          <a:blip r:embed="rId4" cstate="print"/>
          <a:srcRect/>
          <a:stretch>
            <a:fillRect/>
          </a:stretch>
        </p:blipFill>
        <p:spPr bwMode="auto">
          <a:xfrm>
            <a:off x="1477294" y="1618046"/>
            <a:ext cx="1409126" cy="1830952"/>
          </a:xfrm>
          <a:prstGeom prst="rect">
            <a:avLst/>
          </a:prstGeom>
          <a:noFill/>
          <a:ln w="9525">
            <a:solidFill>
              <a:schemeClr val="accent1"/>
            </a:solidFill>
            <a:miter lim="800000"/>
            <a:headEnd/>
            <a:tailEnd/>
          </a:ln>
        </p:spPr>
      </p:pic>
      <p:grpSp>
        <p:nvGrpSpPr>
          <p:cNvPr id="39" name="グループ化 38"/>
          <p:cNvGrpSpPr/>
          <p:nvPr/>
        </p:nvGrpSpPr>
        <p:grpSpPr>
          <a:xfrm>
            <a:off x="1498294" y="994034"/>
            <a:ext cx="1405210" cy="554507"/>
            <a:chOff x="5559261" y="1215025"/>
            <a:chExt cx="1405210" cy="554507"/>
          </a:xfrm>
          <a:solidFill>
            <a:schemeClr val="accent3">
              <a:lumMod val="75000"/>
            </a:schemeClr>
          </a:solidFill>
        </p:grpSpPr>
        <p:sp>
          <p:nvSpPr>
            <p:cNvPr id="40" name="二等辺三角形 39"/>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1" name="角丸四角形 40"/>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spTree>
    <p:extLst>
      <p:ext uri="{BB962C8B-B14F-4D97-AF65-F5344CB8AC3E}">
        <p14:creationId xmlns:p14="http://schemas.microsoft.com/office/powerpoint/2010/main" val="3477102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29</a:t>
            </a:fld>
            <a:endParaRPr lang="ja-JP" altLang="en-US" dirty="0"/>
          </a:p>
        </p:txBody>
      </p:sp>
      <p:sp>
        <p:nvSpPr>
          <p:cNvPr id="5" name="タイトル 4"/>
          <p:cNvSpPr>
            <a:spLocks noGrp="1"/>
          </p:cNvSpPr>
          <p:nvPr>
            <p:ph type="title"/>
          </p:nvPr>
        </p:nvSpPr>
        <p:spPr/>
        <p:txBody>
          <a:bodyPr/>
          <a:lstStyle/>
          <a:p>
            <a:r>
              <a:rPr lang="ja-JP" altLang="en-US" dirty="0"/>
              <a:t>申請状況の確認</a:t>
            </a:r>
          </a:p>
        </p:txBody>
      </p:sp>
      <p:sp>
        <p:nvSpPr>
          <p:cNvPr id="12" name="テキスト ボックス 11"/>
          <p:cNvSpPr txBox="1"/>
          <p:nvPr/>
        </p:nvSpPr>
        <p:spPr>
          <a:xfrm>
            <a:off x="315531" y="1266029"/>
            <a:ext cx="605193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管理者による申請の「承認」が行なわれると、申請を行った日付けの実績に以下のように「承認済」と表示されます。</a:t>
            </a:r>
          </a:p>
        </p:txBody>
      </p:sp>
      <p:sp>
        <p:nvSpPr>
          <p:cNvPr id="9" name="テキスト ボックス 8"/>
          <p:cNvSpPr txBox="1"/>
          <p:nvPr/>
        </p:nvSpPr>
        <p:spPr>
          <a:xfrm>
            <a:off x="315531" y="2996296"/>
            <a:ext cx="6051932"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取り下げた申請は「取下済」となりますが、同日の「申請」ボタンを押すと取り下げた申請内容を確認できるようになります。また、取り下げた申請画面を修正して、再度申請を上げることも可能です。</a:t>
            </a:r>
            <a:endParaRPr kumimoji="1" lang="en-US" altLang="ja-JP" sz="1400" dirty="0">
              <a:latin typeface="メイリオ" panose="020B0604030504040204" pitchFamily="50" charset="-128"/>
              <a:ea typeface="メイリオ" panose="020B0604030504040204" pitchFamily="50" charset="-128"/>
            </a:endParaRPr>
          </a:p>
        </p:txBody>
      </p:sp>
      <p:sp>
        <p:nvSpPr>
          <p:cNvPr id="10" name="正方形/長方形 9"/>
          <p:cNvSpPr/>
          <p:nvPr/>
        </p:nvSpPr>
        <p:spPr>
          <a:xfrm>
            <a:off x="3878964" y="2155972"/>
            <a:ext cx="736386" cy="37564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 name="図 2">
            <a:extLst>
              <a:ext uri="{FF2B5EF4-FFF2-40B4-BE49-F238E27FC236}">
                <a16:creationId xmlns:a16="http://schemas.microsoft.com/office/drawing/2014/main" id="{5AFC7F68-A12F-423C-84A4-3EA451BD749F}"/>
              </a:ext>
            </a:extLst>
          </p:cNvPr>
          <p:cNvPicPr>
            <a:picLocks noChangeAspect="1"/>
          </p:cNvPicPr>
          <p:nvPr/>
        </p:nvPicPr>
        <p:blipFill rotWithShape="1">
          <a:blip r:embed="rId3"/>
          <a:srcRect t="11653"/>
          <a:stretch/>
        </p:blipFill>
        <p:spPr>
          <a:xfrm>
            <a:off x="301635" y="2012903"/>
            <a:ext cx="6254729" cy="637120"/>
          </a:xfrm>
          <a:prstGeom prst="rect">
            <a:avLst/>
          </a:prstGeom>
          <a:ln>
            <a:solidFill>
              <a:schemeClr val="tx1"/>
            </a:solidFill>
          </a:ln>
        </p:spPr>
      </p:pic>
      <p:sp>
        <p:nvSpPr>
          <p:cNvPr id="13" name="正方形/長方形 12"/>
          <p:cNvSpPr/>
          <p:nvPr/>
        </p:nvSpPr>
        <p:spPr>
          <a:xfrm>
            <a:off x="5586608" y="2101724"/>
            <a:ext cx="868357" cy="42988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7" name="図 6">
            <a:extLst>
              <a:ext uri="{FF2B5EF4-FFF2-40B4-BE49-F238E27FC236}">
                <a16:creationId xmlns:a16="http://schemas.microsoft.com/office/drawing/2014/main" id="{0FEAEB87-F8F6-423B-8CB4-089F0E3E05D4}"/>
              </a:ext>
            </a:extLst>
          </p:cNvPr>
          <p:cNvPicPr>
            <a:picLocks noChangeAspect="1"/>
          </p:cNvPicPr>
          <p:nvPr/>
        </p:nvPicPr>
        <p:blipFill>
          <a:blip r:embed="rId4"/>
          <a:stretch>
            <a:fillRect/>
          </a:stretch>
        </p:blipFill>
        <p:spPr>
          <a:xfrm>
            <a:off x="287454" y="4081234"/>
            <a:ext cx="6367463" cy="628972"/>
          </a:xfrm>
          <a:prstGeom prst="rect">
            <a:avLst/>
          </a:prstGeom>
          <a:ln>
            <a:solidFill>
              <a:schemeClr val="tx1"/>
            </a:solidFill>
          </a:ln>
        </p:spPr>
      </p:pic>
      <p:sp>
        <p:nvSpPr>
          <p:cNvPr id="14" name="正方形/長方形 13">
            <a:extLst>
              <a:ext uri="{FF2B5EF4-FFF2-40B4-BE49-F238E27FC236}">
                <a16:creationId xmlns:a16="http://schemas.microsoft.com/office/drawing/2014/main" id="{2F7FC4BF-FDB3-472D-A918-6BF1B9240404}"/>
              </a:ext>
            </a:extLst>
          </p:cNvPr>
          <p:cNvSpPr/>
          <p:nvPr/>
        </p:nvSpPr>
        <p:spPr>
          <a:xfrm>
            <a:off x="5699341" y="4180776"/>
            <a:ext cx="836031" cy="42988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8" name="図 7">
            <a:extLst>
              <a:ext uri="{FF2B5EF4-FFF2-40B4-BE49-F238E27FC236}">
                <a16:creationId xmlns:a16="http://schemas.microsoft.com/office/drawing/2014/main" id="{67477F1A-4707-4E49-BF10-73D614299676}"/>
              </a:ext>
            </a:extLst>
          </p:cNvPr>
          <p:cNvPicPr>
            <a:picLocks noChangeAspect="1"/>
          </p:cNvPicPr>
          <p:nvPr/>
        </p:nvPicPr>
        <p:blipFill>
          <a:blip r:embed="rId5"/>
          <a:stretch>
            <a:fillRect/>
          </a:stretch>
        </p:blipFill>
        <p:spPr>
          <a:xfrm>
            <a:off x="245268" y="5986189"/>
            <a:ext cx="6367463" cy="624542"/>
          </a:xfrm>
          <a:prstGeom prst="rect">
            <a:avLst/>
          </a:prstGeom>
          <a:ln>
            <a:solidFill>
              <a:schemeClr val="tx1"/>
            </a:solidFill>
          </a:ln>
        </p:spPr>
      </p:pic>
      <p:sp>
        <p:nvSpPr>
          <p:cNvPr id="16" name="正方形/長方形 15">
            <a:extLst>
              <a:ext uri="{FF2B5EF4-FFF2-40B4-BE49-F238E27FC236}">
                <a16:creationId xmlns:a16="http://schemas.microsoft.com/office/drawing/2014/main" id="{C3F0D781-C30D-4425-B03E-188E115F1AA2}"/>
              </a:ext>
            </a:extLst>
          </p:cNvPr>
          <p:cNvSpPr/>
          <p:nvPr/>
        </p:nvSpPr>
        <p:spPr>
          <a:xfrm>
            <a:off x="5667016" y="6083515"/>
            <a:ext cx="868357" cy="42988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テキスト ボックス 16">
            <a:extLst>
              <a:ext uri="{FF2B5EF4-FFF2-40B4-BE49-F238E27FC236}">
                <a16:creationId xmlns:a16="http://schemas.microsoft.com/office/drawing/2014/main" id="{A0EA96BE-8979-4BA9-8810-36C40B487D50}"/>
              </a:ext>
            </a:extLst>
          </p:cNvPr>
          <p:cNvSpPr txBox="1"/>
          <p:nvPr/>
        </p:nvSpPr>
        <p:spPr>
          <a:xfrm>
            <a:off x="203200" y="4935253"/>
            <a:ext cx="6164264"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却下された申請も同様に「却下済」となりますが、却下された申請内容を確認できます。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却下の際には特に管理者コメントを確認して再申請してください。</a:t>
            </a:r>
            <a:endParaRPr kumimoji="1" lang="en-US" altLang="ja-JP" sz="1400" dirty="0">
              <a:latin typeface="メイリオ" panose="020B0604030504040204" pitchFamily="50" charset="-128"/>
              <a:ea typeface="メイリオ" panose="020B0604030504040204" pitchFamily="50" charset="-128"/>
            </a:endParaRPr>
          </a:p>
        </p:txBody>
      </p:sp>
      <p:pic>
        <p:nvPicPr>
          <p:cNvPr id="15" name="図 14">
            <a:extLst>
              <a:ext uri="{FF2B5EF4-FFF2-40B4-BE49-F238E27FC236}">
                <a16:creationId xmlns:a16="http://schemas.microsoft.com/office/drawing/2014/main" id="{27ACA21F-F78F-4C18-9F47-30CF9F8C610F}"/>
              </a:ext>
            </a:extLst>
          </p:cNvPr>
          <p:cNvPicPr>
            <a:picLocks noChangeAspect="1"/>
          </p:cNvPicPr>
          <p:nvPr/>
        </p:nvPicPr>
        <p:blipFill rotWithShape="1">
          <a:blip r:embed="rId6"/>
          <a:srcRect r="6156"/>
          <a:stretch/>
        </p:blipFill>
        <p:spPr>
          <a:xfrm>
            <a:off x="262834" y="6840208"/>
            <a:ext cx="6332331" cy="738892"/>
          </a:xfrm>
          <a:prstGeom prst="rect">
            <a:avLst/>
          </a:prstGeom>
          <a:ln>
            <a:solidFill>
              <a:schemeClr val="tx1"/>
            </a:solidFill>
          </a:ln>
        </p:spPr>
      </p:pic>
      <p:sp>
        <p:nvSpPr>
          <p:cNvPr id="19" name="矢印: 上 18">
            <a:extLst>
              <a:ext uri="{FF2B5EF4-FFF2-40B4-BE49-F238E27FC236}">
                <a16:creationId xmlns:a16="http://schemas.microsoft.com/office/drawing/2014/main" id="{1E221E6A-AF60-45F1-950F-0014FBBE9D4F}"/>
              </a:ext>
            </a:extLst>
          </p:cNvPr>
          <p:cNvSpPr/>
          <p:nvPr/>
        </p:nvSpPr>
        <p:spPr>
          <a:xfrm rot="10800000">
            <a:off x="3167165" y="6468742"/>
            <a:ext cx="523667" cy="429889"/>
          </a:xfrm>
          <a:prstGeom prst="up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2098513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30</a:t>
            </a:fld>
            <a:endParaRPr lang="ja-JP" altLang="en-US" dirty="0"/>
          </a:p>
        </p:txBody>
      </p:sp>
      <p:sp>
        <p:nvSpPr>
          <p:cNvPr id="5" name="タイトル 4"/>
          <p:cNvSpPr>
            <a:spLocks noGrp="1"/>
          </p:cNvSpPr>
          <p:nvPr>
            <p:ph type="title"/>
          </p:nvPr>
        </p:nvSpPr>
        <p:spPr/>
        <p:txBody>
          <a:bodyPr/>
          <a:lstStyle/>
          <a:p>
            <a:r>
              <a:rPr lang="ja-JP" altLang="en-US" dirty="0"/>
              <a:t>申請承認メールについて</a:t>
            </a:r>
          </a:p>
        </p:txBody>
      </p:sp>
      <p:sp>
        <p:nvSpPr>
          <p:cNvPr id="9" name="テキスト ボックス 8"/>
          <p:cNvSpPr txBox="1"/>
          <p:nvPr/>
        </p:nvSpPr>
        <p:spPr>
          <a:xfrm>
            <a:off x="326613" y="1538169"/>
            <a:ext cx="604085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管理者による申請の承認</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却下が行なわれると、以下のようなメール送信が行なわれます。</a:t>
            </a:r>
            <a:endParaRPr kumimoji="1" lang="en-US" altLang="ja-JP" sz="14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85715" y="7712369"/>
            <a:ext cx="604085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承認</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却下、管理者のコメントも確認し、必要であればマイページから</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再度申請を行なってください。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2BDD37B9-E2D1-46C0-8B8F-BC2F6E6B118D}"/>
              </a:ext>
            </a:extLst>
          </p:cNvPr>
          <p:cNvSpPr txBox="1"/>
          <p:nvPr/>
        </p:nvSpPr>
        <p:spPr>
          <a:xfrm>
            <a:off x="276701" y="999530"/>
            <a:ext cx="2031325"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メールを確認する</a:t>
            </a:r>
          </a:p>
        </p:txBody>
      </p:sp>
      <p:cxnSp>
        <p:nvCxnSpPr>
          <p:cNvPr id="12" name="直線コネクタ 11">
            <a:extLst>
              <a:ext uri="{FF2B5EF4-FFF2-40B4-BE49-F238E27FC236}">
                <a16:creationId xmlns:a16="http://schemas.microsoft.com/office/drawing/2014/main" id="{DDE92463-0226-4F5A-9DD9-DFA675020647}"/>
              </a:ext>
            </a:extLst>
          </p:cNvPr>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4" name="図 3">
            <a:extLst>
              <a:ext uri="{FF2B5EF4-FFF2-40B4-BE49-F238E27FC236}">
                <a16:creationId xmlns:a16="http://schemas.microsoft.com/office/drawing/2014/main" id="{31DA9975-735D-4260-A9AF-8A87A49B1023}"/>
              </a:ext>
            </a:extLst>
          </p:cNvPr>
          <p:cNvPicPr>
            <a:picLocks noChangeAspect="1"/>
          </p:cNvPicPr>
          <p:nvPr/>
        </p:nvPicPr>
        <p:blipFill rotWithShape="1">
          <a:blip r:embed="rId3"/>
          <a:srcRect t="1174"/>
          <a:stretch/>
        </p:blipFill>
        <p:spPr>
          <a:xfrm>
            <a:off x="348615" y="2273596"/>
            <a:ext cx="6115050" cy="5139633"/>
          </a:xfrm>
          <a:prstGeom prst="rect">
            <a:avLst/>
          </a:prstGeom>
          <a:ln>
            <a:solidFill>
              <a:schemeClr val="tx1"/>
            </a:solidFill>
          </a:ln>
        </p:spPr>
      </p:pic>
    </p:spTree>
    <p:extLst>
      <p:ext uri="{BB962C8B-B14F-4D97-AF65-F5344CB8AC3E}">
        <p14:creationId xmlns:p14="http://schemas.microsoft.com/office/powerpoint/2010/main" val="139379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94E8D513-F815-49AF-AE30-01E47A21E05B}" type="slidenum">
              <a:rPr kumimoji="1" lang="ja-JP" altLang="en-US" smtClean="0"/>
              <a:pPr/>
              <a:t>31</a:t>
            </a:fld>
            <a:endParaRPr kumimoji="1" lang="ja-JP" altLang="en-US"/>
          </a:p>
        </p:txBody>
      </p:sp>
      <p:sp>
        <p:nvSpPr>
          <p:cNvPr id="4" name="タイトル 3"/>
          <p:cNvSpPr>
            <a:spLocks noGrp="1"/>
          </p:cNvSpPr>
          <p:nvPr>
            <p:ph type="title"/>
          </p:nvPr>
        </p:nvSpPr>
        <p:spPr/>
        <p:txBody>
          <a:bodyPr/>
          <a:lstStyle/>
          <a:p>
            <a:r>
              <a:rPr kumimoji="1" lang="ja-JP" altLang="en-US" dirty="0"/>
              <a:t>お問い合わせ先</a:t>
            </a:r>
          </a:p>
        </p:txBody>
      </p:sp>
      <p:sp>
        <p:nvSpPr>
          <p:cNvPr id="5" name="正方形/長方形 4"/>
          <p:cNvSpPr/>
          <p:nvPr/>
        </p:nvSpPr>
        <p:spPr>
          <a:xfrm>
            <a:off x="582677" y="979256"/>
            <a:ext cx="5553718" cy="18722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mn-ea"/>
              </a:rPr>
              <a:t>　</a:t>
            </a:r>
            <a:r>
              <a:rPr kumimoji="1" lang="en-US" altLang="ja-JP" b="1" dirty="0">
                <a:solidFill>
                  <a:schemeClr val="accent1"/>
                </a:solidFill>
                <a:latin typeface="メイリオ" panose="020B0604030504040204" pitchFamily="50" charset="-128"/>
                <a:ea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rPr>
              <a:t>による勤怠管理のお問い合わせ先</a:t>
            </a:r>
            <a:endParaRPr kumimoji="1" lang="en-US" altLang="ja-JP" b="1" dirty="0">
              <a:solidFill>
                <a:schemeClr val="accent1"/>
              </a:solidFill>
              <a:latin typeface="メイリオ" panose="020B0604030504040204" pitchFamily="50" charset="-128"/>
              <a:ea typeface="メイリオ" panose="020B0604030504040204" pitchFamily="50" charset="-128"/>
            </a:endParaRPr>
          </a:p>
          <a:p>
            <a:pPr>
              <a:lnSpc>
                <a:spcPct val="120000"/>
              </a:lnSpc>
            </a:pPr>
            <a:endParaRPr kumimoji="1" lang="en-US" altLang="ja-JP" dirty="0">
              <a:solidFill>
                <a:schemeClr val="tx1"/>
              </a:solidFill>
              <a:latin typeface="+mn-ea"/>
            </a:endParaRPr>
          </a:p>
          <a:p>
            <a:pPr>
              <a:lnSpc>
                <a:spcPct val="120000"/>
              </a:lnSpc>
            </a:pPr>
            <a:r>
              <a:rPr kumimoji="1" lang="ja-JP" altLang="en-US" dirty="0">
                <a:solidFill>
                  <a:schemeClr val="tx1"/>
                </a:solidFill>
                <a:latin typeface="+mn-ea"/>
              </a:rPr>
              <a:t>　　</a:t>
            </a:r>
            <a:r>
              <a:rPr kumimoji="1" lang="ja-JP" altLang="en-US" sz="1600" dirty="0">
                <a:solidFill>
                  <a:schemeClr val="tx1"/>
                </a:solidFill>
                <a:latin typeface="メイリオ" panose="020B0604030504040204" pitchFamily="50" charset="-128"/>
                <a:ea typeface="メイリオ" panose="020B0604030504040204" pitchFamily="50" charset="-128"/>
              </a:rPr>
              <a:t>担当者：企業管理者さま名</a:t>
            </a:r>
            <a:endParaRPr kumimoji="1" lang="en-US" altLang="ja-JP" sz="1600"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TEL</a:t>
            </a: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a:t>
            </a:r>
          </a:p>
          <a:p>
            <a:pPr>
              <a:lnSpc>
                <a:spcPct val="120000"/>
              </a:lnSpc>
            </a:pP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E-Mail</a:t>
            </a:r>
            <a:r>
              <a:rPr kumimoji="1" lang="ja-JP" altLang="en-US" sz="1600" dirty="0">
                <a:solidFill>
                  <a:schemeClr val="tx1"/>
                </a:solidFill>
                <a:latin typeface="メイリオ" panose="020B0604030504040204" pitchFamily="50" charset="-128"/>
                <a:ea typeface="メイリオ" panose="020B0604030504040204" pitchFamily="50" charset="-128"/>
              </a:rPr>
              <a:t> ：企業管理者さま</a:t>
            </a:r>
            <a:r>
              <a:rPr kumimoji="1" lang="en-US" altLang="ja-JP" sz="1600" dirty="0">
                <a:solidFill>
                  <a:schemeClr val="tx1"/>
                </a:solidFill>
                <a:latin typeface="メイリオ" panose="020B0604030504040204" pitchFamily="50" charset="-128"/>
                <a:ea typeface="メイリオ" panose="020B0604030504040204" pitchFamily="50" charset="-128"/>
              </a:rPr>
              <a:t>E-Mail</a:t>
            </a:r>
          </a:p>
          <a:p>
            <a:pPr>
              <a:lnSpc>
                <a:spcPct val="120000"/>
              </a:lnSpc>
            </a:pPr>
            <a:r>
              <a:rPr kumimoji="1" lang="ja-JP" altLang="en-US" dirty="0">
                <a:solidFill>
                  <a:schemeClr val="tx1"/>
                </a:solidFill>
                <a:latin typeface="+mn-ea"/>
              </a:rPr>
              <a:t>　　</a:t>
            </a:r>
          </a:p>
        </p:txBody>
      </p:sp>
      <p:sp>
        <p:nvSpPr>
          <p:cNvPr id="6" name="正方形/長方形 5"/>
          <p:cNvSpPr/>
          <p:nvPr/>
        </p:nvSpPr>
        <p:spPr>
          <a:xfrm>
            <a:off x="582677" y="3129383"/>
            <a:ext cx="5533521" cy="475135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ja-JP" altLang="en-US" b="1" dirty="0">
                <a:solidFill>
                  <a:schemeClr val="accent1"/>
                </a:solidFill>
                <a:latin typeface="メイリオ" panose="020B0604030504040204" pitchFamily="50" charset="-128"/>
                <a:ea typeface="メイリオ" panose="020B0604030504040204" pitchFamily="50" charset="-128"/>
              </a:rPr>
              <a:t>その他ご注意点</a:t>
            </a:r>
            <a:endParaRPr kumimoji="1" lang="en-US" altLang="ja-JP" b="1" dirty="0">
              <a:solidFill>
                <a:schemeClr val="accent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690907" y="3746191"/>
            <a:ext cx="5337258" cy="4401205"/>
          </a:xfrm>
          <a:prstGeom prst="rect">
            <a:avLst/>
          </a:prstGeom>
          <a:noFill/>
        </p:spPr>
        <p:txBody>
          <a:bodyPr wrap="square" rtlCol="0">
            <a:spAutoFit/>
          </a:bodyPr>
          <a:lstStyle/>
          <a:p>
            <a:r>
              <a:rPr kumimoji="1" lang="en-US" altLang="ja-JP" sz="1400" dirty="0">
                <a:solidFill>
                  <a:srgbClr val="FF0000"/>
                </a:solidFill>
                <a:latin typeface="メイリオ" panose="020B0604030504040204" pitchFamily="50" charset="-128"/>
                <a:ea typeface="メイリオ" panose="020B0604030504040204" pitchFamily="50" charset="-128"/>
              </a:rPr>
              <a:t>※</a:t>
            </a:r>
            <a:r>
              <a:rPr kumimoji="1" lang="ja-JP" altLang="en-US" sz="1400" dirty="0">
                <a:solidFill>
                  <a:srgbClr val="FF0000"/>
                </a:solidFill>
                <a:latin typeface="メイリオ" panose="020B0604030504040204" pitchFamily="50" charset="-128"/>
                <a:ea typeface="メイリオ" panose="020B0604030504040204" pitchFamily="50" charset="-128"/>
              </a:rPr>
              <a:t>この項目は例として記載しています。書き換えてご利用ください。</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・予定変更の申請は必ず前日までに行ってください。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・休日出勤申請は</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日前までに行ってください。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前日までに承認が得られない場合には、管理者に確認を</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行ってください。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・出張の申請は</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日前までに行ってください。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前日までに承認が得られない場合には、管理者に確認を</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行ってください。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・出勤、退勤打刻を忘れないように注意してください。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忘れた場合には修正の申請を月度内に必ず行なってください。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・残業申請の際には残業の理由を理由欄に記入してください。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3285331" y="8053210"/>
            <a:ext cx="3433505" cy="307777"/>
          </a:xfrm>
          <a:prstGeom prst="rect">
            <a:avLst/>
          </a:prstGeom>
          <a:noFill/>
        </p:spPr>
        <p:txBody>
          <a:bodyPr wrap="squar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以上、よろしくお願いいたします。</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DB059D7-74B2-4434-86F8-EBA9B3829DC3}"/>
              </a:ext>
            </a:extLst>
          </p:cNvPr>
          <p:cNvSpPr>
            <a:spLocks noGrp="1"/>
          </p:cNvSpPr>
          <p:nvPr>
            <p:ph type="ftr" sz="quarter" idx="11"/>
          </p:nvPr>
        </p:nvSpPr>
        <p:spPr/>
        <p:txBody>
          <a:bodyPr/>
          <a:lstStyle/>
          <a:p>
            <a:r>
              <a:rPr kumimoji="1" lang="en-US" altLang="ja-JP"/>
              <a:t>©2016 Sony Network Communications Inc.</a:t>
            </a:r>
            <a:endParaRPr kumimoji="1" lang="ja-JP" altLang="en-US" dirty="0"/>
          </a:p>
        </p:txBody>
      </p:sp>
      <p:sp>
        <p:nvSpPr>
          <p:cNvPr id="3" name="スライド番号プレースホルダー 2">
            <a:extLst>
              <a:ext uri="{FF2B5EF4-FFF2-40B4-BE49-F238E27FC236}">
                <a16:creationId xmlns:a16="http://schemas.microsoft.com/office/drawing/2014/main" id="{92CFCEEC-2025-472B-9336-46F7F4885FF2}"/>
              </a:ext>
            </a:extLst>
          </p:cNvPr>
          <p:cNvSpPr>
            <a:spLocks noGrp="1"/>
          </p:cNvSpPr>
          <p:nvPr>
            <p:ph type="sldNum" sz="quarter" idx="12"/>
          </p:nvPr>
        </p:nvSpPr>
        <p:spPr/>
        <p:txBody>
          <a:bodyPr/>
          <a:lstStyle/>
          <a:p>
            <a:fld id="{94E8D513-F815-49AF-AE30-01E47A21E05B}" type="slidenum">
              <a:rPr kumimoji="1" lang="ja-JP" altLang="en-US" smtClean="0"/>
              <a:pPr/>
              <a:t>3</a:t>
            </a:fld>
            <a:endParaRPr kumimoji="1" lang="ja-JP" altLang="en-US"/>
          </a:p>
        </p:txBody>
      </p:sp>
      <p:sp>
        <p:nvSpPr>
          <p:cNvPr id="4" name="タイトル 3">
            <a:extLst>
              <a:ext uri="{FF2B5EF4-FFF2-40B4-BE49-F238E27FC236}">
                <a16:creationId xmlns:a16="http://schemas.microsoft.com/office/drawing/2014/main" id="{536A918D-C7A5-4DC6-88FB-E1C3792C1B55}"/>
              </a:ext>
            </a:extLst>
          </p:cNvPr>
          <p:cNvSpPr>
            <a:spLocks noGrp="1"/>
          </p:cNvSpPr>
          <p:nvPr>
            <p:ph type="title"/>
          </p:nvPr>
        </p:nvSpPr>
        <p:spPr/>
        <p:txBody>
          <a:bodyPr/>
          <a:lstStyle/>
          <a:p>
            <a:r>
              <a:rPr kumimoji="1" lang="ja-JP" altLang="en-US" dirty="0"/>
              <a:t>もくじ</a:t>
            </a:r>
          </a:p>
        </p:txBody>
      </p:sp>
      <p:sp>
        <p:nvSpPr>
          <p:cNvPr id="5" name="テキスト ボックス 4">
            <a:extLst>
              <a:ext uri="{FF2B5EF4-FFF2-40B4-BE49-F238E27FC236}">
                <a16:creationId xmlns:a16="http://schemas.microsoft.com/office/drawing/2014/main" id="{850A34E6-D8DB-458A-94CD-08F1AD53AD25}"/>
              </a:ext>
            </a:extLst>
          </p:cNvPr>
          <p:cNvSpPr txBox="1"/>
          <p:nvPr/>
        </p:nvSpPr>
        <p:spPr>
          <a:xfrm>
            <a:off x="520908" y="1064915"/>
            <a:ext cx="5816183" cy="7225055"/>
          </a:xfrm>
          <a:prstGeom prst="rect">
            <a:avLst/>
          </a:prstGeom>
          <a:noFill/>
        </p:spPr>
        <p:txBody>
          <a:bodyPr wrap="square" rtlCol="0">
            <a:spAutoFit/>
          </a:bodyPr>
          <a:lstStyle/>
          <a:p>
            <a:pPr marL="5114925" indent="-5114925">
              <a:lnSpc>
                <a:spcPct val="200000"/>
              </a:lnSpc>
            </a:pPr>
            <a:r>
              <a:rPr kumimoji="1" lang="ja-JP" altLang="en-US" dirty="0">
                <a:latin typeface="メイリオ" panose="020B0604030504040204" pitchFamily="50" charset="-128"/>
                <a:ea typeface="メイリオ" panose="020B0604030504040204" pitchFamily="50" charset="-128"/>
              </a:rPr>
              <a:t>申請について</a:t>
            </a:r>
            <a:r>
              <a:rPr kumimoji="1" lang="en-US" altLang="ja-JP" dirty="0">
                <a:latin typeface="メイリオ" panose="020B0604030504040204" pitchFamily="50" charset="-128"/>
                <a:ea typeface="メイリオ" panose="020B0604030504040204" pitchFamily="50" charset="-128"/>
              </a:rPr>
              <a:t>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5</a:t>
            </a:r>
          </a:p>
          <a:p>
            <a:pPr marL="5114925" indent="-5114925">
              <a:lnSpc>
                <a:spcPct val="200000"/>
              </a:lnSpc>
            </a:pPr>
            <a:r>
              <a:rPr kumimoji="1" lang="ja-JP" altLang="en-US" dirty="0">
                <a:latin typeface="メイリオ" panose="020B0604030504040204" pitchFamily="50" charset="-128"/>
                <a:ea typeface="メイリオ" panose="020B0604030504040204" pitchFamily="50" charset="-128"/>
              </a:rPr>
              <a:t>申請提出先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6</a:t>
            </a:r>
          </a:p>
          <a:p>
            <a:pPr marL="5114925" indent="-5114925">
              <a:lnSpc>
                <a:spcPct val="200000"/>
              </a:lnSpc>
            </a:pPr>
            <a:r>
              <a:rPr kumimoji="1" lang="ja-JP" altLang="en-US" dirty="0">
                <a:latin typeface="メイリオ" panose="020B0604030504040204" pitchFamily="50" charset="-128"/>
                <a:ea typeface="メイリオ" panose="020B0604030504040204" pitchFamily="50" charset="-128"/>
              </a:rPr>
              <a:t>申請方法（</a:t>
            </a:r>
            <a:r>
              <a:rPr kumimoji="1" lang="en-US" altLang="ja-JP" dirty="0">
                <a:latin typeface="メイリオ" panose="020B0604030504040204" pitchFamily="50" charset="-128"/>
                <a:ea typeface="メイリオ" panose="020B0604030504040204" pitchFamily="50" charset="-128"/>
              </a:rPr>
              <a:t>PC</a:t>
            </a:r>
            <a:r>
              <a:rPr kumimoji="1" lang="ja-JP" altLang="en-US" dirty="0">
                <a:latin typeface="メイリオ" panose="020B0604030504040204" pitchFamily="50" charset="-128"/>
                <a:ea typeface="メイリオ" panose="020B0604030504040204" pitchFamily="50" charset="-128"/>
              </a:rPr>
              <a:t>） </a:t>
            </a:r>
            <a:r>
              <a:rPr kumimoji="1" lang="en-US" altLang="ja-JP" u="dashHeavy" baseline="30000"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7</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申請方法（スマートフォン）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10	 </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申請種別ごとの申請例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15</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実績変更申請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16</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休暇取得申請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18</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休日出勤申請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21</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残業申請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24</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振出</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振替申請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27</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申請状況の確認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29</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申請承認メールについて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31</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お問い合わせ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32</a:t>
            </a:r>
          </a:p>
        </p:txBody>
      </p:sp>
    </p:spTree>
    <p:extLst>
      <p:ext uri="{BB962C8B-B14F-4D97-AF65-F5344CB8AC3E}">
        <p14:creationId xmlns:p14="http://schemas.microsoft.com/office/powerpoint/2010/main" val="251785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矢印: ストライプ 24">
            <a:extLst>
              <a:ext uri="{FF2B5EF4-FFF2-40B4-BE49-F238E27FC236}">
                <a16:creationId xmlns:a16="http://schemas.microsoft.com/office/drawing/2014/main" id="{B5B1F05D-C35B-49AB-A811-3705C6D2CF05}"/>
              </a:ext>
            </a:extLst>
          </p:cNvPr>
          <p:cNvSpPr/>
          <p:nvPr/>
        </p:nvSpPr>
        <p:spPr>
          <a:xfrm>
            <a:off x="3496632" y="4241137"/>
            <a:ext cx="503237" cy="307975"/>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a:t>
            </a:fld>
            <a:endParaRPr lang="ja-JP" altLang="en-US" dirty="0"/>
          </a:p>
        </p:txBody>
      </p:sp>
      <p:sp>
        <p:nvSpPr>
          <p:cNvPr id="5" name="タイトル 4"/>
          <p:cNvSpPr>
            <a:spLocks noGrp="1"/>
          </p:cNvSpPr>
          <p:nvPr>
            <p:ph type="title"/>
          </p:nvPr>
        </p:nvSpPr>
        <p:spPr/>
        <p:txBody>
          <a:bodyPr/>
          <a:lstStyle/>
          <a:p>
            <a:r>
              <a:rPr lang="ja-JP" altLang="en-US" dirty="0"/>
              <a:t>申請について</a:t>
            </a:r>
          </a:p>
        </p:txBody>
      </p:sp>
      <p:sp>
        <p:nvSpPr>
          <p:cNvPr id="8" name="テキスト ボックス 7"/>
          <p:cNvSpPr txBox="1"/>
          <p:nvPr/>
        </p:nvSpPr>
        <p:spPr>
          <a:xfrm>
            <a:off x="231257" y="892349"/>
            <a:ext cx="1569660"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申請について</a:t>
            </a:r>
          </a:p>
        </p:txBody>
      </p:sp>
      <p:cxnSp>
        <p:nvCxnSpPr>
          <p:cNvPr id="9" name="直線コネクタ 8"/>
          <p:cNvCxnSpPr/>
          <p:nvPr/>
        </p:nvCxnSpPr>
        <p:spPr>
          <a:xfrm>
            <a:off x="240306" y="1296483"/>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図 5">
            <a:extLst>
              <a:ext uri="{FF2B5EF4-FFF2-40B4-BE49-F238E27FC236}">
                <a16:creationId xmlns:a16="http://schemas.microsoft.com/office/drawing/2014/main" id="{D874F544-F9FD-4922-BBA5-D396E0584D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8060" y="3905534"/>
            <a:ext cx="711198" cy="71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正方形/長方形 10">
            <a:extLst>
              <a:ext uri="{FF2B5EF4-FFF2-40B4-BE49-F238E27FC236}">
                <a16:creationId xmlns:a16="http://schemas.microsoft.com/office/drawing/2014/main" id="{8CD1883F-E920-4A15-BF26-3BFF927DF48E}"/>
              </a:ext>
            </a:extLst>
          </p:cNvPr>
          <p:cNvSpPr/>
          <p:nvPr/>
        </p:nvSpPr>
        <p:spPr>
          <a:xfrm>
            <a:off x="318074" y="2913911"/>
            <a:ext cx="6198324" cy="2092557"/>
          </a:xfrm>
          <a:prstGeom prst="rect">
            <a:avLst/>
          </a:prstGeom>
          <a:noFill/>
          <a:ln w="19050">
            <a:solidFill>
              <a:schemeClr val="accent5">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正方形/長方形 5">
            <a:extLst>
              <a:ext uri="{FF2B5EF4-FFF2-40B4-BE49-F238E27FC236}">
                <a16:creationId xmlns:a16="http://schemas.microsoft.com/office/drawing/2014/main" id="{4E3C9EA2-6148-4E84-A41C-332993B0B49E}"/>
              </a:ext>
            </a:extLst>
          </p:cNvPr>
          <p:cNvSpPr>
            <a:spLocks noChangeArrowheads="1"/>
          </p:cNvSpPr>
          <p:nvPr/>
        </p:nvSpPr>
        <p:spPr bwMode="auto">
          <a:xfrm>
            <a:off x="2221868" y="4614614"/>
            <a:ext cx="909638" cy="261610"/>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メイリオ" panose="020B0604030504040204" pitchFamily="50" charset="-128"/>
                <a:ea typeface="メイリオ" panose="020B0604030504040204" pitchFamily="50" charset="-128"/>
              </a:rPr>
              <a:t>承認者</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13" name="正方形/長方形 5">
            <a:extLst>
              <a:ext uri="{FF2B5EF4-FFF2-40B4-BE49-F238E27FC236}">
                <a16:creationId xmlns:a16="http://schemas.microsoft.com/office/drawing/2014/main" id="{7DA94939-D85B-4E41-B57F-3C8C66CD4F4B}"/>
              </a:ext>
            </a:extLst>
          </p:cNvPr>
          <p:cNvSpPr>
            <a:spLocks noChangeArrowheads="1"/>
          </p:cNvSpPr>
          <p:nvPr/>
        </p:nvSpPr>
        <p:spPr bwMode="auto">
          <a:xfrm>
            <a:off x="487737" y="4602708"/>
            <a:ext cx="909638" cy="261610"/>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メイリオ" panose="020B0604030504040204" pitchFamily="50" charset="-128"/>
                <a:ea typeface="メイリオ" panose="020B0604030504040204" pitchFamily="50" charset="-128"/>
              </a:rPr>
              <a:t>従業員</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15" name="矢印: ストライプ 14">
            <a:extLst>
              <a:ext uri="{FF2B5EF4-FFF2-40B4-BE49-F238E27FC236}">
                <a16:creationId xmlns:a16="http://schemas.microsoft.com/office/drawing/2014/main" id="{F3456393-4615-46F6-9DF0-8B9E8221884B}"/>
              </a:ext>
            </a:extLst>
          </p:cNvPr>
          <p:cNvSpPr/>
          <p:nvPr/>
        </p:nvSpPr>
        <p:spPr>
          <a:xfrm>
            <a:off x="1558234" y="4213126"/>
            <a:ext cx="503237" cy="307975"/>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四角形: メモ 16">
            <a:extLst>
              <a:ext uri="{FF2B5EF4-FFF2-40B4-BE49-F238E27FC236}">
                <a16:creationId xmlns:a16="http://schemas.microsoft.com/office/drawing/2014/main" id="{577B3B49-5F73-4936-AC0D-DD9E58BFAD31}"/>
              </a:ext>
            </a:extLst>
          </p:cNvPr>
          <p:cNvSpPr/>
          <p:nvPr/>
        </p:nvSpPr>
        <p:spPr>
          <a:xfrm>
            <a:off x="3017780" y="4032925"/>
            <a:ext cx="354013" cy="504825"/>
          </a:xfrm>
          <a:prstGeom prst="foldedCorner">
            <a:avLst>
              <a:gd name="adj" fmla="val 40960"/>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8" name="グループ化 2">
            <a:extLst>
              <a:ext uri="{FF2B5EF4-FFF2-40B4-BE49-F238E27FC236}">
                <a16:creationId xmlns:a16="http://schemas.microsoft.com/office/drawing/2014/main" id="{4401804A-537A-4EDE-A922-0D4D8F3B073E}"/>
              </a:ext>
            </a:extLst>
          </p:cNvPr>
          <p:cNvGrpSpPr>
            <a:grpSpLocks/>
          </p:cNvGrpSpPr>
          <p:nvPr/>
        </p:nvGrpSpPr>
        <p:grpSpPr bwMode="auto">
          <a:xfrm>
            <a:off x="1136603" y="3946842"/>
            <a:ext cx="498475" cy="504825"/>
            <a:chOff x="1481214" y="1824832"/>
            <a:chExt cx="498475" cy="504825"/>
          </a:xfrm>
        </p:grpSpPr>
        <p:sp>
          <p:nvSpPr>
            <p:cNvPr id="19" name="四角形: メモ 18">
              <a:extLst>
                <a:ext uri="{FF2B5EF4-FFF2-40B4-BE49-F238E27FC236}">
                  <a16:creationId xmlns:a16="http://schemas.microsoft.com/office/drawing/2014/main" id="{A26C7A77-C535-4434-81CB-6EF10AA270E9}"/>
                </a:ext>
              </a:extLst>
            </p:cNvPr>
            <p:cNvSpPr/>
            <p:nvPr/>
          </p:nvSpPr>
          <p:spPr>
            <a:xfrm>
              <a:off x="1527251" y="1824832"/>
              <a:ext cx="354013" cy="504825"/>
            </a:xfrm>
            <a:prstGeom prst="foldedCorner">
              <a:avLst>
                <a:gd name="adj" fmla="val 40960"/>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50" dirty="0">
                <a:solidFill>
                  <a:schemeClr val="tx1"/>
                </a:solidFill>
              </a:endParaRPr>
            </a:p>
          </p:txBody>
        </p:sp>
        <p:sp>
          <p:nvSpPr>
            <p:cNvPr id="20" name="正方形/長方形 5">
              <a:extLst>
                <a:ext uri="{FF2B5EF4-FFF2-40B4-BE49-F238E27FC236}">
                  <a16:creationId xmlns:a16="http://schemas.microsoft.com/office/drawing/2014/main" id="{B97F1448-D315-405B-82CD-CE35C5EFA0A6}"/>
                </a:ext>
              </a:extLst>
            </p:cNvPr>
            <p:cNvSpPr>
              <a:spLocks noChangeArrowheads="1"/>
            </p:cNvSpPr>
            <p:nvPr/>
          </p:nvSpPr>
          <p:spPr bwMode="auto">
            <a:xfrm>
              <a:off x="1481214" y="1910557"/>
              <a:ext cx="498475" cy="261938"/>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mn-ea"/>
                  <a:ea typeface="+mn-ea"/>
                </a:rPr>
                <a:t>申請</a:t>
              </a:r>
              <a:endParaRPr lang="en-US" altLang="ja-JP" sz="1100" dirty="0">
                <a:solidFill>
                  <a:srgbClr val="113458"/>
                </a:solidFill>
                <a:latin typeface="+mn-ea"/>
                <a:ea typeface="+mn-ea"/>
              </a:endParaRPr>
            </a:p>
          </p:txBody>
        </p:sp>
      </p:grpSp>
      <p:sp>
        <p:nvSpPr>
          <p:cNvPr id="21" name="正方形/長方形 5">
            <a:extLst>
              <a:ext uri="{FF2B5EF4-FFF2-40B4-BE49-F238E27FC236}">
                <a16:creationId xmlns:a16="http://schemas.microsoft.com/office/drawing/2014/main" id="{81D87A52-9EE2-46BC-AA78-8F7A0D9429FC}"/>
              </a:ext>
            </a:extLst>
          </p:cNvPr>
          <p:cNvSpPr>
            <a:spLocks noChangeArrowheads="1"/>
          </p:cNvSpPr>
          <p:nvPr/>
        </p:nvSpPr>
        <p:spPr bwMode="auto">
          <a:xfrm>
            <a:off x="2957455" y="4123413"/>
            <a:ext cx="500063" cy="260350"/>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mn-ea"/>
                <a:ea typeface="+mn-ea"/>
              </a:rPr>
              <a:t>申請</a:t>
            </a:r>
            <a:endParaRPr lang="en-US" altLang="ja-JP" sz="1100" dirty="0">
              <a:solidFill>
                <a:srgbClr val="113458"/>
              </a:solidFill>
              <a:latin typeface="+mn-ea"/>
              <a:ea typeface="+mn-ea"/>
            </a:endParaRPr>
          </a:p>
        </p:txBody>
      </p:sp>
      <p:sp>
        <p:nvSpPr>
          <p:cNvPr id="22" name="吹き出し: 角を丸めた四角形 21">
            <a:extLst>
              <a:ext uri="{FF2B5EF4-FFF2-40B4-BE49-F238E27FC236}">
                <a16:creationId xmlns:a16="http://schemas.microsoft.com/office/drawing/2014/main" id="{185BABCE-257D-4041-857B-BEF3DF965D56}"/>
              </a:ext>
            </a:extLst>
          </p:cNvPr>
          <p:cNvSpPr/>
          <p:nvPr/>
        </p:nvSpPr>
        <p:spPr>
          <a:xfrm>
            <a:off x="420942" y="3018911"/>
            <a:ext cx="1428750" cy="715962"/>
          </a:xfrm>
          <a:prstGeom prst="wedgeRoundRectCallout">
            <a:avLst>
              <a:gd name="adj1" fmla="val -9908"/>
              <a:gd name="adj2" fmla="val 6631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メイリオ" panose="020B0604030504040204" pitchFamily="50" charset="-128"/>
                <a:ea typeface="メイリオ" panose="020B0604030504040204" pitchFamily="50" charset="-128"/>
              </a:rPr>
              <a:t>明日は資料作成のため</a:t>
            </a:r>
            <a:r>
              <a:rPr lang="en-US" altLang="ja-JP" sz="1050" dirty="0">
                <a:solidFill>
                  <a:schemeClr val="tx1"/>
                </a:solidFill>
                <a:latin typeface="メイリオ" panose="020B0604030504040204" pitchFamily="50" charset="-128"/>
                <a:ea typeface="メイリオ" panose="020B0604030504040204" pitchFamily="50" charset="-128"/>
              </a:rPr>
              <a:t>19:00</a:t>
            </a:r>
            <a:r>
              <a:rPr lang="ja-JP" altLang="en-US" sz="1050" dirty="0">
                <a:solidFill>
                  <a:schemeClr val="tx1"/>
                </a:solidFill>
                <a:latin typeface="メイリオ" panose="020B0604030504040204" pitchFamily="50" charset="-128"/>
                <a:ea typeface="メイリオ" panose="020B0604030504040204" pitchFamily="50" charset="-128"/>
              </a:rPr>
              <a:t>まで残業します</a:t>
            </a:r>
          </a:p>
        </p:txBody>
      </p:sp>
      <p:sp>
        <p:nvSpPr>
          <p:cNvPr id="23" name="楕円 22">
            <a:extLst>
              <a:ext uri="{FF2B5EF4-FFF2-40B4-BE49-F238E27FC236}">
                <a16:creationId xmlns:a16="http://schemas.microsoft.com/office/drawing/2014/main" id="{1817C4F7-0612-4C5F-BE44-468F66ACF3C9}"/>
              </a:ext>
            </a:extLst>
          </p:cNvPr>
          <p:cNvSpPr/>
          <p:nvPr/>
        </p:nvSpPr>
        <p:spPr>
          <a:xfrm>
            <a:off x="3279718" y="3847188"/>
            <a:ext cx="403225" cy="38576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srgbClr val="FF0000"/>
                </a:solidFill>
              </a:rPr>
              <a:t>承認</a:t>
            </a:r>
          </a:p>
        </p:txBody>
      </p:sp>
      <p:pic>
        <p:nvPicPr>
          <p:cNvPr id="24" name="図 2">
            <a:extLst>
              <a:ext uri="{FF2B5EF4-FFF2-40B4-BE49-F238E27FC236}">
                <a16:creationId xmlns:a16="http://schemas.microsoft.com/office/drawing/2014/main" id="{F969797C-FB9A-4A64-97AA-04831CB2919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0465" y="3891416"/>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2">
            <a:extLst>
              <a:ext uri="{FF2B5EF4-FFF2-40B4-BE49-F238E27FC236}">
                <a16:creationId xmlns:a16="http://schemas.microsoft.com/office/drawing/2014/main" id="{91110714-8E68-4793-8872-9551113222E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01069" y="3916198"/>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正方形/長方形 5">
            <a:extLst>
              <a:ext uri="{FF2B5EF4-FFF2-40B4-BE49-F238E27FC236}">
                <a16:creationId xmlns:a16="http://schemas.microsoft.com/office/drawing/2014/main" id="{FAAD9D07-6FA5-40F5-8C0A-9EE0EA712BA8}"/>
              </a:ext>
            </a:extLst>
          </p:cNvPr>
          <p:cNvSpPr>
            <a:spLocks noChangeArrowheads="1"/>
          </p:cNvSpPr>
          <p:nvPr/>
        </p:nvSpPr>
        <p:spPr bwMode="auto">
          <a:xfrm>
            <a:off x="4057392" y="4612116"/>
            <a:ext cx="909638" cy="261610"/>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メイリオ" panose="020B0604030504040204" pitchFamily="50" charset="-128"/>
                <a:ea typeface="メイリオ" panose="020B0604030504040204" pitchFamily="50" charset="-128"/>
              </a:rPr>
              <a:t>従業員</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9" name="吹き出し: 角を丸めた四角形 28">
            <a:extLst>
              <a:ext uri="{FF2B5EF4-FFF2-40B4-BE49-F238E27FC236}">
                <a16:creationId xmlns:a16="http://schemas.microsoft.com/office/drawing/2014/main" id="{D16BEEED-7A95-4A42-87B2-DE011AF6E648}"/>
              </a:ext>
            </a:extLst>
          </p:cNvPr>
          <p:cNvSpPr/>
          <p:nvPr/>
        </p:nvSpPr>
        <p:spPr>
          <a:xfrm>
            <a:off x="2028768" y="3038358"/>
            <a:ext cx="1428750" cy="715962"/>
          </a:xfrm>
          <a:prstGeom prst="wedgeRoundRectCallout">
            <a:avLst>
              <a:gd name="adj1" fmla="val -9908"/>
              <a:gd name="adj2" fmla="val 6631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メイリオ" panose="020B0604030504040204" pitchFamily="50" charset="-128"/>
                <a:ea typeface="メイリオ" panose="020B0604030504040204" pitchFamily="50" charset="-128"/>
              </a:rPr>
              <a:t>了解です！</a:t>
            </a:r>
          </a:p>
          <a:p>
            <a:pPr>
              <a:defRPr/>
            </a:pPr>
            <a:r>
              <a:rPr lang="ja-JP" altLang="en-US" sz="1050" dirty="0">
                <a:solidFill>
                  <a:schemeClr val="tx1"/>
                </a:solidFill>
                <a:latin typeface="メイリオ" panose="020B0604030504040204" pitchFamily="50" charset="-128"/>
                <a:ea typeface="メイリオ" panose="020B0604030504040204" pitchFamily="50" charset="-128"/>
              </a:rPr>
              <a:t>延長になる場合は再度申請してください。</a:t>
            </a:r>
          </a:p>
        </p:txBody>
      </p:sp>
      <p:sp>
        <p:nvSpPr>
          <p:cNvPr id="31" name="吹き出し: 角を丸めた四角形 30">
            <a:extLst>
              <a:ext uri="{FF2B5EF4-FFF2-40B4-BE49-F238E27FC236}">
                <a16:creationId xmlns:a16="http://schemas.microsoft.com/office/drawing/2014/main" id="{36E386F1-A2C8-4890-B5AC-DFB1976E3D68}"/>
              </a:ext>
            </a:extLst>
          </p:cNvPr>
          <p:cNvSpPr/>
          <p:nvPr/>
        </p:nvSpPr>
        <p:spPr>
          <a:xfrm>
            <a:off x="3668165" y="3031469"/>
            <a:ext cx="1428750" cy="715962"/>
          </a:xfrm>
          <a:prstGeom prst="wedgeRoundRectCallout">
            <a:avLst>
              <a:gd name="adj1" fmla="val -9908"/>
              <a:gd name="adj2" fmla="val 6631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a:solidFill>
                  <a:schemeClr val="tx1"/>
                </a:solidFill>
                <a:latin typeface="メイリオ" panose="020B0604030504040204" pitchFamily="50" charset="-128"/>
                <a:ea typeface="メイリオ" panose="020B0604030504040204" pitchFamily="50" charset="-128"/>
              </a:rPr>
              <a:t>今日は申請した時間まで残業するぞ！</a:t>
            </a:r>
          </a:p>
        </p:txBody>
      </p:sp>
      <p:pic>
        <p:nvPicPr>
          <p:cNvPr id="3" name="図 2">
            <a:extLst>
              <a:ext uri="{FF2B5EF4-FFF2-40B4-BE49-F238E27FC236}">
                <a16:creationId xmlns:a16="http://schemas.microsoft.com/office/drawing/2014/main" id="{296D5111-4348-4B02-BC65-D684E1E72816}"/>
              </a:ext>
            </a:extLst>
          </p:cNvPr>
          <p:cNvPicPr>
            <a:picLocks noChangeAspect="1"/>
          </p:cNvPicPr>
          <p:nvPr/>
        </p:nvPicPr>
        <p:blipFill>
          <a:blip r:embed="rId5"/>
          <a:stretch>
            <a:fillRect/>
          </a:stretch>
        </p:blipFill>
        <p:spPr>
          <a:xfrm>
            <a:off x="5337125" y="3370689"/>
            <a:ext cx="1011921" cy="1453746"/>
          </a:xfrm>
          <a:prstGeom prst="rect">
            <a:avLst/>
          </a:prstGeom>
        </p:spPr>
      </p:pic>
      <p:sp>
        <p:nvSpPr>
          <p:cNvPr id="33" name="正方形/長方形 5">
            <a:extLst>
              <a:ext uri="{FF2B5EF4-FFF2-40B4-BE49-F238E27FC236}">
                <a16:creationId xmlns:a16="http://schemas.microsoft.com/office/drawing/2014/main" id="{EFB97E9F-0946-4DF2-9FFF-21990EE5504F}"/>
              </a:ext>
            </a:extLst>
          </p:cNvPr>
          <p:cNvSpPr>
            <a:spLocks noChangeArrowheads="1"/>
          </p:cNvSpPr>
          <p:nvPr/>
        </p:nvSpPr>
        <p:spPr bwMode="auto">
          <a:xfrm>
            <a:off x="5210688" y="3074277"/>
            <a:ext cx="1247813" cy="261610"/>
          </a:xfrm>
          <a:prstGeom prst="rect">
            <a:avLst/>
          </a:prstGeom>
          <a:no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メイリオ" panose="020B0604030504040204" pitchFamily="50" charset="-128"/>
                <a:ea typeface="メイリオ" panose="020B0604030504040204" pitchFamily="50" charset="-128"/>
              </a:rPr>
              <a:t>正しい出勤簿！</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34" name="矢印: ストライプ 33">
            <a:extLst>
              <a:ext uri="{FF2B5EF4-FFF2-40B4-BE49-F238E27FC236}">
                <a16:creationId xmlns:a16="http://schemas.microsoft.com/office/drawing/2014/main" id="{10EC368D-5496-43EC-9887-99CD5DC28998}"/>
              </a:ext>
            </a:extLst>
          </p:cNvPr>
          <p:cNvSpPr/>
          <p:nvPr/>
        </p:nvSpPr>
        <p:spPr>
          <a:xfrm>
            <a:off x="4707451" y="4199254"/>
            <a:ext cx="503237" cy="307975"/>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5" name="テキスト ボックス 34">
            <a:extLst>
              <a:ext uri="{FF2B5EF4-FFF2-40B4-BE49-F238E27FC236}">
                <a16:creationId xmlns:a16="http://schemas.microsoft.com/office/drawing/2014/main" id="{9030FB74-B59A-432E-BA22-C7A9DE194A8A}"/>
              </a:ext>
            </a:extLst>
          </p:cNvPr>
          <p:cNvSpPr txBox="1"/>
          <p:nvPr/>
        </p:nvSpPr>
        <p:spPr>
          <a:xfrm>
            <a:off x="282761" y="1514990"/>
            <a:ext cx="6198325"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申請承認は申請者と承認者が正しく行うことで、勤怠管理が適切に行える重要な処理になります。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基本的には「事前に申請を行い、承認をもらうこと」が必要になりますが、事後となっても申請を行い、従業員も承認者もお互いが認識した正しい出勤簿になるよう心掛けてください。</a:t>
            </a:r>
          </a:p>
        </p:txBody>
      </p:sp>
      <p:graphicFrame>
        <p:nvGraphicFramePr>
          <p:cNvPr id="7" name="表 13">
            <a:extLst>
              <a:ext uri="{FF2B5EF4-FFF2-40B4-BE49-F238E27FC236}">
                <a16:creationId xmlns:a16="http://schemas.microsoft.com/office/drawing/2014/main" id="{61B12B31-C000-40CA-8EBA-5E3ECE481707}"/>
              </a:ext>
            </a:extLst>
          </p:cNvPr>
          <p:cNvGraphicFramePr>
            <a:graphicFrameLocks noGrp="1"/>
          </p:cNvGraphicFramePr>
          <p:nvPr>
            <p:extLst>
              <p:ext uri="{D42A27DB-BD31-4B8C-83A1-F6EECF244321}">
                <p14:modId xmlns:p14="http://schemas.microsoft.com/office/powerpoint/2010/main" val="216366096"/>
              </p:ext>
            </p:extLst>
          </p:nvPr>
        </p:nvGraphicFramePr>
        <p:xfrm>
          <a:off x="405217" y="5358792"/>
          <a:ext cx="6024037" cy="3111441"/>
        </p:xfrm>
        <a:graphic>
          <a:graphicData uri="http://schemas.openxmlformats.org/drawingml/2006/table">
            <a:tbl>
              <a:tblPr firstRow="1" bandRow="1">
                <a:tableStyleId>{F5AB1C69-6EDB-4FF4-983F-18BD219EF322}</a:tableStyleId>
              </a:tblPr>
              <a:tblGrid>
                <a:gridCol w="1695744">
                  <a:extLst>
                    <a:ext uri="{9D8B030D-6E8A-4147-A177-3AD203B41FA5}">
                      <a16:colId xmlns:a16="http://schemas.microsoft.com/office/drawing/2014/main" val="321042678"/>
                    </a:ext>
                  </a:extLst>
                </a:gridCol>
                <a:gridCol w="4328293">
                  <a:extLst>
                    <a:ext uri="{9D8B030D-6E8A-4147-A177-3AD203B41FA5}">
                      <a16:colId xmlns:a16="http://schemas.microsoft.com/office/drawing/2014/main" val="231526776"/>
                    </a:ext>
                  </a:extLst>
                </a:gridCol>
              </a:tblGrid>
              <a:tr h="368241">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メイリオ" panose="020B0604030504040204" pitchFamily="50" charset="-128"/>
                          <a:ea typeface="メイリオ" panose="020B0604030504040204" pitchFamily="50" charset="-128"/>
                        </a:rPr>
                        <a:t>AKASHI</a:t>
                      </a:r>
                      <a:r>
                        <a:rPr kumimoji="1" lang="ja-JP" altLang="en-US" sz="1600" dirty="0">
                          <a:solidFill>
                            <a:schemeClr val="tx1"/>
                          </a:solidFill>
                          <a:latin typeface="メイリオ" panose="020B0604030504040204" pitchFamily="50" charset="-128"/>
                          <a:ea typeface="メイリオ" panose="020B0604030504040204" pitchFamily="50" charset="-128"/>
                        </a:rPr>
                        <a:t>の申請種別</a:t>
                      </a:r>
                    </a:p>
                  </a:txBody>
                  <a:tcPr/>
                </a:tc>
                <a:tc hMerge="1">
                  <a:txBody>
                    <a:bodyPr/>
                    <a:lstStyle/>
                    <a:p>
                      <a:endParaRPr kumimoji="1" lang="ja-JP" altLang="en-US" sz="1400" dirty="0"/>
                    </a:p>
                  </a:txBody>
                  <a:tcPr/>
                </a:tc>
                <a:extLst>
                  <a:ext uri="{0D108BD9-81ED-4DB2-BD59-A6C34878D82A}">
                    <a16:rowId xmlns:a16="http://schemas.microsoft.com/office/drawing/2014/main" val="2298249611"/>
                  </a:ext>
                </a:extLst>
              </a:tr>
              <a:tr h="185420">
                <a:tc>
                  <a:txBody>
                    <a:bodyPr/>
                    <a:lstStyle/>
                    <a:p>
                      <a:r>
                        <a:rPr kumimoji="1" lang="ja-JP" altLang="en-US" sz="1400" b="1" dirty="0">
                          <a:latin typeface="メイリオ" panose="020B0604030504040204" pitchFamily="50" charset="-128"/>
                          <a:ea typeface="メイリオ" panose="020B0604030504040204" pitchFamily="50" charset="-128"/>
                        </a:rPr>
                        <a:t>残業申請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早出・残業の許可申請</a:t>
                      </a:r>
                    </a:p>
                  </a:txBody>
                  <a:tcPr/>
                </a:tc>
                <a:extLst>
                  <a:ext uri="{0D108BD9-81ED-4DB2-BD59-A6C34878D82A}">
                    <a16:rowId xmlns:a16="http://schemas.microsoft.com/office/drawing/2014/main" val="1424297279"/>
                  </a:ext>
                </a:extLst>
              </a:tr>
              <a:tr h="185420">
                <a:tc>
                  <a:txBody>
                    <a:bodyPr/>
                    <a:lstStyle/>
                    <a:p>
                      <a:r>
                        <a:rPr kumimoji="1" lang="ja-JP" altLang="en-US" sz="1400" b="1" dirty="0">
                          <a:latin typeface="メイリオ" panose="020B0604030504040204" pitchFamily="50" charset="-128"/>
                          <a:ea typeface="メイリオ" panose="020B0604030504040204" pitchFamily="50" charset="-128"/>
                        </a:rPr>
                        <a:t>予定変更申請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予定出退勤時刻や予定休憩時間の変更</a:t>
                      </a:r>
                    </a:p>
                  </a:txBody>
                  <a:tcPr/>
                </a:tc>
                <a:extLst>
                  <a:ext uri="{0D108BD9-81ED-4DB2-BD59-A6C34878D82A}">
                    <a16:rowId xmlns:a16="http://schemas.microsoft.com/office/drawing/2014/main" val="395204044"/>
                  </a:ext>
                </a:extLst>
              </a:tr>
              <a:tr h="0">
                <a:tc>
                  <a:txBody>
                    <a:bodyPr/>
                    <a:lstStyle/>
                    <a:p>
                      <a:r>
                        <a:rPr kumimoji="1" lang="ja-JP" altLang="en-US" sz="1400" b="1" dirty="0">
                          <a:latin typeface="メイリオ" panose="020B0604030504040204" pitchFamily="50" charset="-128"/>
                          <a:ea typeface="メイリオ" panose="020B0604030504040204" pitchFamily="50" charset="-128"/>
                        </a:rPr>
                        <a:t>実績変更申請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実績出退勤時刻や実績休憩時間の変更</a:t>
                      </a:r>
                    </a:p>
                  </a:txBody>
                  <a:tcPr/>
                </a:tc>
                <a:extLst>
                  <a:ext uri="{0D108BD9-81ED-4DB2-BD59-A6C34878D82A}">
                    <a16:rowId xmlns:a16="http://schemas.microsoft.com/office/drawing/2014/main" val="1899873287"/>
                  </a:ext>
                </a:extLst>
              </a:tr>
              <a:tr h="212090">
                <a:tc>
                  <a:txBody>
                    <a:bodyPr/>
                    <a:lstStyle/>
                    <a:p>
                      <a:r>
                        <a:rPr kumimoji="1" lang="ja-JP" altLang="en-US" sz="1400" b="1" dirty="0">
                          <a:latin typeface="メイリオ" panose="020B0604030504040204" pitchFamily="50" charset="-128"/>
                          <a:ea typeface="メイリオ" panose="020B0604030504040204" pitchFamily="50" charset="-128"/>
                        </a:rPr>
                        <a:t>遅刻早退申請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遅刻・早退の申請</a:t>
                      </a:r>
                    </a:p>
                  </a:txBody>
                  <a:tcPr/>
                </a:tc>
                <a:extLst>
                  <a:ext uri="{0D108BD9-81ED-4DB2-BD59-A6C34878D82A}">
                    <a16:rowId xmlns:a16="http://schemas.microsoft.com/office/drawing/2014/main" val="3149131742"/>
                  </a:ext>
                </a:extLst>
              </a:tr>
              <a:tr h="119380">
                <a:tc>
                  <a:txBody>
                    <a:bodyPr/>
                    <a:lstStyle/>
                    <a:p>
                      <a:r>
                        <a:rPr kumimoji="1" lang="ja-JP" altLang="en-US" sz="1400" b="1" dirty="0">
                          <a:latin typeface="メイリオ" panose="020B0604030504040204" pitchFamily="50" charset="-128"/>
                          <a:ea typeface="メイリオ" panose="020B0604030504040204" pitchFamily="50" charset="-128"/>
                        </a:rPr>
                        <a:t>休暇取得申請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年次有給休暇を含む各種休暇の申請</a:t>
                      </a:r>
                    </a:p>
                  </a:txBody>
                  <a:tcPr/>
                </a:tc>
                <a:extLst>
                  <a:ext uri="{0D108BD9-81ED-4DB2-BD59-A6C34878D82A}">
                    <a16:rowId xmlns:a16="http://schemas.microsoft.com/office/drawing/2014/main" val="2913331251"/>
                  </a:ext>
                </a:extLst>
              </a:tr>
              <a:tr h="0">
                <a:tc>
                  <a:txBody>
                    <a:bodyPr/>
                    <a:lstStyle/>
                    <a:p>
                      <a:r>
                        <a:rPr kumimoji="1" lang="ja-JP" altLang="en-US" sz="1400" b="1" dirty="0">
                          <a:latin typeface="メイリオ" panose="020B0604030504040204" pitchFamily="50" charset="-128"/>
                          <a:ea typeface="メイリオ" panose="020B0604030504040204" pitchFamily="50" charset="-128"/>
                        </a:rPr>
                        <a:t>直行直帰申請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直行・直帰・出張の申請</a:t>
                      </a:r>
                    </a:p>
                  </a:txBody>
                  <a:tcPr/>
                </a:tc>
                <a:extLst>
                  <a:ext uri="{0D108BD9-81ED-4DB2-BD59-A6C34878D82A}">
                    <a16:rowId xmlns:a16="http://schemas.microsoft.com/office/drawing/2014/main" val="1175895618"/>
                  </a:ext>
                </a:extLst>
              </a:tr>
              <a:tr h="228600">
                <a:tc>
                  <a:txBody>
                    <a:bodyPr/>
                    <a:lstStyle/>
                    <a:p>
                      <a:r>
                        <a:rPr kumimoji="1" lang="ja-JP" altLang="en-US" sz="1400" b="1" dirty="0">
                          <a:latin typeface="メイリオ" panose="020B0604030504040204" pitchFamily="50" charset="-128"/>
                          <a:ea typeface="メイリオ" panose="020B0604030504040204" pitchFamily="50" charset="-128"/>
                        </a:rPr>
                        <a:t>勤務申請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休出許可、欠勤などの申請</a:t>
                      </a:r>
                    </a:p>
                  </a:txBody>
                  <a:tcPr/>
                </a:tc>
                <a:extLst>
                  <a:ext uri="{0D108BD9-81ED-4DB2-BD59-A6C34878D82A}">
                    <a16:rowId xmlns:a16="http://schemas.microsoft.com/office/drawing/2014/main" val="1763819254"/>
                  </a:ext>
                </a:extLst>
              </a:tr>
              <a:tr h="152400">
                <a:tc>
                  <a:txBody>
                    <a:bodyPr/>
                    <a:lstStyle/>
                    <a:p>
                      <a:r>
                        <a:rPr kumimoji="1" lang="ja-JP" altLang="en-US" sz="1400" b="1" dirty="0">
                          <a:latin typeface="メイリオ" panose="020B0604030504040204" pitchFamily="50" charset="-128"/>
                          <a:ea typeface="メイリオ" panose="020B0604030504040204" pitchFamily="50" charset="-128"/>
                        </a:rPr>
                        <a:t>年休希望日提出</a:t>
                      </a:r>
                    </a:p>
                  </a:txBody>
                  <a:tcPr/>
                </a:tc>
                <a:tc>
                  <a:txBody>
                    <a:bodyPr/>
                    <a:lstStyle/>
                    <a:p>
                      <a:r>
                        <a:rPr kumimoji="1" lang="ja-JP" altLang="en-US" sz="1200" dirty="0">
                          <a:latin typeface="メイリオ" panose="020B0604030504040204" pitchFamily="50" charset="-128"/>
                          <a:ea typeface="メイリオ" panose="020B0604030504040204" pitchFamily="50" charset="-128"/>
                        </a:rPr>
                        <a:t>会社指定の期間内における年休希望日の提出申請</a:t>
                      </a:r>
                    </a:p>
                  </a:txBody>
                  <a:tcPr/>
                </a:tc>
                <a:extLst>
                  <a:ext uri="{0D108BD9-81ED-4DB2-BD59-A6C34878D82A}">
                    <a16:rowId xmlns:a16="http://schemas.microsoft.com/office/drawing/2014/main" val="467560623"/>
                  </a:ext>
                </a:extLst>
              </a:tr>
              <a:tr h="304800">
                <a:tc>
                  <a:txBody>
                    <a:bodyPr/>
                    <a:lstStyle/>
                    <a:p>
                      <a:r>
                        <a:rPr kumimoji="1" lang="ja-JP" altLang="en-US" sz="1400" b="1" dirty="0">
                          <a:latin typeface="メイリオ" panose="020B0604030504040204" pitchFamily="50" charset="-128"/>
                          <a:ea typeface="メイリオ" panose="020B0604030504040204" pitchFamily="50" charset="-128"/>
                        </a:rPr>
                        <a:t>その他申請</a:t>
                      </a:r>
                    </a:p>
                  </a:txBody>
                  <a:tcPr/>
                </a:tc>
                <a:tc>
                  <a:txBody>
                    <a:bodyPr/>
                    <a:lstStyle/>
                    <a:p>
                      <a:r>
                        <a:rPr kumimoji="1" lang="ja-JP" altLang="en-US" sz="1200" dirty="0">
                          <a:latin typeface="メイリオ" panose="020B0604030504040204" pitchFamily="50" charset="-128"/>
                          <a:ea typeface="メイリオ" panose="020B0604030504040204" pitchFamily="50" charset="-128"/>
                        </a:rPr>
                        <a:t>理由のみなど、修正箇所がない申請</a:t>
                      </a:r>
                    </a:p>
                  </a:txBody>
                  <a:tcPr/>
                </a:tc>
                <a:extLst>
                  <a:ext uri="{0D108BD9-81ED-4DB2-BD59-A6C34878D82A}">
                    <a16:rowId xmlns:a16="http://schemas.microsoft.com/office/drawing/2014/main" val="1071037964"/>
                  </a:ext>
                </a:extLst>
              </a:tr>
            </a:tbl>
          </a:graphicData>
        </a:graphic>
      </p:graphicFrame>
    </p:spTree>
    <p:extLst>
      <p:ext uri="{BB962C8B-B14F-4D97-AF65-F5344CB8AC3E}">
        <p14:creationId xmlns:p14="http://schemas.microsoft.com/office/powerpoint/2010/main" val="235557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5</a:t>
            </a:fld>
            <a:endParaRPr lang="ja-JP" altLang="en-US" dirty="0"/>
          </a:p>
        </p:txBody>
      </p:sp>
      <p:sp>
        <p:nvSpPr>
          <p:cNvPr id="5" name="タイトル 4"/>
          <p:cNvSpPr>
            <a:spLocks noGrp="1"/>
          </p:cNvSpPr>
          <p:nvPr>
            <p:ph type="title"/>
          </p:nvPr>
        </p:nvSpPr>
        <p:spPr/>
        <p:txBody>
          <a:bodyPr/>
          <a:lstStyle/>
          <a:p>
            <a:r>
              <a:rPr lang="ja-JP" altLang="en-US" dirty="0"/>
              <a:t>申請提出先</a:t>
            </a:r>
          </a:p>
        </p:txBody>
      </p:sp>
      <p:sp>
        <p:nvSpPr>
          <p:cNvPr id="8" name="テキスト ボックス 7"/>
          <p:cNvSpPr txBox="1"/>
          <p:nvPr/>
        </p:nvSpPr>
        <p:spPr>
          <a:xfrm>
            <a:off x="276701" y="999530"/>
            <a:ext cx="1569660" cy="369332"/>
          </a:xfrm>
          <a:prstGeom prst="rect">
            <a:avLst/>
          </a:prstGeom>
          <a:noFill/>
        </p:spPr>
        <p:txBody>
          <a:bodyPr wrap="none" rtlCol="0">
            <a:spAutoFit/>
          </a:bodyPr>
          <a:lstStyle/>
          <a:p>
            <a:r>
              <a:rPr kumimoji="1" lang="ja-JP" altLang="en-US"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申請の提出先</a:t>
            </a:r>
          </a:p>
        </p:txBody>
      </p:sp>
      <p:cxnSp>
        <p:nvCxnSpPr>
          <p:cNvPr id="9" name="直線コネクタ 8"/>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57" name="テキスト ボックス 56">
            <a:extLst>
              <a:ext uri="{FF2B5EF4-FFF2-40B4-BE49-F238E27FC236}">
                <a16:creationId xmlns:a16="http://schemas.microsoft.com/office/drawing/2014/main" id="{525C6E78-14C9-408D-9770-66A6117E0089}"/>
              </a:ext>
            </a:extLst>
          </p:cNvPr>
          <p:cNvSpPr txBox="1"/>
          <p:nvPr/>
        </p:nvSpPr>
        <p:spPr>
          <a:xfrm>
            <a:off x="328205" y="1566280"/>
            <a:ext cx="6198325"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申請の提出先は申請種別ごとに自動的に表示されます。</a:t>
            </a:r>
            <a:endParaRPr kumimoji="1" lang="en-US" altLang="ja-JP" sz="1400" dirty="0">
              <a:latin typeface="メイリオ" panose="020B0604030504040204" pitchFamily="50" charset="-128"/>
              <a:ea typeface="メイリオ" panose="020B0604030504040204" pitchFamily="50" charset="-128"/>
            </a:endParaRPr>
          </a:p>
        </p:txBody>
      </p:sp>
      <p:pic>
        <p:nvPicPr>
          <p:cNvPr id="14" name="図 1">
            <a:extLst>
              <a:ext uri="{FF2B5EF4-FFF2-40B4-BE49-F238E27FC236}">
                <a16:creationId xmlns:a16="http://schemas.microsoft.com/office/drawing/2014/main" id="{D9537007-DE8F-4102-A850-7DE4269DDBA9}"/>
              </a:ext>
            </a:extLst>
          </p:cNvPr>
          <p:cNvPicPr>
            <a:picLocks noChangeAspect="1"/>
          </p:cNvPicPr>
          <p:nvPr/>
        </p:nvPicPr>
        <p:blipFill>
          <a:blip r:embed="rId3">
            <a:extLst>
              <a:ext uri="{28A0092B-C50C-407E-A947-70E740481C1C}">
                <a14:useLocalDpi xmlns:a14="http://schemas.microsoft.com/office/drawing/2010/main" val="0"/>
              </a:ext>
            </a:extLst>
          </a:blip>
          <a:srcRect t="6087" r="943" b="23341"/>
          <a:stretch>
            <a:fillRect/>
          </a:stretch>
        </p:blipFill>
        <p:spPr bwMode="auto">
          <a:xfrm>
            <a:off x="331885" y="1993703"/>
            <a:ext cx="6148510" cy="25506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 name="正方形/長方形 9">
            <a:extLst>
              <a:ext uri="{FF2B5EF4-FFF2-40B4-BE49-F238E27FC236}">
                <a16:creationId xmlns:a16="http://schemas.microsoft.com/office/drawing/2014/main" id="{D0CFE3B6-4BDD-4E7E-AE76-D4CE2C10121F}"/>
              </a:ext>
            </a:extLst>
          </p:cNvPr>
          <p:cNvSpPr/>
          <p:nvPr/>
        </p:nvSpPr>
        <p:spPr>
          <a:xfrm>
            <a:off x="574217" y="3269040"/>
            <a:ext cx="5682203" cy="28027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1" name="図 5">
            <a:extLst>
              <a:ext uri="{FF2B5EF4-FFF2-40B4-BE49-F238E27FC236}">
                <a16:creationId xmlns:a16="http://schemas.microsoft.com/office/drawing/2014/main" id="{33A8B2C5-91C7-4CEA-811B-B1974AF3DA7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00606" y="4974448"/>
            <a:ext cx="711198" cy="71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2">
            <a:extLst>
              <a:ext uri="{FF2B5EF4-FFF2-40B4-BE49-F238E27FC236}">
                <a16:creationId xmlns:a16="http://schemas.microsoft.com/office/drawing/2014/main" id="{D866DDEC-B21B-47D6-BD3E-16D6F381BF8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5750" y="5017308"/>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矢印: ストライプ 14">
            <a:extLst>
              <a:ext uri="{FF2B5EF4-FFF2-40B4-BE49-F238E27FC236}">
                <a16:creationId xmlns:a16="http://schemas.microsoft.com/office/drawing/2014/main" id="{8D240F9D-7F30-475A-A7E8-91264818A3AB}"/>
              </a:ext>
            </a:extLst>
          </p:cNvPr>
          <p:cNvSpPr/>
          <p:nvPr/>
        </p:nvSpPr>
        <p:spPr>
          <a:xfrm>
            <a:off x="1552925" y="5174486"/>
            <a:ext cx="503237" cy="307975"/>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6" name="グループ化 2">
            <a:extLst>
              <a:ext uri="{FF2B5EF4-FFF2-40B4-BE49-F238E27FC236}">
                <a16:creationId xmlns:a16="http://schemas.microsoft.com/office/drawing/2014/main" id="{76B68937-E8D7-41C0-89A5-B5FC7DFF680F}"/>
              </a:ext>
            </a:extLst>
          </p:cNvPr>
          <p:cNvGrpSpPr>
            <a:grpSpLocks/>
          </p:cNvGrpSpPr>
          <p:nvPr/>
        </p:nvGrpSpPr>
        <p:grpSpPr bwMode="auto">
          <a:xfrm>
            <a:off x="1010006" y="5065822"/>
            <a:ext cx="498475" cy="504825"/>
            <a:chOff x="1481214" y="1824832"/>
            <a:chExt cx="498475" cy="504825"/>
          </a:xfrm>
        </p:grpSpPr>
        <p:sp>
          <p:nvSpPr>
            <p:cNvPr id="17" name="四角形: メモ 16">
              <a:extLst>
                <a:ext uri="{FF2B5EF4-FFF2-40B4-BE49-F238E27FC236}">
                  <a16:creationId xmlns:a16="http://schemas.microsoft.com/office/drawing/2014/main" id="{4A41235D-574B-4413-86EA-415B0BB3374A}"/>
                </a:ext>
              </a:extLst>
            </p:cNvPr>
            <p:cNvSpPr/>
            <p:nvPr/>
          </p:nvSpPr>
          <p:spPr>
            <a:xfrm>
              <a:off x="1527251" y="1824832"/>
              <a:ext cx="354013" cy="504825"/>
            </a:xfrm>
            <a:prstGeom prst="foldedCorner">
              <a:avLst>
                <a:gd name="adj" fmla="val 40960"/>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050" dirty="0">
                <a:solidFill>
                  <a:schemeClr val="tx1"/>
                </a:solidFill>
              </a:endParaRPr>
            </a:p>
          </p:txBody>
        </p:sp>
        <p:sp>
          <p:nvSpPr>
            <p:cNvPr id="18" name="正方形/長方形 5">
              <a:extLst>
                <a:ext uri="{FF2B5EF4-FFF2-40B4-BE49-F238E27FC236}">
                  <a16:creationId xmlns:a16="http://schemas.microsoft.com/office/drawing/2014/main" id="{861CC261-ACFE-4E7E-A4F2-F7BD81CDFFCF}"/>
                </a:ext>
              </a:extLst>
            </p:cNvPr>
            <p:cNvSpPr>
              <a:spLocks noChangeArrowheads="1"/>
            </p:cNvSpPr>
            <p:nvPr/>
          </p:nvSpPr>
          <p:spPr bwMode="auto">
            <a:xfrm>
              <a:off x="1481214" y="1910557"/>
              <a:ext cx="498475" cy="261938"/>
            </a:xfrm>
            <a:prstGeom prst="rect">
              <a:avLst/>
            </a:prstGeom>
            <a:noFill/>
            <a:ln>
              <a:noFill/>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100" dirty="0">
                  <a:solidFill>
                    <a:srgbClr val="113458"/>
                  </a:solidFill>
                  <a:latin typeface="+mn-ea"/>
                  <a:ea typeface="+mn-ea"/>
                </a:rPr>
                <a:t>申請</a:t>
              </a:r>
              <a:endParaRPr lang="en-US" altLang="ja-JP" sz="1100" dirty="0">
                <a:solidFill>
                  <a:srgbClr val="113458"/>
                </a:solidFill>
                <a:latin typeface="+mn-ea"/>
                <a:ea typeface="+mn-ea"/>
              </a:endParaRPr>
            </a:p>
          </p:txBody>
        </p:sp>
      </p:grpSp>
      <p:sp>
        <p:nvSpPr>
          <p:cNvPr id="20" name="正方形/長方形 19">
            <a:extLst>
              <a:ext uri="{FF2B5EF4-FFF2-40B4-BE49-F238E27FC236}">
                <a16:creationId xmlns:a16="http://schemas.microsoft.com/office/drawing/2014/main" id="{FD454DBD-5C20-41D0-BC80-937A498F223D}"/>
              </a:ext>
            </a:extLst>
          </p:cNvPr>
          <p:cNvSpPr/>
          <p:nvPr/>
        </p:nvSpPr>
        <p:spPr>
          <a:xfrm>
            <a:off x="329838" y="6258376"/>
            <a:ext cx="6198324" cy="1596315"/>
          </a:xfrm>
          <a:prstGeom prst="rect">
            <a:avLst/>
          </a:prstGeom>
          <a:noFill/>
          <a:ln w="19050">
            <a:solidFill>
              <a:schemeClr val="accent5">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テキスト ボックス 20">
            <a:extLst>
              <a:ext uri="{FF2B5EF4-FFF2-40B4-BE49-F238E27FC236}">
                <a16:creationId xmlns:a16="http://schemas.microsoft.com/office/drawing/2014/main" id="{5A6DBF51-B49F-4DFD-A5B9-8CD3E88BB2EF}"/>
              </a:ext>
            </a:extLst>
          </p:cNvPr>
          <p:cNvSpPr txBox="1"/>
          <p:nvPr/>
        </p:nvSpPr>
        <p:spPr>
          <a:xfrm>
            <a:off x="2894030" y="5057532"/>
            <a:ext cx="3586365"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提出の際には最終承認者に間違いがないか確認をしてください。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120FAE89-4520-49AA-89A9-EB45F693A5D0}"/>
              </a:ext>
            </a:extLst>
          </p:cNvPr>
          <p:cNvSpPr txBox="1"/>
          <p:nvPr/>
        </p:nvSpPr>
        <p:spPr>
          <a:xfrm>
            <a:off x="384864" y="6378173"/>
            <a:ext cx="949299" cy="369332"/>
          </a:xfrm>
          <a:prstGeom prst="rect">
            <a:avLst/>
          </a:prstGeom>
          <a:noFill/>
        </p:spPr>
        <p:txBody>
          <a:bodyPr wrap="none" rtlCol="0">
            <a:spAutoFit/>
          </a:bodyPr>
          <a:lstStyle/>
          <a:p>
            <a:r>
              <a:rPr kumimoji="1" lang="en-US" altLang="ja-JP"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MEMO</a:t>
            </a:r>
            <a:endParaRPr kumimoji="1" lang="ja-JP" altLang="en-US"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A426B819-F441-4E15-B3D7-79D98B875098}"/>
              </a:ext>
            </a:extLst>
          </p:cNvPr>
          <p:cNvSpPr txBox="1"/>
          <p:nvPr/>
        </p:nvSpPr>
        <p:spPr>
          <a:xfrm>
            <a:off x="517313" y="6823852"/>
            <a:ext cx="5974270"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・休暇取得申請は課長、部長の承認が必要です。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・実績の修正は各課担当者の承認が必要です。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・所属組織の承認者が表示されない場合には、総務担当者までご相談ください。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3" name="正方形/長方形 2">
            <a:extLst>
              <a:ext uri="{FF2B5EF4-FFF2-40B4-BE49-F238E27FC236}">
                <a16:creationId xmlns:a16="http://schemas.microsoft.com/office/drawing/2014/main" id="{DB21469D-90FD-41E9-B362-92F841816298}"/>
              </a:ext>
            </a:extLst>
          </p:cNvPr>
          <p:cNvSpPr/>
          <p:nvPr/>
        </p:nvSpPr>
        <p:spPr>
          <a:xfrm>
            <a:off x="1356514" y="6446308"/>
            <a:ext cx="4947594" cy="261610"/>
          </a:xfrm>
          <a:prstGeom prst="rect">
            <a:avLst/>
          </a:prstGeom>
        </p:spPr>
        <p:txBody>
          <a:bodyPr wrap="square">
            <a:spAutoFit/>
          </a:bodyPr>
          <a:lstStyle/>
          <a:p>
            <a:r>
              <a:rPr kumimoji="1" lang="en-US" altLang="ja-JP" sz="1100" dirty="0">
                <a:solidFill>
                  <a:srgbClr val="FF0000"/>
                </a:solidFill>
                <a:latin typeface="メイリオ" panose="020B0604030504040204" pitchFamily="50" charset="-128"/>
                <a:ea typeface="メイリオ" panose="020B0604030504040204" pitchFamily="50" charset="-128"/>
              </a:rPr>
              <a:t>※</a:t>
            </a:r>
            <a:r>
              <a:rPr kumimoji="1" lang="ja-JP" altLang="en-US" sz="1100" dirty="0">
                <a:solidFill>
                  <a:srgbClr val="FF0000"/>
                </a:solidFill>
                <a:latin typeface="メイリオ" panose="020B0604030504040204" pitchFamily="50" charset="-128"/>
                <a:ea typeface="メイリオ" panose="020B0604030504040204" pitchFamily="50" charset="-128"/>
              </a:rPr>
              <a:t>この項目は例として記載しています。書き換えてご利用ください。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7732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6</a:t>
            </a:fld>
            <a:endParaRPr lang="ja-JP" altLang="en-US" dirty="0"/>
          </a:p>
        </p:txBody>
      </p:sp>
      <p:sp>
        <p:nvSpPr>
          <p:cNvPr id="5" name="タイトル 4"/>
          <p:cNvSpPr>
            <a:spLocks noGrp="1"/>
          </p:cNvSpPr>
          <p:nvPr>
            <p:ph type="title"/>
          </p:nvPr>
        </p:nvSpPr>
        <p:spPr/>
        <p:txBody>
          <a:bodyPr/>
          <a:lstStyle/>
          <a:p>
            <a:r>
              <a:rPr lang="ja-JP" altLang="en-US" dirty="0"/>
              <a:t>申請方法</a:t>
            </a:r>
          </a:p>
        </p:txBody>
      </p:sp>
      <p:sp>
        <p:nvSpPr>
          <p:cNvPr id="7" name="テキスト ボックス 6"/>
          <p:cNvSpPr txBox="1"/>
          <p:nvPr/>
        </p:nvSpPr>
        <p:spPr>
          <a:xfrm>
            <a:off x="307816" y="1623324"/>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03200" y="6852263"/>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）メニューにある「出勤簿」をクリックし、該当日の「申請」をクリックします。</a:t>
            </a:r>
          </a:p>
        </p:txBody>
      </p:sp>
      <p:pic>
        <p:nvPicPr>
          <p:cNvPr id="5122" name="Picture 2"/>
          <p:cNvPicPr>
            <a:picLocks noChangeAspect="1" noChangeArrowheads="1"/>
          </p:cNvPicPr>
          <p:nvPr/>
        </p:nvPicPr>
        <p:blipFill>
          <a:blip r:embed="rId3" cstate="print"/>
          <a:srcRect/>
          <a:stretch>
            <a:fillRect/>
          </a:stretch>
        </p:blipFill>
        <p:spPr bwMode="auto">
          <a:xfrm>
            <a:off x="276701" y="2503664"/>
            <a:ext cx="6498985" cy="4136672"/>
          </a:xfrm>
          <a:prstGeom prst="rect">
            <a:avLst/>
          </a:prstGeom>
          <a:noFill/>
          <a:ln w="9525">
            <a:solidFill>
              <a:schemeClr val="tx1"/>
            </a:solidFill>
            <a:miter lim="800000"/>
            <a:headEnd/>
            <a:tailEnd/>
          </a:ln>
        </p:spPr>
      </p:pic>
      <p:sp>
        <p:nvSpPr>
          <p:cNvPr id="14" name="正方形/長方形 13"/>
          <p:cNvSpPr/>
          <p:nvPr/>
        </p:nvSpPr>
        <p:spPr>
          <a:xfrm>
            <a:off x="514060" y="3236747"/>
            <a:ext cx="803818" cy="27280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テキスト ボックス 7"/>
          <p:cNvSpPr txBox="1"/>
          <p:nvPr/>
        </p:nvSpPr>
        <p:spPr>
          <a:xfrm>
            <a:off x="276701" y="999530"/>
            <a:ext cx="1433406"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err="1">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での</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申請</a:t>
            </a:r>
          </a:p>
        </p:txBody>
      </p:sp>
      <p:cxnSp>
        <p:nvCxnSpPr>
          <p:cNvPr id="9" name="直線コネクタ 8"/>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5">
            <a:extLst>
              <a:ext uri="{FF2B5EF4-FFF2-40B4-BE49-F238E27FC236}">
                <a16:creationId xmlns:a16="http://schemas.microsoft.com/office/drawing/2014/main" id="{4B8A4547-C2AC-43C0-8490-5EA9A1736D21}"/>
              </a:ext>
            </a:extLst>
          </p:cNvPr>
          <p:cNvPicPr>
            <a:picLocks noChangeAspect="1" noChangeArrowheads="1"/>
          </p:cNvPicPr>
          <p:nvPr/>
        </p:nvPicPr>
        <p:blipFill>
          <a:blip r:embed="rId4" cstate="print"/>
          <a:srcRect t="10814" b="14569"/>
          <a:stretch>
            <a:fillRect/>
          </a:stretch>
        </p:blipFill>
        <p:spPr bwMode="auto">
          <a:xfrm>
            <a:off x="526985" y="7557357"/>
            <a:ext cx="5999545" cy="576064"/>
          </a:xfrm>
          <a:prstGeom prst="rect">
            <a:avLst/>
          </a:prstGeom>
          <a:noFill/>
          <a:ln w="9525">
            <a:solidFill>
              <a:schemeClr val="tx1"/>
            </a:solidFill>
            <a:miter lim="800000"/>
            <a:headEnd/>
            <a:tailEnd/>
          </a:ln>
        </p:spPr>
      </p:pic>
      <p:sp>
        <p:nvSpPr>
          <p:cNvPr id="11" name="正方形/長方形 10">
            <a:extLst>
              <a:ext uri="{FF2B5EF4-FFF2-40B4-BE49-F238E27FC236}">
                <a16:creationId xmlns:a16="http://schemas.microsoft.com/office/drawing/2014/main" id="{445D7B23-FBE6-4D89-B594-F80892D5C21F}"/>
              </a:ext>
            </a:extLst>
          </p:cNvPr>
          <p:cNvSpPr/>
          <p:nvPr/>
        </p:nvSpPr>
        <p:spPr>
          <a:xfrm>
            <a:off x="5324267" y="7648807"/>
            <a:ext cx="1103111" cy="4406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098513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7</a:t>
            </a:fld>
            <a:endParaRPr lang="ja-JP" altLang="en-US" dirty="0"/>
          </a:p>
        </p:txBody>
      </p:sp>
      <p:sp>
        <p:nvSpPr>
          <p:cNvPr id="5" name="タイトル 4"/>
          <p:cNvSpPr>
            <a:spLocks noGrp="1"/>
          </p:cNvSpPr>
          <p:nvPr>
            <p:ph type="title"/>
          </p:nvPr>
        </p:nvSpPr>
        <p:spPr/>
        <p:txBody>
          <a:bodyPr/>
          <a:lstStyle/>
          <a:p>
            <a:r>
              <a:rPr lang="ja-JP" altLang="en-US" dirty="0"/>
              <a:t>申請方法</a:t>
            </a:r>
          </a:p>
        </p:txBody>
      </p:sp>
      <p:sp>
        <p:nvSpPr>
          <p:cNvPr id="17" name="テキスト ボックス 16"/>
          <p:cNvSpPr txBox="1"/>
          <p:nvPr/>
        </p:nvSpPr>
        <p:spPr>
          <a:xfrm>
            <a:off x="321565" y="1028301"/>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）申請画面が表示されるので、必要な申請内容を入力します。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必要であれば理由も記入してください。</a:t>
            </a:r>
          </a:p>
        </p:txBody>
      </p:sp>
      <p:pic>
        <p:nvPicPr>
          <p:cNvPr id="11" name="図 10">
            <a:extLst>
              <a:ext uri="{FF2B5EF4-FFF2-40B4-BE49-F238E27FC236}">
                <a16:creationId xmlns:a16="http://schemas.microsoft.com/office/drawing/2014/main" id="{254E22D2-5BDA-438F-9A9B-4493199C1603}"/>
              </a:ext>
            </a:extLst>
          </p:cNvPr>
          <p:cNvPicPr>
            <a:picLocks noChangeAspect="1"/>
          </p:cNvPicPr>
          <p:nvPr/>
        </p:nvPicPr>
        <p:blipFill>
          <a:blip r:embed="rId3"/>
          <a:stretch>
            <a:fillRect/>
          </a:stretch>
        </p:blipFill>
        <p:spPr>
          <a:xfrm>
            <a:off x="863140" y="1739119"/>
            <a:ext cx="4871879" cy="6730451"/>
          </a:xfrm>
          <a:prstGeom prst="rect">
            <a:avLst/>
          </a:prstGeom>
        </p:spPr>
      </p:pic>
      <p:sp>
        <p:nvSpPr>
          <p:cNvPr id="12" name="正方形/長方形 11">
            <a:extLst>
              <a:ext uri="{FF2B5EF4-FFF2-40B4-BE49-F238E27FC236}">
                <a16:creationId xmlns:a16="http://schemas.microsoft.com/office/drawing/2014/main" id="{AD96CCED-9C7D-4ABC-94FA-FFC64AEDBC02}"/>
              </a:ext>
            </a:extLst>
          </p:cNvPr>
          <p:cNvSpPr/>
          <p:nvPr/>
        </p:nvSpPr>
        <p:spPr>
          <a:xfrm>
            <a:off x="1199327" y="3549279"/>
            <a:ext cx="3844090" cy="98369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正方形/長方形 12">
            <a:extLst>
              <a:ext uri="{FF2B5EF4-FFF2-40B4-BE49-F238E27FC236}">
                <a16:creationId xmlns:a16="http://schemas.microsoft.com/office/drawing/2014/main" id="{AE7145B0-5402-4312-B428-8E69F4B88080}"/>
              </a:ext>
            </a:extLst>
          </p:cNvPr>
          <p:cNvSpPr/>
          <p:nvPr/>
        </p:nvSpPr>
        <p:spPr>
          <a:xfrm>
            <a:off x="1255705" y="5219433"/>
            <a:ext cx="4190703" cy="69156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a:extLst>
              <a:ext uri="{FF2B5EF4-FFF2-40B4-BE49-F238E27FC236}">
                <a16:creationId xmlns:a16="http://schemas.microsoft.com/office/drawing/2014/main" id="{DF347B25-F998-4842-8CD0-688507B17B20}"/>
              </a:ext>
            </a:extLst>
          </p:cNvPr>
          <p:cNvSpPr txBox="1"/>
          <p:nvPr/>
        </p:nvSpPr>
        <p:spPr>
          <a:xfrm>
            <a:off x="3790748" y="5279493"/>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実績欄</a:t>
            </a:r>
          </a:p>
        </p:txBody>
      </p:sp>
      <p:sp>
        <p:nvSpPr>
          <p:cNvPr id="15" name="テキスト ボックス 14">
            <a:extLst>
              <a:ext uri="{FF2B5EF4-FFF2-40B4-BE49-F238E27FC236}">
                <a16:creationId xmlns:a16="http://schemas.microsoft.com/office/drawing/2014/main" id="{F75E0DCE-3CD5-4CFF-8C06-BF9FE56D01D2}"/>
              </a:ext>
            </a:extLst>
          </p:cNvPr>
          <p:cNvSpPr txBox="1"/>
          <p:nvPr/>
        </p:nvSpPr>
        <p:spPr>
          <a:xfrm>
            <a:off x="3790748" y="3680292"/>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予定欄</a:t>
            </a:r>
          </a:p>
        </p:txBody>
      </p:sp>
      <p:sp>
        <p:nvSpPr>
          <p:cNvPr id="23" name="テキスト ボックス 22">
            <a:extLst>
              <a:ext uri="{FF2B5EF4-FFF2-40B4-BE49-F238E27FC236}">
                <a16:creationId xmlns:a16="http://schemas.microsoft.com/office/drawing/2014/main" id="{966B9692-F044-4918-92A3-75E42682E70E}"/>
              </a:ext>
            </a:extLst>
          </p:cNvPr>
          <p:cNvSpPr txBox="1"/>
          <p:nvPr/>
        </p:nvSpPr>
        <p:spPr>
          <a:xfrm>
            <a:off x="2668059" y="6131824"/>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勤務処理</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C6CC0467-F583-4337-93A0-293A320DD92C}"/>
              </a:ext>
            </a:extLst>
          </p:cNvPr>
          <p:cNvSpPr txBox="1"/>
          <p:nvPr/>
        </p:nvSpPr>
        <p:spPr>
          <a:xfrm>
            <a:off x="2668059" y="6896273"/>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休暇処理</a:t>
            </a:r>
          </a:p>
        </p:txBody>
      </p:sp>
      <p:sp>
        <p:nvSpPr>
          <p:cNvPr id="26" name="テキスト ボックス 25">
            <a:extLst>
              <a:ext uri="{FF2B5EF4-FFF2-40B4-BE49-F238E27FC236}">
                <a16:creationId xmlns:a16="http://schemas.microsoft.com/office/drawing/2014/main" id="{C8CD8009-6915-4C27-9E76-C4B03D643B8B}"/>
              </a:ext>
            </a:extLst>
          </p:cNvPr>
          <p:cNvSpPr txBox="1"/>
          <p:nvPr/>
        </p:nvSpPr>
        <p:spPr>
          <a:xfrm>
            <a:off x="2111946" y="7572979"/>
            <a:ext cx="2814425"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理由欄　</a:t>
            </a:r>
            <a:r>
              <a:rPr kumimoji="1" lang="en-US" altLang="ja-JP" sz="1400" dirty="0">
                <a:solidFill>
                  <a:srgbClr val="FF0000"/>
                </a:solidFill>
                <a:latin typeface="メイリオ" panose="020B0604030504040204" pitchFamily="50" charset="-128"/>
                <a:ea typeface="メイリオ" panose="020B0604030504040204" pitchFamily="50" charset="-128"/>
              </a:rPr>
              <a:t>255</a:t>
            </a:r>
            <a:r>
              <a:rPr kumimoji="1" lang="ja-JP" altLang="en-US" sz="1400" dirty="0">
                <a:solidFill>
                  <a:srgbClr val="FF0000"/>
                </a:solidFill>
                <a:latin typeface="メイリオ" panose="020B0604030504040204" pitchFamily="50" charset="-128"/>
                <a:ea typeface="メイリオ" panose="020B0604030504040204" pitchFamily="50" charset="-128"/>
              </a:rPr>
              <a:t>文字（全角）まで</a:t>
            </a:r>
          </a:p>
        </p:txBody>
      </p:sp>
      <p:sp>
        <p:nvSpPr>
          <p:cNvPr id="27" name="テキスト ボックス 26">
            <a:extLst>
              <a:ext uri="{FF2B5EF4-FFF2-40B4-BE49-F238E27FC236}">
                <a16:creationId xmlns:a16="http://schemas.microsoft.com/office/drawing/2014/main" id="{9C4EE3DE-2955-4533-AFC7-6F0475361ACE}"/>
              </a:ext>
            </a:extLst>
          </p:cNvPr>
          <p:cNvSpPr txBox="1"/>
          <p:nvPr/>
        </p:nvSpPr>
        <p:spPr>
          <a:xfrm>
            <a:off x="1848878" y="2351448"/>
            <a:ext cx="2814425"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申請対象日</a:t>
            </a:r>
          </a:p>
        </p:txBody>
      </p:sp>
      <p:sp>
        <p:nvSpPr>
          <p:cNvPr id="3" name="吹き出し: 円形 2">
            <a:extLst>
              <a:ext uri="{FF2B5EF4-FFF2-40B4-BE49-F238E27FC236}">
                <a16:creationId xmlns:a16="http://schemas.microsoft.com/office/drawing/2014/main" id="{F226790C-CF7D-4031-95CA-68AFADC98544}"/>
              </a:ext>
            </a:extLst>
          </p:cNvPr>
          <p:cNvSpPr/>
          <p:nvPr/>
        </p:nvSpPr>
        <p:spPr>
          <a:xfrm>
            <a:off x="3019223" y="1982970"/>
            <a:ext cx="1543050" cy="818872"/>
          </a:xfrm>
          <a:prstGeom prst="wedgeEllipseCallout">
            <a:avLst>
              <a:gd name="adj1" fmla="val -62262"/>
              <a:gd name="adj2" fmla="val 43724"/>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未来の予定に対して複数日指定可能</a:t>
            </a:r>
            <a:endParaRPr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5" name="吹き出し: 円形 24">
            <a:extLst>
              <a:ext uri="{FF2B5EF4-FFF2-40B4-BE49-F238E27FC236}">
                <a16:creationId xmlns:a16="http://schemas.microsoft.com/office/drawing/2014/main" id="{38BC2725-44F0-43D9-A579-99D666EB38D8}"/>
              </a:ext>
            </a:extLst>
          </p:cNvPr>
          <p:cNvSpPr/>
          <p:nvPr/>
        </p:nvSpPr>
        <p:spPr>
          <a:xfrm>
            <a:off x="4585850" y="2515372"/>
            <a:ext cx="2046453" cy="1165425"/>
          </a:xfrm>
          <a:prstGeom prst="wedgeEllipseCallout">
            <a:avLst>
              <a:gd name="adj1" fmla="val -49608"/>
              <a:gd name="adj2" fmla="val 59000"/>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未来日に対する予定としての申請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または過去日の予定変更申請</a:t>
            </a:r>
            <a:endParaRPr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0" name="吹き出し: 円形 29">
            <a:extLst>
              <a:ext uri="{FF2B5EF4-FFF2-40B4-BE49-F238E27FC236}">
                <a16:creationId xmlns:a16="http://schemas.microsoft.com/office/drawing/2014/main" id="{005E4E5C-96D8-4A86-8DF9-344DF5CA082D}"/>
              </a:ext>
            </a:extLst>
          </p:cNvPr>
          <p:cNvSpPr/>
          <p:nvPr/>
        </p:nvSpPr>
        <p:spPr>
          <a:xfrm>
            <a:off x="4752212" y="4740756"/>
            <a:ext cx="1880091" cy="983696"/>
          </a:xfrm>
          <a:prstGeom prst="wedgeEllipseCallout">
            <a:avLst>
              <a:gd name="adj1" fmla="val -48747"/>
              <a:gd name="adj2" fmla="val 4748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当日を含む過去日の実績修正</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31" name="吹き出し: 円形 30">
            <a:extLst>
              <a:ext uri="{FF2B5EF4-FFF2-40B4-BE49-F238E27FC236}">
                <a16:creationId xmlns:a16="http://schemas.microsoft.com/office/drawing/2014/main" id="{BB757447-0337-4CC9-A036-606F01B5024F}"/>
              </a:ext>
            </a:extLst>
          </p:cNvPr>
          <p:cNvSpPr/>
          <p:nvPr/>
        </p:nvSpPr>
        <p:spPr>
          <a:xfrm>
            <a:off x="4396504" y="6152837"/>
            <a:ext cx="1880091" cy="983696"/>
          </a:xfrm>
          <a:prstGeom prst="wedgeEllipseCallout">
            <a:avLst>
              <a:gd name="adj1" fmla="val -69837"/>
              <a:gd name="adj2" fmla="val 8820"/>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予定としての申請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変更申請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8</a:t>
            </a:fld>
            <a:endParaRPr lang="ja-JP" altLang="en-US" dirty="0"/>
          </a:p>
        </p:txBody>
      </p:sp>
      <p:sp>
        <p:nvSpPr>
          <p:cNvPr id="5" name="タイトル 4"/>
          <p:cNvSpPr>
            <a:spLocks noGrp="1"/>
          </p:cNvSpPr>
          <p:nvPr>
            <p:ph type="title"/>
          </p:nvPr>
        </p:nvSpPr>
        <p:spPr/>
        <p:txBody>
          <a:bodyPr/>
          <a:lstStyle/>
          <a:p>
            <a:r>
              <a:rPr lang="ja-JP" altLang="en-US" dirty="0"/>
              <a:t>申請方法</a:t>
            </a:r>
          </a:p>
        </p:txBody>
      </p:sp>
      <p:sp>
        <p:nvSpPr>
          <p:cNvPr id="16" name="テキスト ボックス 15"/>
          <p:cNvSpPr txBox="1"/>
          <p:nvPr/>
        </p:nvSpPr>
        <p:spPr>
          <a:xfrm>
            <a:off x="271500" y="1045551"/>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rPr>
              <a:t>）申請先の承認者が表示されます。必要に応じて選択</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追加</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修正をします。</a:t>
            </a:r>
          </a:p>
        </p:txBody>
      </p:sp>
      <p:sp>
        <p:nvSpPr>
          <p:cNvPr id="9" name="テキスト ボックス 8">
            <a:extLst>
              <a:ext uri="{FF2B5EF4-FFF2-40B4-BE49-F238E27FC236}">
                <a16:creationId xmlns:a16="http://schemas.microsoft.com/office/drawing/2014/main" id="{54098960-5DE2-4990-B9AA-2A573E86DFC6}"/>
              </a:ext>
            </a:extLst>
          </p:cNvPr>
          <p:cNvSpPr txBox="1"/>
          <p:nvPr/>
        </p:nvSpPr>
        <p:spPr>
          <a:xfrm>
            <a:off x="271500" y="4409739"/>
            <a:ext cx="5955030" cy="307777"/>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5</a:t>
            </a:r>
            <a:r>
              <a:rPr kumimoji="1" lang="ja-JP" altLang="en-US" sz="1400" dirty="0">
                <a:latin typeface="メイリオ" panose="020B0604030504040204" pitchFamily="50" charset="-128"/>
                <a:ea typeface="メイリオ" panose="020B0604030504040204" pitchFamily="50" charset="-128"/>
              </a:rPr>
              <a:t>）「確定」をクリックし、申請を提出します。</a:t>
            </a:r>
          </a:p>
        </p:txBody>
      </p:sp>
      <p:pic>
        <p:nvPicPr>
          <p:cNvPr id="6" name="図 1">
            <a:extLst>
              <a:ext uri="{FF2B5EF4-FFF2-40B4-BE49-F238E27FC236}">
                <a16:creationId xmlns:a16="http://schemas.microsoft.com/office/drawing/2014/main" id="{7D6B071E-F9DA-491D-8F35-277C5A8AC270}"/>
              </a:ext>
            </a:extLst>
          </p:cNvPr>
          <p:cNvPicPr>
            <a:picLocks noChangeAspect="1"/>
          </p:cNvPicPr>
          <p:nvPr/>
        </p:nvPicPr>
        <p:blipFill>
          <a:blip r:embed="rId3">
            <a:extLst>
              <a:ext uri="{28A0092B-C50C-407E-A947-70E740481C1C}">
                <a14:useLocalDpi xmlns:a14="http://schemas.microsoft.com/office/drawing/2010/main" val="0"/>
              </a:ext>
            </a:extLst>
          </a:blip>
          <a:srcRect t="6087" r="943" b="23341"/>
          <a:stretch>
            <a:fillRect/>
          </a:stretch>
        </p:blipFill>
        <p:spPr bwMode="auto">
          <a:xfrm>
            <a:off x="354745" y="1636292"/>
            <a:ext cx="6148510" cy="25506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矢印: 上 7">
            <a:extLst>
              <a:ext uri="{FF2B5EF4-FFF2-40B4-BE49-F238E27FC236}">
                <a16:creationId xmlns:a16="http://schemas.microsoft.com/office/drawing/2014/main" id="{C84571DA-32E4-4C4D-9C73-58DA140A40ED}"/>
              </a:ext>
            </a:extLst>
          </p:cNvPr>
          <p:cNvSpPr/>
          <p:nvPr/>
        </p:nvSpPr>
        <p:spPr>
          <a:xfrm rot="13079768">
            <a:off x="4079319" y="2018149"/>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3" name="図 2">
            <a:extLst>
              <a:ext uri="{FF2B5EF4-FFF2-40B4-BE49-F238E27FC236}">
                <a16:creationId xmlns:a16="http://schemas.microsoft.com/office/drawing/2014/main" id="{7C120878-F910-4E1E-B71E-ABB2F1176876}"/>
              </a:ext>
            </a:extLst>
          </p:cNvPr>
          <p:cNvPicPr>
            <a:picLocks noChangeAspect="1"/>
          </p:cNvPicPr>
          <p:nvPr/>
        </p:nvPicPr>
        <p:blipFill>
          <a:blip r:embed="rId4"/>
          <a:stretch>
            <a:fillRect/>
          </a:stretch>
        </p:blipFill>
        <p:spPr>
          <a:xfrm>
            <a:off x="401674" y="6089690"/>
            <a:ext cx="6065009" cy="2048447"/>
          </a:xfrm>
          <a:prstGeom prst="rect">
            <a:avLst/>
          </a:prstGeom>
          <a:ln>
            <a:solidFill>
              <a:schemeClr val="tx1"/>
            </a:solidFill>
          </a:ln>
        </p:spPr>
      </p:pic>
      <p:pic>
        <p:nvPicPr>
          <p:cNvPr id="21" name="図 4">
            <a:extLst>
              <a:ext uri="{FF2B5EF4-FFF2-40B4-BE49-F238E27FC236}">
                <a16:creationId xmlns:a16="http://schemas.microsoft.com/office/drawing/2014/main" id="{D5C132D4-5DEF-4825-96DD-A6FDAF76B5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8331" y="4752581"/>
            <a:ext cx="166687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矢印: 上 21">
            <a:extLst>
              <a:ext uri="{FF2B5EF4-FFF2-40B4-BE49-F238E27FC236}">
                <a16:creationId xmlns:a16="http://schemas.microsoft.com/office/drawing/2014/main" id="{546B748D-E7DA-4E6C-A38A-D94ECDD4FDE6}"/>
              </a:ext>
            </a:extLst>
          </p:cNvPr>
          <p:cNvSpPr/>
          <p:nvPr/>
        </p:nvSpPr>
        <p:spPr>
          <a:xfrm rot="13079768">
            <a:off x="5868001" y="6791408"/>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3" name="テキスト ボックス 22">
            <a:extLst>
              <a:ext uri="{FF2B5EF4-FFF2-40B4-BE49-F238E27FC236}">
                <a16:creationId xmlns:a16="http://schemas.microsoft.com/office/drawing/2014/main" id="{8786839E-755B-480E-85D4-0C31CEF16BDC}"/>
              </a:ext>
            </a:extLst>
          </p:cNvPr>
          <p:cNvSpPr txBox="1"/>
          <p:nvPr/>
        </p:nvSpPr>
        <p:spPr>
          <a:xfrm>
            <a:off x="271500" y="5396480"/>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）該当日が「申請あり」となったことを確認します。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申請内容の確認は「申請あり」をクリックすると行えます。</a:t>
            </a:r>
            <a:endParaRPr kumimoji="1" lang="en-US" altLang="ja-JP" sz="1400" dirty="0">
              <a:latin typeface="メイリオ" panose="020B0604030504040204" pitchFamily="50" charset="-128"/>
              <a:ea typeface="メイリオ" panose="020B0604030504040204" pitchFamily="50" charset="-128"/>
            </a:endParaRPr>
          </a:p>
        </p:txBody>
      </p:sp>
      <p:sp>
        <p:nvSpPr>
          <p:cNvPr id="14" name="吹き出し: 円形 13">
            <a:extLst>
              <a:ext uri="{FF2B5EF4-FFF2-40B4-BE49-F238E27FC236}">
                <a16:creationId xmlns:a16="http://schemas.microsoft.com/office/drawing/2014/main" id="{8B368BE2-749B-40DE-914C-B48D4BE96DF2}"/>
              </a:ext>
            </a:extLst>
          </p:cNvPr>
          <p:cNvSpPr/>
          <p:nvPr/>
        </p:nvSpPr>
        <p:spPr>
          <a:xfrm>
            <a:off x="4395327" y="1993139"/>
            <a:ext cx="1767842" cy="1073742"/>
          </a:xfrm>
          <a:prstGeom prst="wedgeEllipseCallout">
            <a:avLst>
              <a:gd name="adj1" fmla="val -74253"/>
              <a:gd name="adj2" fmla="val 2691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承認者を確認。</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必要であれば</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承認階層を追加して申請する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83518682"/>
      </p:ext>
    </p:extLst>
  </p:cSld>
  <p:clrMapOvr>
    <a:masterClrMapping/>
  </p:clrMapOvr>
</p:sld>
</file>

<file path=ppt/theme/theme1.xml><?xml version="1.0" encoding="utf-8"?>
<a:theme xmlns:a="http://schemas.openxmlformats.org/drawingml/2006/main" name="Office テーマ">
  <a:themeElements>
    <a:clrScheme name="AKASHI">
      <a:dk1>
        <a:srgbClr val="333333"/>
      </a:dk1>
      <a:lt1>
        <a:sysClr val="window" lastClr="FFFFFF"/>
      </a:lt1>
      <a:dk2>
        <a:srgbClr val="44546A"/>
      </a:dk2>
      <a:lt2>
        <a:srgbClr val="E7E6E6"/>
      </a:lt2>
      <a:accent1>
        <a:srgbClr val="1181C0"/>
      </a:accent1>
      <a:accent2>
        <a:srgbClr val="15A6BB"/>
      </a:accent2>
      <a:accent3>
        <a:srgbClr val="FFCC00"/>
      </a:accent3>
      <a:accent4>
        <a:srgbClr val="FF5050"/>
      </a:accent4>
      <a:accent5>
        <a:srgbClr val="4472C4"/>
      </a:accent5>
      <a:accent6>
        <a:srgbClr val="70AD47"/>
      </a:accent6>
      <a:hlink>
        <a:srgbClr val="0563C1"/>
      </a:hlink>
      <a:folHlink>
        <a:srgbClr val="954F72"/>
      </a:folHlink>
    </a:clrScheme>
    <a:fontScheme name="游ゴ＋CenturyG">
      <a:majorFont>
        <a:latin typeface="Century Gothic"/>
        <a:ea typeface="游ゴシック"/>
        <a:cs typeface=""/>
      </a:majorFont>
      <a:minorFont>
        <a:latin typeface="Century Gothic"/>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kumimoji="1" dirty="0" smtClean="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2934</Words>
  <Application>Microsoft Office PowerPoint</Application>
  <PresentationFormat>画面に合わせる (4:3)</PresentationFormat>
  <Paragraphs>343</Paragraphs>
  <Slides>32</Slides>
  <Notes>31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32</vt:i4>
      </vt:variant>
    </vt:vector>
  </HeadingPairs>
  <TitlesOfParts>
    <vt:vector size="37" baseType="lpstr">
      <vt:lpstr>メイリオ</vt:lpstr>
      <vt:lpstr>游ゴシック</vt:lpstr>
      <vt:lpstr>Arial</vt:lpstr>
      <vt:lpstr>Century Gothic</vt:lpstr>
      <vt:lpstr>Office テーマ</vt:lpstr>
      <vt:lpstr>クラウド勤怠管理システム ＡＫＡＳＨＩ [ アカシ ]</vt:lpstr>
      <vt:lpstr>管理者さまへ</vt:lpstr>
      <vt:lpstr>管理者さまへ</vt:lpstr>
      <vt:lpstr>もくじ</vt:lpstr>
      <vt:lpstr>申請について</vt:lpstr>
      <vt:lpstr>申請提出先</vt:lpstr>
      <vt:lpstr>申請方法</vt:lpstr>
      <vt:lpstr>申請方法</vt:lpstr>
      <vt:lpstr>申請方法</vt:lpstr>
      <vt:lpstr>申請方法（スマートフォン）</vt:lpstr>
      <vt:lpstr>申請方法（スマートフォン）</vt:lpstr>
      <vt:lpstr>申請方法（スマートフォン）</vt:lpstr>
      <vt:lpstr>申請方法（スマートフォン）</vt:lpstr>
      <vt:lpstr>申請方法（スマートフォン）</vt:lpstr>
      <vt:lpstr>申請種別ごとの申請例</vt:lpstr>
      <vt:lpstr>実績変更申請</vt:lpstr>
      <vt:lpstr>実績変更申請</vt:lpstr>
      <vt:lpstr>休暇取得申請</vt:lpstr>
      <vt:lpstr>休暇取得申請</vt:lpstr>
      <vt:lpstr>休暇取得申請</vt:lpstr>
      <vt:lpstr>勤務申請（休日出勤許可）</vt:lpstr>
      <vt:lpstr>勤務申請（休日出勤許可）</vt:lpstr>
      <vt:lpstr>勤務申請（休日出勤許可）</vt:lpstr>
      <vt:lpstr>残業申請</vt:lpstr>
      <vt:lpstr>残業申請</vt:lpstr>
      <vt:lpstr>残業申請</vt:lpstr>
      <vt:lpstr>振替出勤/振替休日申請</vt:lpstr>
      <vt:lpstr>振替出勤/振替休日申請</vt:lpstr>
      <vt:lpstr>申請状況の確認</vt:lpstr>
      <vt:lpstr>申請状況の確認</vt:lpstr>
      <vt:lpstr>申請承認メールについて</vt:lpstr>
      <vt:lpstr>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2016-10-03T01:30:39Z</dcterms:created>
  <dcterms:modified xsi:type="dcterms:W3CDTF">2023-02-15T00:09:54Z</dcterms:modified>
</cp:coreProperties>
</file>