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26"/>
  </p:notesMasterIdLst>
  <p:sldIdLst>
    <p:sldId id="274" r:id="rId2"/>
    <p:sldId id="308" r:id="rId3"/>
    <p:sldId id="340" r:id="rId4"/>
    <p:sldId id="398" r:id="rId5"/>
    <p:sldId id="389" r:id="rId6"/>
    <p:sldId id="318" r:id="rId7"/>
    <p:sldId id="319" r:id="rId8"/>
    <p:sldId id="351" r:id="rId9"/>
    <p:sldId id="352" r:id="rId10"/>
    <p:sldId id="353" r:id="rId11"/>
    <p:sldId id="390" r:id="rId12"/>
    <p:sldId id="320" r:id="rId13"/>
    <p:sldId id="321" r:id="rId14"/>
    <p:sldId id="323" r:id="rId15"/>
    <p:sldId id="324" r:id="rId16"/>
    <p:sldId id="394" r:id="rId17"/>
    <p:sldId id="379" r:id="rId18"/>
    <p:sldId id="380" r:id="rId19"/>
    <p:sldId id="395" r:id="rId20"/>
    <p:sldId id="325" r:id="rId21"/>
    <p:sldId id="326" r:id="rId22"/>
    <p:sldId id="341" r:id="rId23"/>
    <p:sldId id="342" r:id="rId24"/>
    <p:sldId id="332" r:id="rId25"/>
  </p:sldIdLst>
  <p:sldSz cx="6858000" cy="9144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880">
          <p15:clr>
            <a:srgbClr val="A4A3A4"/>
          </p15:clr>
        </p15:guide>
        <p15:guide id="4"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作成者"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81C0"/>
    <a:srgbClr val="1181C0"/>
    <a:srgbClr val="FF7C80"/>
    <a:srgbClr val="FF5050"/>
    <a:srgbClr val="0C9FD5"/>
    <a:srgbClr val="15A6BB"/>
    <a:srgbClr val="FFCCFF"/>
    <a:srgbClr val="0081C0"/>
    <a:srgbClr val="00A6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84" autoAdjust="0"/>
    <p:restoredTop sz="93813" autoAdjust="0"/>
  </p:normalViewPr>
  <p:slideViewPr>
    <p:cSldViewPr snapToGrid="0">
      <p:cViewPr varScale="1">
        <p:scale>
          <a:sx n="79" d="100"/>
          <a:sy n="79" d="100"/>
        </p:scale>
        <p:origin x="3152" y="72"/>
      </p:cViewPr>
      <p:guideLst>
        <p:guide orient="horz" pos="2160"/>
        <p:guide pos="2880"/>
        <p:guide orient="horz" pos="2880"/>
        <p:guide pos="2160"/>
      </p:guideLst>
    </p:cSldViewPr>
  </p:slideViewPr>
  <p:outlineViewPr>
    <p:cViewPr>
      <p:scale>
        <a:sx n="33" d="100"/>
        <a:sy n="33" d="100"/>
      </p:scale>
      <p:origin x="0" y="-34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Lst>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3" Type="http://schemas.openxmlformats.org/officeDocument/2006/relationships/slide" Target="slides/slide3.xml"/><Relationship Id="rId21" Type="http://schemas.openxmlformats.org/officeDocument/2006/relationships/slide" Target="slides/slide2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 Type="http://schemas.openxmlformats.org/officeDocument/2006/relationships/slide" Target="slides/slide2.xml"/><Relationship Id="rId16" Type="http://schemas.openxmlformats.org/officeDocument/2006/relationships/slide" Target="slides/slide17.xml"/><Relationship Id="rId20" Type="http://schemas.openxmlformats.org/officeDocument/2006/relationships/slide" Target="slides/slide21.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10" Type="http://schemas.openxmlformats.org/officeDocument/2006/relationships/slide" Target="slides/slide11.xml"/><Relationship Id="rId19" Type="http://schemas.openxmlformats.org/officeDocument/2006/relationships/slide" Target="slides/slide20.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84871" cy="502755"/>
          </a:xfrm>
          <a:prstGeom prst="rect">
            <a:avLst/>
          </a:prstGeom>
        </p:spPr>
        <p:txBody>
          <a:bodyPr vert="horz" lIns="96592" tIns="48297" rIns="96592" bIns="48297"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702" y="0"/>
            <a:ext cx="2984871" cy="502755"/>
          </a:xfrm>
          <a:prstGeom prst="rect">
            <a:avLst/>
          </a:prstGeom>
        </p:spPr>
        <p:txBody>
          <a:bodyPr vert="horz" lIns="96592" tIns="48297" rIns="96592" bIns="48297" rtlCol="0"/>
          <a:lstStyle>
            <a:lvl1pPr algn="r">
              <a:defRPr sz="1300"/>
            </a:lvl1pPr>
          </a:lstStyle>
          <a:p>
            <a:fld id="{A190E86B-4A4D-4303-AF98-703CA979D8F2}" type="datetimeFigureOut">
              <a:rPr kumimoji="1" lang="ja-JP" altLang="en-US" smtClean="0"/>
              <a:pPr/>
              <a:t>2023/2/15</a:t>
            </a:fld>
            <a:endParaRPr kumimoji="1" lang="ja-JP" altLang="en-US"/>
          </a:p>
        </p:txBody>
      </p:sp>
      <p:sp>
        <p:nvSpPr>
          <p:cNvPr id="4" name="スライド イメージ プレースホルダー 3"/>
          <p:cNvSpPr>
            <a:spLocks noGrp="1" noRot="1" noChangeAspect="1"/>
          </p:cNvSpPr>
          <p:nvPr>
            <p:ph type="sldImg" idx="2"/>
          </p:nvPr>
        </p:nvSpPr>
        <p:spPr>
          <a:xfrm>
            <a:off x="2176463" y="1252538"/>
            <a:ext cx="2535237" cy="3381375"/>
          </a:xfrm>
          <a:prstGeom prst="rect">
            <a:avLst/>
          </a:prstGeom>
          <a:noFill/>
          <a:ln w="12700">
            <a:solidFill>
              <a:prstClr val="black"/>
            </a:solidFill>
          </a:ln>
        </p:spPr>
        <p:txBody>
          <a:bodyPr vert="horz" lIns="96592" tIns="48297" rIns="96592" bIns="48297"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4"/>
          </a:xfrm>
          <a:prstGeom prst="rect">
            <a:avLst/>
          </a:prstGeom>
        </p:spPr>
        <p:txBody>
          <a:bodyPr vert="horz" lIns="96592" tIns="48297" rIns="96592" bIns="4829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517548"/>
            <a:ext cx="2984871" cy="502754"/>
          </a:xfrm>
          <a:prstGeom prst="rect">
            <a:avLst/>
          </a:prstGeom>
        </p:spPr>
        <p:txBody>
          <a:bodyPr vert="horz" lIns="96592" tIns="48297" rIns="96592" bIns="4829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702" y="9517548"/>
            <a:ext cx="2984871" cy="502754"/>
          </a:xfrm>
          <a:prstGeom prst="rect">
            <a:avLst/>
          </a:prstGeom>
        </p:spPr>
        <p:txBody>
          <a:bodyPr vert="horz" lIns="96592" tIns="48297" rIns="96592" bIns="48297" rtlCol="0" anchor="b"/>
          <a:lstStyle>
            <a:lvl1pPr algn="r">
              <a:defRPr sz="1300"/>
            </a:lvl1pPr>
          </a:lstStyle>
          <a:p>
            <a:fld id="{17551929-F5D0-49E6-B8B8-EEEFC5DB0688}" type="slidenum">
              <a:rPr kumimoji="1" lang="ja-JP" altLang="en-US" smtClean="0"/>
              <a:pPr/>
              <a:t>‹#›</a:t>
            </a:fld>
            <a:endParaRPr kumimoji="1" lang="ja-JP" altLang="en-US"/>
          </a:p>
        </p:txBody>
      </p:sp>
    </p:spTree>
    <p:extLst>
      <p:ext uri="{BB962C8B-B14F-4D97-AF65-F5344CB8AC3E}">
        <p14:creationId xmlns:p14="http://schemas.microsoft.com/office/powerpoint/2010/main" val="29814154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0</a:t>
            </a:fld>
            <a:endParaRPr kumimoji="1" lang="ja-JP" altLang="en-US"/>
          </a:p>
        </p:txBody>
      </p:sp>
    </p:spTree>
    <p:extLst>
      <p:ext uri="{BB962C8B-B14F-4D97-AF65-F5344CB8AC3E}">
        <p14:creationId xmlns:p14="http://schemas.microsoft.com/office/powerpoint/2010/main" val="338917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10</a:t>
            </a:fld>
            <a:endParaRPr kumimoji="1" lang="ja-JP" altLang="en-US"/>
          </a:p>
        </p:txBody>
      </p:sp>
    </p:spTree>
    <p:extLst>
      <p:ext uri="{BB962C8B-B14F-4D97-AF65-F5344CB8AC3E}">
        <p14:creationId xmlns:p14="http://schemas.microsoft.com/office/powerpoint/2010/main" val="1718349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11</a:t>
            </a:fld>
            <a:endParaRPr kumimoji="1" lang="ja-JP" altLang="en-US"/>
          </a:p>
        </p:txBody>
      </p:sp>
    </p:spTree>
    <p:extLst>
      <p:ext uri="{BB962C8B-B14F-4D97-AF65-F5344CB8AC3E}">
        <p14:creationId xmlns:p14="http://schemas.microsoft.com/office/powerpoint/2010/main" val="67962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12</a:t>
            </a:fld>
            <a:endParaRPr kumimoji="1" lang="ja-JP" altLang="en-US"/>
          </a:p>
        </p:txBody>
      </p:sp>
    </p:spTree>
    <p:extLst>
      <p:ext uri="{BB962C8B-B14F-4D97-AF65-F5344CB8AC3E}">
        <p14:creationId xmlns:p14="http://schemas.microsoft.com/office/powerpoint/2010/main" val="3507136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13</a:t>
            </a:fld>
            <a:endParaRPr kumimoji="1" lang="ja-JP" altLang="en-US"/>
          </a:p>
        </p:txBody>
      </p:sp>
    </p:spTree>
    <p:extLst>
      <p:ext uri="{BB962C8B-B14F-4D97-AF65-F5344CB8AC3E}">
        <p14:creationId xmlns:p14="http://schemas.microsoft.com/office/powerpoint/2010/main" val="3117608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14</a:t>
            </a:fld>
            <a:endParaRPr kumimoji="1" lang="ja-JP" altLang="en-US"/>
          </a:p>
        </p:txBody>
      </p:sp>
    </p:spTree>
    <p:extLst>
      <p:ext uri="{BB962C8B-B14F-4D97-AF65-F5344CB8AC3E}">
        <p14:creationId xmlns:p14="http://schemas.microsoft.com/office/powerpoint/2010/main" val="1697367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15</a:t>
            </a:fld>
            <a:endParaRPr kumimoji="1" lang="ja-JP" altLang="en-US"/>
          </a:p>
        </p:txBody>
      </p:sp>
    </p:spTree>
    <p:extLst>
      <p:ext uri="{BB962C8B-B14F-4D97-AF65-F5344CB8AC3E}">
        <p14:creationId xmlns:p14="http://schemas.microsoft.com/office/powerpoint/2010/main" val="2099206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16</a:t>
            </a:fld>
            <a:endParaRPr kumimoji="1" lang="ja-JP" altLang="en-US"/>
          </a:p>
        </p:txBody>
      </p:sp>
    </p:spTree>
    <p:extLst>
      <p:ext uri="{BB962C8B-B14F-4D97-AF65-F5344CB8AC3E}">
        <p14:creationId xmlns:p14="http://schemas.microsoft.com/office/powerpoint/2010/main" val="1454413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17</a:t>
            </a:fld>
            <a:endParaRPr kumimoji="1" lang="ja-JP" altLang="en-US"/>
          </a:p>
        </p:txBody>
      </p:sp>
    </p:spTree>
    <p:extLst>
      <p:ext uri="{BB962C8B-B14F-4D97-AF65-F5344CB8AC3E}">
        <p14:creationId xmlns:p14="http://schemas.microsoft.com/office/powerpoint/2010/main" val="13225496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18</a:t>
            </a:fld>
            <a:endParaRPr kumimoji="1" lang="ja-JP" altLang="en-US"/>
          </a:p>
        </p:txBody>
      </p:sp>
    </p:spTree>
    <p:extLst>
      <p:ext uri="{BB962C8B-B14F-4D97-AF65-F5344CB8AC3E}">
        <p14:creationId xmlns:p14="http://schemas.microsoft.com/office/powerpoint/2010/main" val="3727721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19</a:t>
            </a:fld>
            <a:endParaRPr kumimoji="1" lang="ja-JP" altLang="en-US"/>
          </a:p>
        </p:txBody>
      </p:sp>
    </p:spTree>
    <p:extLst>
      <p:ext uri="{BB962C8B-B14F-4D97-AF65-F5344CB8AC3E}">
        <p14:creationId xmlns:p14="http://schemas.microsoft.com/office/powerpoint/2010/main" val="3558847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a:t>
            </a:fld>
            <a:endParaRPr kumimoji="1" lang="ja-JP" altLang="en-US"/>
          </a:p>
        </p:txBody>
      </p:sp>
    </p:spTree>
    <p:extLst>
      <p:ext uri="{BB962C8B-B14F-4D97-AF65-F5344CB8AC3E}">
        <p14:creationId xmlns:p14="http://schemas.microsoft.com/office/powerpoint/2010/main" val="3466368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20</a:t>
            </a:fld>
            <a:endParaRPr kumimoji="1" lang="ja-JP" altLang="en-US"/>
          </a:p>
        </p:txBody>
      </p:sp>
    </p:spTree>
    <p:extLst>
      <p:ext uri="{BB962C8B-B14F-4D97-AF65-F5344CB8AC3E}">
        <p14:creationId xmlns:p14="http://schemas.microsoft.com/office/powerpoint/2010/main" val="3906095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21</a:t>
            </a:fld>
            <a:endParaRPr kumimoji="1" lang="ja-JP" altLang="en-US"/>
          </a:p>
        </p:txBody>
      </p:sp>
    </p:spTree>
    <p:extLst>
      <p:ext uri="{BB962C8B-B14F-4D97-AF65-F5344CB8AC3E}">
        <p14:creationId xmlns:p14="http://schemas.microsoft.com/office/powerpoint/2010/main" val="2240310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22</a:t>
            </a:fld>
            <a:endParaRPr kumimoji="1" lang="ja-JP" altLang="en-US"/>
          </a:p>
        </p:txBody>
      </p:sp>
    </p:spTree>
    <p:extLst>
      <p:ext uri="{BB962C8B-B14F-4D97-AF65-F5344CB8AC3E}">
        <p14:creationId xmlns:p14="http://schemas.microsoft.com/office/powerpoint/2010/main" val="40455360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23</a:t>
            </a:fld>
            <a:endParaRPr kumimoji="1" lang="ja-JP" altLang="en-US"/>
          </a:p>
        </p:txBody>
      </p:sp>
    </p:spTree>
    <p:extLst>
      <p:ext uri="{BB962C8B-B14F-4D97-AF65-F5344CB8AC3E}">
        <p14:creationId xmlns:p14="http://schemas.microsoft.com/office/powerpoint/2010/main" val="1929268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a:t>
            </a:fld>
            <a:endParaRPr kumimoji="1" lang="ja-JP" altLang="en-US"/>
          </a:p>
        </p:txBody>
      </p:sp>
    </p:spTree>
    <p:extLst>
      <p:ext uri="{BB962C8B-B14F-4D97-AF65-F5344CB8AC3E}">
        <p14:creationId xmlns:p14="http://schemas.microsoft.com/office/powerpoint/2010/main" val="584822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a:t>
            </a:fld>
            <a:endParaRPr kumimoji="1" lang="ja-JP" altLang="en-US"/>
          </a:p>
        </p:txBody>
      </p:sp>
    </p:spTree>
    <p:extLst>
      <p:ext uri="{BB962C8B-B14F-4D97-AF65-F5344CB8AC3E}">
        <p14:creationId xmlns:p14="http://schemas.microsoft.com/office/powerpoint/2010/main" val="244535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5</a:t>
            </a:fld>
            <a:endParaRPr kumimoji="1" lang="ja-JP" altLang="en-US"/>
          </a:p>
        </p:txBody>
      </p:sp>
    </p:spTree>
    <p:extLst>
      <p:ext uri="{BB962C8B-B14F-4D97-AF65-F5344CB8AC3E}">
        <p14:creationId xmlns:p14="http://schemas.microsoft.com/office/powerpoint/2010/main" val="2674031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6</a:t>
            </a:fld>
            <a:endParaRPr kumimoji="1" lang="ja-JP" altLang="en-US"/>
          </a:p>
        </p:txBody>
      </p:sp>
    </p:spTree>
    <p:extLst>
      <p:ext uri="{BB962C8B-B14F-4D97-AF65-F5344CB8AC3E}">
        <p14:creationId xmlns:p14="http://schemas.microsoft.com/office/powerpoint/2010/main" val="2000946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7</a:t>
            </a:fld>
            <a:endParaRPr kumimoji="1" lang="ja-JP" altLang="en-US"/>
          </a:p>
        </p:txBody>
      </p:sp>
    </p:spTree>
    <p:extLst>
      <p:ext uri="{BB962C8B-B14F-4D97-AF65-F5344CB8AC3E}">
        <p14:creationId xmlns:p14="http://schemas.microsoft.com/office/powerpoint/2010/main" val="957810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8</a:t>
            </a:fld>
            <a:endParaRPr kumimoji="1" lang="ja-JP" altLang="en-US"/>
          </a:p>
        </p:txBody>
      </p:sp>
    </p:spTree>
    <p:extLst>
      <p:ext uri="{BB962C8B-B14F-4D97-AF65-F5344CB8AC3E}">
        <p14:creationId xmlns:p14="http://schemas.microsoft.com/office/powerpoint/2010/main" val="1261248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9</a:t>
            </a:fld>
            <a:endParaRPr kumimoji="1" lang="ja-JP" altLang="en-US"/>
          </a:p>
        </p:txBody>
      </p:sp>
    </p:spTree>
    <p:extLst>
      <p:ext uri="{BB962C8B-B14F-4D97-AF65-F5344CB8AC3E}">
        <p14:creationId xmlns:p14="http://schemas.microsoft.com/office/powerpoint/2010/main" val="2621737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スライド">
    <p:spTree>
      <p:nvGrpSpPr>
        <p:cNvPr id="1" name=""/>
        <p:cNvGrpSpPr/>
        <p:nvPr/>
      </p:nvGrpSpPr>
      <p:grpSpPr>
        <a:xfrm>
          <a:off x="0" y="0"/>
          <a:ext cx="0" cy="0"/>
          <a:chOff x="0" y="0"/>
          <a:chExt cx="0" cy="0"/>
        </a:xfrm>
      </p:grpSpPr>
      <p:pic>
        <p:nvPicPr>
          <p:cNvPr id="28" name="図 2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6858000" cy="4894306"/>
          </a:xfrm>
          <a:prstGeom prst="rect">
            <a:avLst/>
          </a:prstGeom>
        </p:spPr>
      </p:pic>
      <p:sp>
        <p:nvSpPr>
          <p:cNvPr id="4" name="Date Placeholder 3"/>
          <p:cNvSpPr>
            <a:spLocks noGrp="1"/>
          </p:cNvSpPr>
          <p:nvPr>
            <p:ph type="dt" sz="half" idx="10"/>
          </p:nvPr>
        </p:nvSpPr>
        <p:spPr/>
        <p:txBody>
          <a:bodyPr/>
          <a:lstStyle/>
          <a:p>
            <a:fld id="{85E6DDF7-88B1-4C1A-8E02-F69B8ECCCFEA}" type="datetime1">
              <a:rPr kumimoji="1" lang="ja-JP" altLang="en-US" smtClean="0"/>
              <a:pPr/>
              <a:t>2023/2/15</a:t>
            </a:fld>
            <a:endParaRPr kumimoji="1" lang="ja-JP" altLang="en-US"/>
          </a:p>
        </p:txBody>
      </p:sp>
      <p:sp>
        <p:nvSpPr>
          <p:cNvPr id="5" name="Footer Placeholder 4"/>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9" name="Title 1"/>
          <p:cNvSpPr>
            <a:spLocks noGrp="1"/>
          </p:cNvSpPr>
          <p:nvPr>
            <p:ph type="title" hasCustomPrompt="1"/>
          </p:nvPr>
        </p:nvSpPr>
        <p:spPr>
          <a:xfrm>
            <a:off x="508534" y="2556512"/>
            <a:ext cx="5915025" cy="1606265"/>
          </a:xfrm>
        </p:spPr>
        <p:txBody>
          <a:bodyPr>
            <a:noAutofit/>
          </a:bodyPr>
          <a:lstStyle>
            <a:lvl1pPr>
              <a:defRPr sz="3200">
                <a:solidFill>
                  <a:schemeClr val="bg1"/>
                </a:solidFill>
                <a:latin typeface="游ゴシック" panose="020B0400000000000000" pitchFamily="50" charset="-128"/>
                <a:ea typeface="游ゴシック" panose="020B0400000000000000" pitchFamily="50" charset="-128"/>
              </a:defRPr>
            </a:lvl1pPr>
          </a:lstStyle>
          <a:p>
            <a:r>
              <a:rPr lang="ja-JP" altLang="en-US" dirty="0"/>
              <a:t>メインタイトルが入ります</a:t>
            </a:r>
            <a:endParaRPr lang="en-US" dirty="0"/>
          </a:p>
        </p:txBody>
      </p:sp>
      <p:sp>
        <p:nvSpPr>
          <p:cNvPr id="18" name="テキスト プレースホルダー 17"/>
          <p:cNvSpPr>
            <a:spLocks noGrp="1"/>
          </p:cNvSpPr>
          <p:nvPr>
            <p:ph type="body" sz="quarter" idx="13" hasCustomPrompt="1"/>
          </p:nvPr>
        </p:nvSpPr>
        <p:spPr>
          <a:xfrm>
            <a:off x="506644" y="4238727"/>
            <a:ext cx="4284732" cy="1395973"/>
          </a:xfrm>
        </p:spPr>
        <p:txBody>
          <a:bodyPr>
            <a:normAutofit/>
          </a:bodyPr>
          <a:lstStyle>
            <a:lvl1pPr marL="0" indent="0">
              <a:lnSpc>
                <a:spcPts val="1500"/>
              </a:lnSpc>
              <a:spcBef>
                <a:spcPts val="1200"/>
              </a:spcBef>
              <a:buNone/>
              <a:defRPr sz="1750">
                <a:solidFill>
                  <a:schemeClr val="bg1"/>
                </a:solidFill>
                <a:latin typeface="游ゴシック" panose="020B0400000000000000" pitchFamily="50" charset="-128"/>
                <a:ea typeface="游ゴシック" panose="020B0400000000000000" pitchFamily="50" charset="-128"/>
              </a:defRPr>
            </a:lvl1pPr>
          </a:lstStyle>
          <a:p>
            <a:pPr lvl="0"/>
            <a:r>
              <a:rPr kumimoji="1" lang="ja-JP" altLang="en-US" dirty="0"/>
              <a:t>サブタイトルが入ります。</a:t>
            </a:r>
          </a:p>
        </p:txBody>
      </p:sp>
      <p:sp>
        <p:nvSpPr>
          <p:cNvPr id="22" name="テキスト プレースホルダー 21"/>
          <p:cNvSpPr>
            <a:spLocks noGrp="1"/>
          </p:cNvSpPr>
          <p:nvPr>
            <p:ph type="body" sz="quarter" idx="14" hasCustomPrompt="1"/>
          </p:nvPr>
        </p:nvSpPr>
        <p:spPr>
          <a:xfrm>
            <a:off x="3345115" y="6716465"/>
            <a:ext cx="2987065" cy="1686452"/>
          </a:xfrm>
        </p:spPr>
        <p:txBody>
          <a:bodyPr anchor="ctr">
            <a:noAutofit/>
          </a:bodyPr>
          <a:lstStyle>
            <a:lvl1pPr marL="0" indent="0" algn="r">
              <a:buNone/>
              <a:defRPr sz="1200" b="1">
                <a:solidFill>
                  <a:schemeClr val="accent2"/>
                </a:solidFill>
                <a:latin typeface="游ゴシック" panose="020B0400000000000000" pitchFamily="50" charset="-128"/>
                <a:ea typeface="游ゴシック" panose="020B0400000000000000" pitchFamily="50" charset="-128"/>
              </a:defRPr>
            </a:lvl1pPr>
          </a:lstStyle>
          <a:p>
            <a:pPr lvl="0"/>
            <a:r>
              <a:rPr kumimoji="1" lang="ja-JP" altLang="en-US" dirty="0"/>
              <a:t>法人名・部署名・日付などが入ります</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7298" y="563490"/>
            <a:ext cx="1195645" cy="1425330"/>
          </a:xfrm>
          <a:prstGeom prst="rect">
            <a:avLst/>
          </a:prstGeom>
        </p:spPr>
      </p:pic>
    </p:spTree>
    <p:extLst>
      <p:ext uri="{BB962C8B-B14F-4D97-AF65-F5344CB8AC3E}">
        <p14:creationId xmlns:p14="http://schemas.microsoft.com/office/powerpoint/2010/main" val="396526334"/>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裏表紙スライド">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91409-133F-42BB-9641-4E029E1EDE50}" type="datetime1">
              <a:rPr kumimoji="1" lang="ja-JP" altLang="en-US" smtClean="0"/>
              <a:pPr/>
              <a:t>2023/2/15</a:t>
            </a:fld>
            <a:endParaRPr kumimoji="1" lang="ja-JP" altLang="en-US"/>
          </a:p>
        </p:txBody>
      </p:sp>
      <p:sp>
        <p:nvSpPr>
          <p:cNvPr id="3" name="Footer Placeholder 2"/>
          <p:cNvSpPr>
            <a:spLocks noGrp="1"/>
          </p:cNvSpPr>
          <p:nvPr>
            <p:ph type="ftr" sz="quarter" idx="11"/>
          </p:nvPr>
        </p:nvSpPr>
        <p:spPr/>
        <p:txBody>
          <a:bodyPr/>
          <a:lstStyle/>
          <a:p>
            <a:r>
              <a:rPr kumimoji="1" lang="en-US" altLang="ja-JP" dirty="0"/>
              <a:t>©2016 Sony Network Communications Inc.</a:t>
            </a:r>
            <a:endParaRPr kumimoji="1" lang="ja-JP" altLang="en-US" dirty="0"/>
          </a:p>
        </p:txBody>
      </p:sp>
      <p:grpSp>
        <p:nvGrpSpPr>
          <p:cNvPr id="4" name="グループ化 3"/>
          <p:cNvGrpSpPr/>
          <p:nvPr userDrawn="1"/>
        </p:nvGrpSpPr>
        <p:grpSpPr>
          <a:xfrm>
            <a:off x="1586014" y="6577897"/>
            <a:ext cx="3866096" cy="913070"/>
            <a:chOff x="5014768" y="5760861"/>
            <a:chExt cx="3848562" cy="684803"/>
          </a:xfrm>
        </p:grpSpPr>
        <p:sp>
          <p:nvSpPr>
            <p:cNvPr id="8" name="テキスト ボックス 7"/>
            <p:cNvSpPr txBox="1"/>
            <p:nvPr userDrawn="1"/>
          </p:nvSpPr>
          <p:spPr>
            <a:xfrm>
              <a:off x="5014768" y="5760861"/>
              <a:ext cx="3848562" cy="684803"/>
            </a:xfrm>
            <a:prstGeom prst="rect">
              <a:avLst/>
            </a:prstGeom>
            <a:noFill/>
          </p:spPr>
          <p:txBody>
            <a:bodyPr wrap="square" rtlCol="0">
              <a:spAutoFit/>
            </a:bodyPr>
            <a:lstStyle/>
            <a:p>
              <a:pPr>
                <a:lnSpc>
                  <a:spcPts val="1600"/>
                </a:lnSpc>
              </a:pPr>
              <a:r>
                <a:rPr kumimoji="1" lang="en-US" altLang="ja-JP" sz="800" dirty="0">
                  <a:latin typeface="游ゴシック" panose="020B0400000000000000" pitchFamily="50" charset="-128"/>
                  <a:ea typeface="游ゴシック" panose="020B0400000000000000" pitchFamily="50" charset="-128"/>
                </a:rPr>
                <a:t>※AKASHI</a:t>
              </a:r>
              <a:r>
                <a:rPr kumimoji="1" lang="ja-JP" altLang="en-US" sz="800" dirty="0">
                  <a:latin typeface="游ゴシック" panose="020B0400000000000000" pitchFamily="50" charset="-128"/>
                  <a:ea typeface="游ゴシック" panose="020B0400000000000000" pitchFamily="50" charset="-128"/>
                </a:rPr>
                <a:t>は、ソニーネットワークコミュニケーションズ株式会社の商標です。</a:t>
              </a:r>
              <a:endParaRPr kumimoji="1" lang="en-US" altLang="ja-JP" sz="800" dirty="0">
                <a:latin typeface="游ゴシック" panose="020B0400000000000000" pitchFamily="50" charset="-128"/>
                <a:ea typeface="游ゴシック" panose="020B0400000000000000" pitchFamily="50" charset="-128"/>
              </a:endParaRPr>
            </a:p>
            <a:p>
              <a:pPr>
                <a:lnSpc>
                  <a:spcPts val="1600"/>
                </a:lnSpc>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　　　は、ソニーネットワークコミュニケーションズ株式会社の商標です。</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49763" y="5932836"/>
              <a:ext cx="270304" cy="200980"/>
            </a:xfrm>
            <a:prstGeom prst="rect">
              <a:avLst/>
            </a:prstGeom>
          </p:spPr>
        </p:pic>
      </p:gr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6237" y="3351526"/>
            <a:ext cx="1631443" cy="2077723"/>
          </a:xfrm>
          <a:prstGeom prst="rect">
            <a:avLst/>
          </a:prstGeom>
        </p:spPr>
      </p:pic>
    </p:spTree>
    <p:extLst>
      <p:ext uri="{BB962C8B-B14F-4D97-AF65-F5344CB8AC3E}">
        <p14:creationId xmlns:p14="http://schemas.microsoft.com/office/powerpoint/2010/main" val="4126617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4641AA1B-51E6-428C-8518-9EA53875DCB8}" type="datetime1">
              <a:rPr kumimoji="1" lang="ja-JP" altLang="en-US" smtClean="0"/>
              <a:pPr/>
              <a:t>2023/2/15</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1410"/>
            <a:ext cx="6858000" cy="758665"/>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172201" y="60611"/>
            <a:ext cx="548640" cy="648049"/>
          </a:xfrm>
          <a:prstGeom prst="rect">
            <a:avLst/>
          </a:prstGeom>
        </p:spPr>
      </p:pic>
      <p:sp>
        <p:nvSpPr>
          <p:cNvPr id="2" name="タイトル 1"/>
          <p:cNvSpPr>
            <a:spLocks noGrp="1"/>
          </p:cNvSpPr>
          <p:nvPr>
            <p:ph type="title"/>
          </p:nvPr>
        </p:nvSpPr>
        <p:spPr>
          <a:xfrm>
            <a:off x="203200" y="1"/>
            <a:ext cx="6164263" cy="745067"/>
          </a:xfrm>
        </p:spPr>
        <p:txBody>
          <a:bodyPr tIns="72000" bIns="0"/>
          <a:lstStyle>
            <a:lvl1pPr>
              <a:defRPr>
                <a:solidFill>
                  <a:srgbClr val="FFFFFF"/>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11914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047869"/>
            <a:ext cx="6858000" cy="4356407"/>
          </a:xfrm>
          <a:prstGeom prst="rect">
            <a:avLst/>
          </a:prstGeom>
        </p:spPr>
      </p:pic>
      <p:sp>
        <p:nvSpPr>
          <p:cNvPr id="2" name="タイトル 1"/>
          <p:cNvSpPr>
            <a:spLocks noGrp="1"/>
          </p:cNvSpPr>
          <p:nvPr>
            <p:ph type="title"/>
          </p:nvPr>
        </p:nvSpPr>
        <p:spPr>
          <a:xfrm>
            <a:off x="346869" y="3942962"/>
            <a:ext cx="6164263" cy="1266053"/>
          </a:xfrm>
        </p:spPr>
        <p:txBody>
          <a:bodyPr anchor="ctr">
            <a:normAutofit/>
          </a:bodyPr>
          <a:lstStyle>
            <a:lvl1pPr algn="ctr">
              <a:defRPr sz="3200" b="0">
                <a:solidFill>
                  <a:srgbClr val="FFFFFF"/>
                </a:solidFil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C0BD7F07-6BBF-4F8A-A5AE-3077A72BF8E7}" type="datetime1">
              <a:rPr kumimoji="1" lang="ja-JP" altLang="en-US" smtClean="0"/>
              <a:pPr/>
              <a:t>2023/2/15</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8343438"/>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40781" y="80431"/>
            <a:ext cx="517208" cy="610029"/>
          </a:xfrm>
          <a:prstGeom prst="rect">
            <a:avLst/>
          </a:prstGeom>
        </p:spPr>
      </p:pic>
      <p:sp>
        <p:nvSpPr>
          <p:cNvPr id="15" name="正方形/長方形 14"/>
          <p:cNvSpPr/>
          <p:nvPr userDrawn="1"/>
        </p:nvSpPr>
        <p:spPr>
          <a:xfrm>
            <a:off x="0" y="729853"/>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81461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4970" y="8657168"/>
            <a:ext cx="1543050" cy="486833"/>
          </a:xfrm>
          <a:prstGeom prst="rect">
            <a:avLst/>
          </a:prstGeom>
        </p:spPr>
        <p:txBody>
          <a:bodyPr vert="horz" lIns="91440" tIns="45720" rIns="91440" bIns="45720" rtlCol="0" anchor="ctr"/>
          <a:lstStyle>
            <a:lvl1pPr algn="l">
              <a:defRPr sz="1000">
                <a:solidFill>
                  <a:schemeClr val="tx1">
                    <a:tint val="75000"/>
                  </a:schemeClr>
                </a:solidFill>
              </a:defRPr>
            </a:lvl1pPr>
          </a:lstStyle>
          <a:p>
            <a:fld id="{C00A0210-5EAB-4BEF-B427-F6C15E4B6A4D}" type="datetime1">
              <a:rPr kumimoji="1" lang="ja-JP" altLang="en-US" smtClean="0"/>
              <a:pPr/>
              <a:t>2023/2/15</a:t>
            </a:fld>
            <a:endParaRPr kumimoji="1" lang="ja-JP" altLang="en-US"/>
          </a:p>
        </p:txBody>
      </p:sp>
      <p:sp>
        <p:nvSpPr>
          <p:cNvPr id="5" name="Footer Placeholder 4"/>
          <p:cNvSpPr>
            <a:spLocks noGrp="1"/>
          </p:cNvSpPr>
          <p:nvPr>
            <p:ph type="ftr" sz="quarter" idx="3"/>
          </p:nvPr>
        </p:nvSpPr>
        <p:spPr>
          <a:xfrm>
            <a:off x="1638020" y="8657168"/>
            <a:ext cx="3581960" cy="486833"/>
          </a:xfrm>
          <a:prstGeom prst="rect">
            <a:avLst/>
          </a:prstGeom>
        </p:spPr>
        <p:txBody>
          <a:bodyPr vert="horz" lIns="91440" tIns="45720" rIns="91440" bIns="45720" rtlCol="0" anchor="ctr"/>
          <a:lstStyle>
            <a:lvl1pPr algn="ctr">
              <a:defRPr sz="1000">
                <a:solidFill>
                  <a:schemeClr val="tx1">
                    <a:tint val="75000"/>
                  </a:schemeClr>
                </a:solidFill>
              </a:defRPr>
            </a:lvl1pPr>
          </a:lstStyle>
          <a:p>
            <a:r>
              <a:rPr kumimoji="1" lang="en-US" altLang="ja-JP" dirty="0"/>
              <a:t>©2016 Sony Network Communications Inc.</a:t>
            </a:r>
            <a:endParaRPr kumimoji="1" lang="ja-JP" altLang="en-US" dirty="0"/>
          </a:p>
        </p:txBody>
      </p:sp>
      <p:sp>
        <p:nvSpPr>
          <p:cNvPr id="6" name="Slide Number Placeholder 5"/>
          <p:cNvSpPr>
            <a:spLocks noGrp="1"/>
          </p:cNvSpPr>
          <p:nvPr>
            <p:ph type="sldNum" sz="quarter" idx="4"/>
          </p:nvPr>
        </p:nvSpPr>
        <p:spPr>
          <a:xfrm>
            <a:off x="5219980" y="8657168"/>
            <a:ext cx="154305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4E8D513-F815-49AF-AE30-01E47A21E05B}" type="slidenum">
              <a:rPr kumimoji="1" lang="ja-JP" altLang="en-US" smtClean="0"/>
              <a:pPr/>
              <a:t>‹#›</a:t>
            </a:fld>
            <a:endParaRPr kumimoji="1" lang="ja-JP" altLang="en-US"/>
          </a:p>
        </p:txBody>
      </p:sp>
    </p:spTree>
    <p:extLst>
      <p:ext uri="{BB962C8B-B14F-4D97-AF65-F5344CB8AC3E}">
        <p14:creationId xmlns:p14="http://schemas.microsoft.com/office/powerpoint/2010/main" val="4235764763"/>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Lst>
  <p:hf hdr="0" dt="0"/>
  <p:txStyles>
    <p:titleStyle>
      <a:lvl1pPr algn="l" defTabSz="914400" rtl="0" eaLnBrk="1" latinLnBrk="0" hangingPunct="1">
        <a:lnSpc>
          <a:spcPct val="90000"/>
        </a:lnSpc>
        <a:spcBef>
          <a:spcPct val="0"/>
        </a:spcBef>
        <a:buNone/>
        <a:defRPr kumimoji="1" sz="2400" kern="1200">
          <a:solidFill>
            <a:schemeClr val="tx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8534" y="2385062"/>
            <a:ext cx="5915025" cy="1606265"/>
          </a:xfrm>
        </p:spPr>
        <p:txBody>
          <a:bodyPr/>
          <a:lstStyle/>
          <a:p>
            <a:r>
              <a:rPr lang="ja-JP" altLang="en-US" dirty="0"/>
              <a:t>クラウド勤怠管理システム</a:t>
            </a:r>
            <a:br>
              <a:rPr lang="en-US" altLang="ja-JP" dirty="0"/>
            </a:br>
            <a:r>
              <a:rPr lang="ja-JP" altLang="en-US" spc="-300" dirty="0">
                <a:latin typeface="+mj-lt"/>
              </a:rPr>
              <a:t>ＡＫＡＳＨＩ</a:t>
            </a:r>
            <a:r>
              <a:rPr lang="en-US" altLang="ja-JP" sz="1800" dirty="0"/>
              <a:t> [ </a:t>
            </a:r>
            <a:r>
              <a:rPr lang="ja-JP" altLang="en-US" sz="1800" dirty="0"/>
              <a:t>アカシ </a:t>
            </a:r>
            <a:r>
              <a:rPr lang="en-US" altLang="ja-JP" sz="1800" dirty="0"/>
              <a:t>]</a:t>
            </a:r>
            <a:endParaRPr lang="ja-JP" altLang="en-US" dirty="0"/>
          </a:p>
        </p:txBody>
      </p:sp>
      <p:sp>
        <p:nvSpPr>
          <p:cNvPr id="3" name="テキスト プレースホルダー 2"/>
          <p:cNvSpPr>
            <a:spLocks noGrp="1"/>
          </p:cNvSpPr>
          <p:nvPr>
            <p:ph type="body" sz="quarter" idx="13"/>
          </p:nvPr>
        </p:nvSpPr>
        <p:spPr>
          <a:xfrm>
            <a:off x="598084" y="3827247"/>
            <a:ext cx="4284732" cy="401853"/>
          </a:xfrm>
        </p:spPr>
        <p:txBody>
          <a:bodyPr>
            <a:normAutofit/>
          </a:bodyPr>
          <a:lstStyle/>
          <a:p>
            <a:r>
              <a:rPr lang="ja-JP" altLang="en-US" dirty="0"/>
              <a:t>従業員配布マニュアル「自己修正編」</a:t>
            </a:r>
          </a:p>
          <a:p>
            <a:endParaRPr lang="ja-JP" altLang="en-US" dirty="0"/>
          </a:p>
        </p:txBody>
      </p:sp>
      <p:sp>
        <p:nvSpPr>
          <p:cNvPr id="4" name="テキスト プレースホルダー 3"/>
          <p:cNvSpPr>
            <a:spLocks noGrp="1"/>
          </p:cNvSpPr>
          <p:nvPr>
            <p:ph type="body" sz="quarter" idx="14"/>
          </p:nvPr>
        </p:nvSpPr>
        <p:spPr>
          <a:xfrm>
            <a:off x="1463041" y="6716465"/>
            <a:ext cx="5200650" cy="1686452"/>
          </a:xfrm>
        </p:spPr>
        <p:txBody>
          <a:bodyPr anchor="ctr"/>
          <a:lstStyle/>
          <a:p>
            <a:r>
              <a:rPr lang="ja-JP" altLang="en-US" sz="1400" b="1" dirty="0">
                <a:solidFill>
                  <a:schemeClr val="accent2"/>
                </a:solidFill>
              </a:rPr>
              <a:t>○○株式会社</a:t>
            </a:r>
            <a:endParaRPr lang="en-US" altLang="ja-JP" sz="1400" dirty="0"/>
          </a:p>
          <a:p>
            <a:r>
              <a:rPr lang="ja-JP" altLang="en-US" sz="1400" dirty="0"/>
              <a:t>○○部○○課</a:t>
            </a:r>
            <a:endParaRPr lang="en-US" altLang="ja-JP" sz="1400" dirty="0"/>
          </a:p>
        </p:txBody>
      </p:sp>
    </p:spTree>
    <p:extLst>
      <p:ext uri="{BB962C8B-B14F-4D97-AF65-F5344CB8AC3E}">
        <p14:creationId xmlns:p14="http://schemas.microsoft.com/office/powerpoint/2010/main" val="4164950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6115BF46-48C9-4781-809A-120C50F0A011}"/>
              </a:ext>
            </a:extLst>
          </p:cNvPr>
          <p:cNvPicPr>
            <a:picLocks noChangeAspect="1"/>
          </p:cNvPicPr>
          <p:nvPr/>
        </p:nvPicPr>
        <p:blipFill>
          <a:blip r:embed="rId3"/>
          <a:stretch>
            <a:fillRect/>
          </a:stretch>
        </p:blipFill>
        <p:spPr>
          <a:xfrm>
            <a:off x="1408274" y="1704648"/>
            <a:ext cx="3590925" cy="6324600"/>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9</a:t>
            </a:fld>
            <a:endParaRPr lang="ja-JP" altLang="en-US" dirty="0"/>
          </a:p>
        </p:txBody>
      </p:sp>
      <p:sp>
        <p:nvSpPr>
          <p:cNvPr id="5" name="タイトル 4"/>
          <p:cNvSpPr>
            <a:spLocks noGrp="1"/>
          </p:cNvSpPr>
          <p:nvPr>
            <p:ph type="title"/>
          </p:nvPr>
        </p:nvSpPr>
        <p:spPr/>
        <p:txBody>
          <a:bodyPr/>
          <a:lstStyle/>
          <a:p>
            <a:r>
              <a:rPr lang="ja-JP" altLang="en-US" dirty="0"/>
              <a:t>修正方法（スマートフォン）</a:t>
            </a:r>
          </a:p>
        </p:txBody>
      </p:sp>
      <p:sp>
        <p:nvSpPr>
          <p:cNvPr id="7" name="正方形/長方形 6"/>
          <p:cNvSpPr/>
          <p:nvPr/>
        </p:nvSpPr>
        <p:spPr>
          <a:xfrm>
            <a:off x="1408273" y="4504888"/>
            <a:ext cx="3590925" cy="227341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a:extLst>
              <a:ext uri="{FF2B5EF4-FFF2-40B4-BE49-F238E27FC236}">
                <a16:creationId xmlns:a16="http://schemas.microsoft.com/office/drawing/2014/main" id="{DC09FC61-9066-4C90-8C73-86A8A373C8BE}"/>
              </a:ext>
            </a:extLst>
          </p:cNvPr>
          <p:cNvSpPr txBox="1"/>
          <p:nvPr/>
        </p:nvSpPr>
        <p:spPr>
          <a:xfrm>
            <a:off x="284881" y="1052314"/>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）修正画面が表示されるので、必要な修正内容を入力し「確定」します。</a:t>
            </a:r>
            <a:endParaRPr kumimoji="1" lang="en-US" altLang="ja-JP" sz="1400" dirty="0">
              <a:latin typeface="メイリオ" panose="020B0604030504040204" pitchFamily="50" charset="-128"/>
              <a:ea typeface="メイリオ" panose="020B0604030504040204" pitchFamily="50" charset="-128"/>
            </a:endParaRPr>
          </a:p>
        </p:txBody>
      </p:sp>
      <p:sp>
        <p:nvSpPr>
          <p:cNvPr id="11" name="吹き出し: 円形 10">
            <a:extLst>
              <a:ext uri="{FF2B5EF4-FFF2-40B4-BE49-F238E27FC236}">
                <a16:creationId xmlns:a16="http://schemas.microsoft.com/office/drawing/2014/main" id="{80421A85-1202-4516-A41A-D112B4A7880B}"/>
              </a:ext>
            </a:extLst>
          </p:cNvPr>
          <p:cNvSpPr/>
          <p:nvPr/>
        </p:nvSpPr>
        <p:spPr>
          <a:xfrm>
            <a:off x="4728911" y="3496780"/>
            <a:ext cx="1819198" cy="1073742"/>
          </a:xfrm>
          <a:prstGeom prst="wedgeEllipseCallout">
            <a:avLst>
              <a:gd name="adj1" fmla="val -65953"/>
              <a:gd name="adj2" fmla="val 73795"/>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タップして入力画面を表示する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02444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FA4C5678-437E-4517-B4A0-C4F4ABE6B325}"/>
              </a:ext>
            </a:extLst>
          </p:cNvPr>
          <p:cNvPicPr>
            <a:picLocks noChangeAspect="1"/>
          </p:cNvPicPr>
          <p:nvPr/>
        </p:nvPicPr>
        <p:blipFill rotWithShape="1">
          <a:blip r:embed="rId3"/>
          <a:srcRect t="14410"/>
          <a:stretch/>
        </p:blipFill>
        <p:spPr>
          <a:xfrm>
            <a:off x="1021899" y="2414370"/>
            <a:ext cx="4814202" cy="6133656"/>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10</a:t>
            </a:fld>
            <a:endParaRPr lang="ja-JP" altLang="en-US" dirty="0"/>
          </a:p>
        </p:txBody>
      </p:sp>
      <p:sp>
        <p:nvSpPr>
          <p:cNvPr id="5" name="タイトル 4"/>
          <p:cNvSpPr>
            <a:spLocks noGrp="1"/>
          </p:cNvSpPr>
          <p:nvPr>
            <p:ph type="title"/>
          </p:nvPr>
        </p:nvSpPr>
        <p:spPr/>
        <p:txBody>
          <a:bodyPr/>
          <a:lstStyle/>
          <a:p>
            <a:r>
              <a:rPr lang="ja-JP" altLang="en-US" dirty="0"/>
              <a:t>種別ごとの修正例</a:t>
            </a:r>
          </a:p>
        </p:txBody>
      </p:sp>
      <p:sp>
        <p:nvSpPr>
          <p:cNvPr id="7" name="正方形/長方形 6">
            <a:extLst>
              <a:ext uri="{FF2B5EF4-FFF2-40B4-BE49-F238E27FC236}">
                <a16:creationId xmlns:a16="http://schemas.microsoft.com/office/drawing/2014/main" id="{DB42E81E-A4F4-48D6-BB46-F20F6CA57861}"/>
              </a:ext>
            </a:extLst>
          </p:cNvPr>
          <p:cNvSpPr/>
          <p:nvPr/>
        </p:nvSpPr>
        <p:spPr>
          <a:xfrm>
            <a:off x="1129877" y="2556906"/>
            <a:ext cx="4538444" cy="149200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8" name="正方形/長方形 7">
            <a:extLst>
              <a:ext uri="{FF2B5EF4-FFF2-40B4-BE49-F238E27FC236}">
                <a16:creationId xmlns:a16="http://schemas.microsoft.com/office/drawing/2014/main" id="{8B873C2B-2F3A-41A8-81F2-BA46E447106C}"/>
              </a:ext>
            </a:extLst>
          </p:cNvPr>
          <p:cNvSpPr/>
          <p:nvPr/>
        </p:nvSpPr>
        <p:spPr>
          <a:xfrm>
            <a:off x="1203760" y="4662150"/>
            <a:ext cx="4389059" cy="150873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テキスト ボックス 8">
            <a:extLst>
              <a:ext uri="{FF2B5EF4-FFF2-40B4-BE49-F238E27FC236}">
                <a16:creationId xmlns:a16="http://schemas.microsoft.com/office/drawing/2014/main" id="{87D208F0-FE33-44EF-935B-5D159F2C1FEA}"/>
              </a:ext>
            </a:extLst>
          </p:cNvPr>
          <p:cNvSpPr txBox="1"/>
          <p:nvPr/>
        </p:nvSpPr>
        <p:spPr>
          <a:xfrm>
            <a:off x="4266602" y="5127689"/>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実績欄</a:t>
            </a:r>
          </a:p>
        </p:txBody>
      </p:sp>
      <p:sp>
        <p:nvSpPr>
          <p:cNvPr id="10" name="テキスト ボックス 9">
            <a:extLst>
              <a:ext uri="{FF2B5EF4-FFF2-40B4-BE49-F238E27FC236}">
                <a16:creationId xmlns:a16="http://schemas.microsoft.com/office/drawing/2014/main" id="{5E5F76AC-2337-4213-9CCF-852100112A8B}"/>
              </a:ext>
            </a:extLst>
          </p:cNvPr>
          <p:cNvSpPr txBox="1"/>
          <p:nvPr/>
        </p:nvSpPr>
        <p:spPr>
          <a:xfrm>
            <a:off x="4132327" y="3842624"/>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予定欄</a:t>
            </a:r>
          </a:p>
        </p:txBody>
      </p:sp>
      <p:sp>
        <p:nvSpPr>
          <p:cNvPr id="4" name="テキスト ボックス 3">
            <a:extLst>
              <a:ext uri="{FF2B5EF4-FFF2-40B4-BE49-F238E27FC236}">
                <a16:creationId xmlns:a16="http://schemas.microsoft.com/office/drawing/2014/main" id="{540E1504-09AE-44C5-9F4D-D2B3900576A4}"/>
              </a:ext>
            </a:extLst>
          </p:cNvPr>
          <p:cNvSpPr txBox="1"/>
          <p:nvPr/>
        </p:nvSpPr>
        <p:spPr>
          <a:xfrm>
            <a:off x="239962" y="1169717"/>
            <a:ext cx="6378075"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予定や実績の時刻や勤務処理、休暇処理を選択し、修正します。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未来日に対して行う修正の場合「予定欄」「勤務処理」「休暇処理」のみの入力となりますが、当日を含む過去日に対して行う修正では「実績欄」の入力なども必要になります。</a:t>
            </a:r>
          </a:p>
        </p:txBody>
      </p:sp>
      <p:sp>
        <p:nvSpPr>
          <p:cNvPr id="22" name="テキスト ボックス 21">
            <a:extLst>
              <a:ext uri="{FF2B5EF4-FFF2-40B4-BE49-F238E27FC236}">
                <a16:creationId xmlns:a16="http://schemas.microsoft.com/office/drawing/2014/main" id="{921EF02F-A7D7-4512-A6E6-F0ACFE45E474}"/>
              </a:ext>
            </a:extLst>
          </p:cNvPr>
          <p:cNvSpPr txBox="1"/>
          <p:nvPr/>
        </p:nvSpPr>
        <p:spPr>
          <a:xfrm>
            <a:off x="2503170" y="6682632"/>
            <a:ext cx="925830" cy="523220"/>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勤務処理</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休暇処理</a:t>
            </a:r>
          </a:p>
        </p:txBody>
      </p:sp>
      <p:sp>
        <p:nvSpPr>
          <p:cNvPr id="18" name="吹き出し: 円形 17">
            <a:extLst>
              <a:ext uri="{FF2B5EF4-FFF2-40B4-BE49-F238E27FC236}">
                <a16:creationId xmlns:a16="http://schemas.microsoft.com/office/drawing/2014/main" id="{CDBE3140-66E2-4D3B-9A50-CCF6ADBBB03D}"/>
              </a:ext>
            </a:extLst>
          </p:cNvPr>
          <p:cNvSpPr/>
          <p:nvPr/>
        </p:nvSpPr>
        <p:spPr>
          <a:xfrm>
            <a:off x="4766356" y="2556906"/>
            <a:ext cx="1974879" cy="1073742"/>
          </a:xfrm>
          <a:prstGeom prst="wedgeEllipseCallout">
            <a:avLst>
              <a:gd name="adj1" fmla="val -62115"/>
              <a:gd name="adj2" fmla="val 2993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予定としての修正。</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予定変更。</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9" name="吹き出し: 円形 18">
            <a:extLst>
              <a:ext uri="{FF2B5EF4-FFF2-40B4-BE49-F238E27FC236}">
                <a16:creationId xmlns:a16="http://schemas.microsoft.com/office/drawing/2014/main" id="{592162DE-CB30-44EA-9878-0407248A0281}"/>
              </a:ext>
            </a:extLst>
          </p:cNvPr>
          <p:cNvSpPr/>
          <p:nvPr/>
        </p:nvSpPr>
        <p:spPr>
          <a:xfrm>
            <a:off x="5058157" y="5010012"/>
            <a:ext cx="167214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当日を含む過去日の実績修正</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3" name="吹き出し: 円形 22">
            <a:extLst>
              <a:ext uri="{FF2B5EF4-FFF2-40B4-BE49-F238E27FC236}">
                <a16:creationId xmlns:a16="http://schemas.microsoft.com/office/drawing/2014/main" id="{CD15CDBC-AB1D-4A8C-BE34-67509F193A79}"/>
              </a:ext>
            </a:extLst>
          </p:cNvPr>
          <p:cNvSpPr/>
          <p:nvPr/>
        </p:nvSpPr>
        <p:spPr>
          <a:xfrm>
            <a:off x="4219207" y="6518745"/>
            <a:ext cx="1946450" cy="1160872"/>
          </a:xfrm>
          <a:prstGeom prst="wedgeEllipseCallout">
            <a:avLst>
              <a:gd name="adj1" fmla="val -74625"/>
              <a:gd name="adj2" fmla="val -6466"/>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予定としての修正。</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変更修正</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73491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11</a:t>
            </a:fld>
            <a:endParaRPr lang="ja-JP" altLang="en-US" dirty="0"/>
          </a:p>
        </p:txBody>
      </p:sp>
      <p:sp>
        <p:nvSpPr>
          <p:cNvPr id="5" name="タイトル 4"/>
          <p:cNvSpPr>
            <a:spLocks noGrp="1"/>
          </p:cNvSpPr>
          <p:nvPr>
            <p:ph type="title"/>
          </p:nvPr>
        </p:nvSpPr>
        <p:spPr/>
        <p:txBody>
          <a:bodyPr/>
          <a:lstStyle/>
          <a:p>
            <a:r>
              <a:rPr lang="ja-JP" altLang="en-US" dirty="0"/>
              <a:t>実績変更申請</a:t>
            </a:r>
          </a:p>
        </p:txBody>
      </p:sp>
      <p:sp>
        <p:nvSpPr>
          <p:cNvPr id="16" name="テキスト ボックス 15"/>
          <p:cNvSpPr txBox="1"/>
          <p:nvPr/>
        </p:nvSpPr>
        <p:spPr>
          <a:xfrm>
            <a:off x="345011"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■過去の実績に関する変更修正申請</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29657" y="1493013"/>
            <a:ext cx="5618603" cy="30777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勤務実績を本来の勤務結果に合わせて修正</a:t>
            </a:r>
            <a:r>
              <a:rPr kumimoji="1" lang="ja-JP" altLang="en-US" sz="1400" dirty="0">
                <a:latin typeface="メイリオ" panose="020B0604030504040204" pitchFamily="50" charset="-128"/>
                <a:ea typeface="メイリオ" panose="020B0604030504040204" pitchFamily="50" charset="-128"/>
              </a:rPr>
              <a:t>します。</a:t>
            </a:r>
            <a:endParaRPr kumimoji="1" lang="en-US" altLang="ja-JP" sz="14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429657" y="7450578"/>
            <a:ext cx="5870384"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a:t>
            </a:r>
            <a:r>
              <a:rPr kumimoji="1" lang="en-US" altLang="ja-JP" sz="1400" dirty="0">
                <a:latin typeface="メイリオ" panose="020B0604030504040204" pitchFamily="50" charset="-128"/>
                <a:ea typeface="メイリオ" panose="020B0604030504040204" pitchFamily="50" charset="-128"/>
              </a:rPr>
              <a:t>9</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18</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a:latin typeface="メイリオ" panose="020B0604030504040204" pitchFamily="50" charset="-128"/>
                <a:ea typeface="メイリオ" panose="020B0604030504040204" pitchFamily="50" charset="-128"/>
              </a:rPr>
              <a:t>で勤務する予定でしたが、出勤が</a:t>
            </a:r>
            <a:r>
              <a:rPr kumimoji="1" lang="en-US" altLang="ja-JP" sz="1400" dirty="0">
                <a:latin typeface="メイリオ" panose="020B0604030504040204" pitchFamily="50" charset="-128"/>
                <a:ea typeface="メイリオ" panose="020B0604030504040204" pitchFamily="50" charset="-128"/>
              </a:rPr>
              <a:t>13</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47</a:t>
            </a:r>
            <a:r>
              <a:rPr kumimoji="1" lang="ja-JP" altLang="en-US" sz="1400" dirty="0" err="1">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退勤が</a:t>
            </a:r>
            <a:r>
              <a:rPr kumimoji="1" lang="en-US" altLang="ja-JP" sz="1400" dirty="0">
                <a:latin typeface="メイリオ" panose="020B0604030504040204" pitchFamily="50" charset="-128"/>
                <a:ea typeface="メイリオ" panose="020B0604030504040204" pitchFamily="50" charset="-128"/>
              </a:rPr>
              <a:t>14</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47</a:t>
            </a:r>
            <a:r>
              <a:rPr kumimoji="1" lang="ja-JP" altLang="en-US" sz="1400" dirty="0" err="1">
                <a:latin typeface="メイリオ" panose="020B0604030504040204" pitchFamily="50" charset="-128"/>
                <a:ea typeface="メイリオ" panose="020B0604030504040204" pitchFamily="50" charset="-128"/>
              </a:rPr>
              <a:t>だっ</a:t>
            </a:r>
            <a:r>
              <a:rPr kumimoji="1" lang="ja-JP" altLang="en-US" sz="1400" dirty="0">
                <a:latin typeface="メイリオ" panose="020B0604030504040204" pitchFamily="50" charset="-128"/>
                <a:ea typeface="メイリオ" panose="020B0604030504040204" pitchFamily="50" charset="-128"/>
              </a:rPr>
              <a:t>たため、実績に「遅刻」「早退」が表示されています。</a:t>
            </a:r>
          </a:p>
        </p:txBody>
      </p:sp>
      <p:pic>
        <p:nvPicPr>
          <p:cNvPr id="9219" name="Picture 3"/>
          <p:cNvPicPr>
            <a:picLocks noChangeAspect="1" noChangeArrowheads="1"/>
          </p:cNvPicPr>
          <p:nvPr/>
        </p:nvPicPr>
        <p:blipFill>
          <a:blip r:embed="rId3" cstate="print"/>
          <a:srcRect/>
          <a:stretch>
            <a:fillRect/>
          </a:stretch>
        </p:blipFill>
        <p:spPr bwMode="auto">
          <a:xfrm>
            <a:off x="609085" y="3160392"/>
            <a:ext cx="5560880" cy="3950308"/>
          </a:xfrm>
          <a:prstGeom prst="rect">
            <a:avLst/>
          </a:prstGeom>
          <a:noFill/>
          <a:ln w="9525">
            <a:solidFill>
              <a:schemeClr val="tx1"/>
            </a:solidFill>
            <a:miter lim="800000"/>
            <a:headEnd/>
            <a:tailEnd/>
          </a:ln>
        </p:spPr>
      </p:pic>
      <p:sp>
        <p:nvSpPr>
          <p:cNvPr id="19" name="正方形/長方形 18"/>
          <p:cNvSpPr/>
          <p:nvPr/>
        </p:nvSpPr>
        <p:spPr>
          <a:xfrm>
            <a:off x="497079" y="1979028"/>
            <a:ext cx="5707954" cy="86733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400" dirty="0">
              <a:solidFill>
                <a:schemeClr val="tx1"/>
              </a:solidFill>
              <a:latin typeface="メイリオ" panose="020B0604030504040204" pitchFamily="50" charset="-128"/>
              <a:ea typeface="メイリオ" panose="020B0604030504040204" pitchFamily="50" charset="-128"/>
            </a:endParaRPr>
          </a:p>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p>
          <a:p>
            <a:r>
              <a:rPr kumimoji="1" lang="ja-JP" altLang="en-US" sz="1400" dirty="0">
                <a:solidFill>
                  <a:schemeClr val="tx1"/>
                </a:solidFill>
                <a:latin typeface="メイリオ" panose="020B0604030504040204" pitchFamily="50" charset="-128"/>
                <a:ea typeface="メイリオ" panose="020B0604030504040204" pitchFamily="50" charset="-128"/>
              </a:rPr>
              <a:t>  打刻忘れなどにより、「遅刻」「早退」となった実績の修正申請</a:t>
            </a:r>
          </a:p>
          <a:p>
            <a:pPr marL="342900" indent="-342900"/>
            <a:r>
              <a:rPr kumimoji="1" lang="ja-JP" altLang="en-US" sz="1400" dirty="0">
                <a:solidFill>
                  <a:schemeClr val="tx1"/>
                </a:solidFill>
                <a:latin typeface="メイリオ" panose="020B0604030504040204" pitchFamily="50" charset="-128"/>
                <a:ea typeface="メイリオ" panose="020B0604030504040204" pitchFamily="50" charset="-128"/>
              </a:rPr>
              <a:t>　</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1471155" y="5179695"/>
            <a:ext cx="2306680" cy="37458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1" name="正方形/長方形 10"/>
          <p:cNvSpPr/>
          <p:nvPr/>
        </p:nvSpPr>
        <p:spPr>
          <a:xfrm>
            <a:off x="1471155" y="6122798"/>
            <a:ext cx="1247901" cy="62980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3" name="直線コネクタ 12"/>
          <p:cNvCxnSpPr/>
          <p:nvPr/>
        </p:nvCxnSpPr>
        <p:spPr>
          <a:xfrm>
            <a:off x="230666" y="1337563"/>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513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12</a:t>
            </a:fld>
            <a:endParaRPr lang="ja-JP" altLang="en-US" dirty="0"/>
          </a:p>
        </p:txBody>
      </p:sp>
      <p:sp>
        <p:nvSpPr>
          <p:cNvPr id="5" name="タイトル 4"/>
          <p:cNvSpPr>
            <a:spLocks noGrp="1"/>
          </p:cNvSpPr>
          <p:nvPr>
            <p:ph type="title"/>
          </p:nvPr>
        </p:nvSpPr>
        <p:spPr/>
        <p:txBody>
          <a:bodyPr/>
          <a:lstStyle/>
          <a:p>
            <a:r>
              <a:rPr lang="ja-JP" altLang="en-US" dirty="0"/>
              <a:t>実績変更申請</a:t>
            </a:r>
          </a:p>
        </p:txBody>
      </p:sp>
      <p:pic>
        <p:nvPicPr>
          <p:cNvPr id="10243" name="Picture 3"/>
          <p:cNvPicPr>
            <a:picLocks noChangeAspect="1" noChangeArrowheads="1"/>
          </p:cNvPicPr>
          <p:nvPr/>
        </p:nvPicPr>
        <p:blipFill>
          <a:blip r:embed="rId3" cstate="print"/>
          <a:srcRect/>
          <a:stretch>
            <a:fillRect/>
          </a:stretch>
        </p:blipFill>
        <p:spPr bwMode="auto">
          <a:xfrm>
            <a:off x="601222" y="1958772"/>
            <a:ext cx="5566618" cy="2734134"/>
          </a:xfrm>
          <a:prstGeom prst="rect">
            <a:avLst/>
          </a:prstGeom>
          <a:noFill/>
          <a:ln w="9525">
            <a:solidFill>
              <a:schemeClr val="tx1"/>
            </a:solidFill>
            <a:miter lim="800000"/>
            <a:headEnd/>
            <a:tailEnd/>
          </a:ln>
        </p:spPr>
      </p:pic>
      <p:sp>
        <p:nvSpPr>
          <p:cNvPr id="13" name="テキスト ボックス 12"/>
          <p:cNvSpPr txBox="1"/>
          <p:nvPr/>
        </p:nvSpPr>
        <p:spPr>
          <a:xfrm>
            <a:off x="564908" y="907440"/>
            <a:ext cx="5710410"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本来の勤務結果に合わせて以下のように修正します。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その結果「遅刻」「早退」でなくなる場合には、</a:t>
            </a:r>
            <a:r>
              <a:rPr kumimoji="1" lang="ja-JP" altLang="en-US" sz="1400" dirty="0">
                <a:solidFill>
                  <a:srgbClr val="FF0000"/>
                </a:solidFill>
                <a:latin typeface="メイリオ" panose="020B0604030504040204" pitchFamily="50" charset="-128"/>
                <a:ea typeface="メイリオ" panose="020B0604030504040204" pitchFamily="50" charset="-128"/>
              </a:rPr>
              <a:t>手動で「勤務処理」から「遅刻」「早退」を削除</a:t>
            </a:r>
            <a:r>
              <a:rPr kumimoji="1" lang="ja-JP" altLang="en-US" sz="1400" dirty="0">
                <a:latin typeface="メイリオ" panose="020B0604030504040204" pitchFamily="50" charset="-128"/>
                <a:ea typeface="メイリオ" panose="020B0604030504040204" pitchFamily="50" charset="-128"/>
              </a:rPr>
              <a:t>してください。</a:t>
            </a:r>
          </a:p>
        </p:txBody>
      </p:sp>
      <p:pic>
        <p:nvPicPr>
          <p:cNvPr id="10244" name="Picture 4"/>
          <p:cNvPicPr>
            <a:picLocks noChangeAspect="1" noChangeArrowheads="1"/>
          </p:cNvPicPr>
          <p:nvPr/>
        </p:nvPicPr>
        <p:blipFill>
          <a:blip r:embed="rId4" cstate="print"/>
          <a:srcRect/>
          <a:stretch>
            <a:fillRect/>
          </a:stretch>
        </p:blipFill>
        <p:spPr bwMode="auto">
          <a:xfrm>
            <a:off x="637388" y="5576339"/>
            <a:ext cx="5496166" cy="1259538"/>
          </a:xfrm>
          <a:prstGeom prst="rect">
            <a:avLst/>
          </a:prstGeom>
          <a:noFill/>
          <a:ln w="9525">
            <a:solidFill>
              <a:schemeClr val="tx1"/>
            </a:solidFill>
            <a:miter lim="800000"/>
            <a:headEnd/>
            <a:tailEnd/>
          </a:ln>
        </p:spPr>
      </p:pic>
      <p:sp>
        <p:nvSpPr>
          <p:cNvPr id="14" name="テキスト ボックス 13"/>
          <p:cNvSpPr txBox="1"/>
          <p:nvPr/>
        </p:nvSpPr>
        <p:spPr>
          <a:xfrm>
            <a:off x="564908" y="4954402"/>
            <a:ext cx="5710410"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「理由」欄も必要であれば記入し、「確定」ボタンをクリックします。</a:t>
            </a:r>
          </a:p>
        </p:txBody>
      </p:sp>
      <p:sp>
        <p:nvSpPr>
          <p:cNvPr id="15" name="正方形/長方形 14"/>
          <p:cNvSpPr/>
          <p:nvPr/>
        </p:nvSpPr>
        <p:spPr>
          <a:xfrm>
            <a:off x="1912800" y="6374100"/>
            <a:ext cx="1311443" cy="32841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8" name="図 1">
            <a:extLst>
              <a:ext uri="{FF2B5EF4-FFF2-40B4-BE49-F238E27FC236}">
                <a16:creationId xmlns:a16="http://schemas.microsoft.com/office/drawing/2014/main" id="{C81E4B2D-4C8C-4D45-89A4-A09DAA3CCB1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4446" y="7459464"/>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テキスト ボックス 18">
            <a:extLst>
              <a:ext uri="{FF2B5EF4-FFF2-40B4-BE49-F238E27FC236}">
                <a16:creationId xmlns:a16="http://schemas.microsoft.com/office/drawing/2014/main" id="{0365A8F6-0038-460B-ACA5-6BD4591B5A85}"/>
              </a:ext>
            </a:extLst>
          </p:cNvPr>
          <p:cNvSpPr txBox="1"/>
          <p:nvPr/>
        </p:nvSpPr>
        <p:spPr>
          <a:xfrm>
            <a:off x="1978983" y="7352545"/>
            <a:ext cx="2062424"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実績変更修正の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四角形: 角を丸くする 2">
            <a:extLst>
              <a:ext uri="{FF2B5EF4-FFF2-40B4-BE49-F238E27FC236}">
                <a16:creationId xmlns:a16="http://schemas.microsoft.com/office/drawing/2014/main" id="{6E0AFD71-624F-47A5-9228-99D88C20CA33}"/>
              </a:ext>
            </a:extLst>
          </p:cNvPr>
          <p:cNvSpPr/>
          <p:nvPr/>
        </p:nvSpPr>
        <p:spPr>
          <a:xfrm>
            <a:off x="1852863" y="7279105"/>
            <a:ext cx="4314977" cy="12848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latin typeface="メイリオ" panose="020B0604030504040204" pitchFamily="50" charset="-128"/>
              <a:ea typeface="メイリオ" panose="020B0604030504040204" pitchFamily="50" charset="-128"/>
            </a:endParaRPr>
          </a:p>
        </p:txBody>
      </p:sp>
      <p:sp>
        <p:nvSpPr>
          <p:cNvPr id="20" name="正方形/長方形 5">
            <a:extLst>
              <a:ext uri="{FF2B5EF4-FFF2-40B4-BE49-F238E27FC236}">
                <a16:creationId xmlns:a16="http://schemas.microsoft.com/office/drawing/2014/main" id="{0051E1DD-AE3C-49DC-BBFC-D4B3EEB028CE}"/>
              </a:ext>
            </a:extLst>
          </p:cNvPr>
          <p:cNvSpPr>
            <a:spLocks noChangeArrowheads="1"/>
          </p:cNvSpPr>
          <p:nvPr/>
        </p:nvSpPr>
        <p:spPr bwMode="auto">
          <a:xfrm>
            <a:off x="1912800" y="7790817"/>
            <a:ext cx="42207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・入力内容を確かめて正しく修正を行ってください。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・休憩欄の入力忘れに注意してください。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p:txBody>
      </p:sp>
      <p:sp>
        <p:nvSpPr>
          <p:cNvPr id="17" name="吹き出し: 円形 16">
            <a:extLst>
              <a:ext uri="{FF2B5EF4-FFF2-40B4-BE49-F238E27FC236}">
                <a16:creationId xmlns:a16="http://schemas.microsoft.com/office/drawing/2014/main" id="{EC8F6FBD-F8CD-4E73-BB45-943926899183}"/>
              </a:ext>
            </a:extLst>
          </p:cNvPr>
          <p:cNvSpPr/>
          <p:nvPr/>
        </p:nvSpPr>
        <p:spPr>
          <a:xfrm>
            <a:off x="4603175" y="1883106"/>
            <a:ext cx="182999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実績は本来の時刻に修正する。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1" name="吹き出し: 円形 20">
            <a:extLst>
              <a:ext uri="{FF2B5EF4-FFF2-40B4-BE49-F238E27FC236}">
                <a16:creationId xmlns:a16="http://schemas.microsoft.com/office/drawing/2014/main" id="{22E405B4-0DAB-41A7-A21D-A8933AFA9348}"/>
              </a:ext>
            </a:extLst>
          </p:cNvPr>
          <p:cNvSpPr/>
          <p:nvPr/>
        </p:nvSpPr>
        <p:spPr>
          <a:xfrm>
            <a:off x="4445325" y="3218344"/>
            <a:ext cx="182999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勤務処理の遅刻、</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早退は削除する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13</a:t>
            </a:fld>
            <a:endParaRPr lang="ja-JP" altLang="en-US" dirty="0"/>
          </a:p>
        </p:txBody>
      </p:sp>
      <p:sp>
        <p:nvSpPr>
          <p:cNvPr id="5" name="タイトル 4"/>
          <p:cNvSpPr>
            <a:spLocks noGrp="1"/>
          </p:cNvSpPr>
          <p:nvPr>
            <p:ph type="title"/>
          </p:nvPr>
        </p:nvSpPr>
        <p:spPr/>
        <p:txBody>
          <a:bodyPr/>
          <a:lstStyle/>
          <a:p>
            <a:r>
              <a:rPr lang="ja-JP" altLang="en-US" dirty="0"/>
              <a:t>休暇取得修正</a:t>
            </a:r>
          </a:p>
        </p:txBody>
      </p:sp>
      <p:sp>
        <p:nvSpPr>
          <p:cNvPr id="16" name="テキスト ボックス 15"/>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■未来の休暇取得修正</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29657" y="1540627"/>
            <a:ext cx="561860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未来の予定に関し、</a:t>
            </a:r>
            <a:r>
              <a:rPr kumimoji="1" lang="ja-JP" altLang="en-US" sz="1400" dirty="0">
                <a:solidFill>
                  <a:srgbClr val="FF0000"/>
                </a:solidFill>
                <a:latin typeface="メイリオ" panose="020B0604030504040204" pitchFamily="50" charset="-128"/>
                <a:ea typeface="メイリオ" panose="020B0604030504040204" pitchFamily="50" charset="-128"/>
              </a:rPr>
              <a:t>「休暇処理」欄を変更</a:t>
            </a:r>
            <a:r>
              <a:rPr kumimoji="1" lang="ja-JP" altLang="en-US" sz="1400" dirty="0">
                <a:latin typeface="メイリオ" panose="020B0604030504040204" pitchFamily="50" charset="-128"/>
                <a:ea typeface="メイリオ" panose="020B0604030504040204" pitchFamily="50" charset="-128"/>
              </a:rPr>
              <a:t>します。</a:t>
            </a:r>
            <a:endParaRPr kumimoji="1" lang="en-US" altLang="ja-JP" sz="1400" dirty="0">
              <a:latin typeface="メイリオ" panose="020B0604030504040204" pitchFamily="50" charset="-128"/>
              <a:ea typeface="メイリオ" panose="020B0604030504040204" pitchFamily="50" charset="-128"/>
            </a:endParaRPr>
          </a:p>
        </p:txBody>
      </p:sp>
      <p:sp>
        <p:nvSpPr>
          <p:cNvPr id="19" name="正方形/長方形 18"/>
          <p:cNvSpPr/>
          <p:nvPr/>
        </p:nvSpPr>
        <p:spPr>
          <a:xfrm>
            <a:off x="457340" y="1927327"/>
            <a:ext cx="5707954" cy="7469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年次有給休暇の修正</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pic>
        <p:nvPicPr>
          <p:cNvPr id="12290" name="Picture 2"/>
          <p:cNvPicPr>
            <a:picLocks noChangeAspect="1" noChangeArrowheads="1"/>
          </p:cNvPicPr>
          <p:nvPr/>
        </p:nvPicPr>
        <p:blipFill>
          <a:blip r:embed="rId3" cstate="print"/>
          <a:srcRect b="4273"/>
          <a:stretch>
            <a:fillRect/>
          </a:stretch>
        </p:blipFill>
        <p:spPr bwMode="auto">
          <a:xfrm>
            <a:off x="429657" y="3000891"/>
            <a:ext cx="5804432" cy="4380868"/>
          </a:xfrm>
          <a:prstGeom prst="rect">
            <a:avLst/>
          </a:prstGeom>
          <a:noFill/>
          <a:ln w="9525">
            <a:solidFill>
              <a:schemeClr val="tx1"/>
            </a:solidFill>
            <a:miter lim="800000"/>
            <a:headEnd/>
            <a:tailEnd/>
          </a:ln>
        </p:spPr>
      </p:pic>
      <p:sp>
        <p:nvSpPr>
          <p:cNvPr id="11" name="テキスト ボックス 10"/>
          <p:cNvSpPr txBox="1"/>
          <p:nvPr/>
        </p:nvSpPr>
        <p:spPr>
          <a:xfrm>
            <a:off x="437002" y="7807285"/>
            <a:ext cx="5618603"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上記では、予定の労働日区分が「労働日」となっているため、この日は通常通りの出勤日となります。</a:t>
            </a:r>
          </a:p>
        </p:txBody>
      </p:sp>
      <p:sp>
        <p:nvSpPr>
          <p:cNvPr id="10" name="正方形/長方形 9"/>
          <p:cNvSpPr/>
          <p:nvPr/>
        </p:nvSpPr>
        <p:spPr>
          <a:xfrm>
            <a:off x="1319853" y="3335814"/>
            <a:ext cx="1130969" cy="34471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3" name="直線コネクタ 12"/>
          <p:cNvCxnSpPr/>
          <p:nvPr/>
        </p:nvCxnSpPr>
        <p:spPr>
          <a:xfrm>
            <a:off x="285750"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吹き出し: 円形 16">
            <a:extLst>
              <a:ext uri="{FF2B5EF4-FFF2-40B4-BE49-F238E27FC236}">
                <a16:creationId xmlns:a16="http://schemas.microsoft.com/office/drawing/2014/main" id="{E42B8731-A002-4701-B5C1-D5259207AA66}"/>
              </a:ext>
            </a:extLst>
          </p:cNvPr>
          <p:cNvSpPr/>
          <p:nvPr/>
        </p:nvSpPr>
        <p:spPr>
          <a:xfrm>
            <a:off x="2925887" y="2752973"/>
            <a:ext cx="1829993" cy="1073742"/>
          </a:xfrm>
          <a:prstGeom prst="wedgeEllipseCallout">
            <a:avLst>
              <a:gd name="adj1" fmla="val -66310"/>
              <a:gd name="adj2" fmla="val 18628"/>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労働日または振替出勤日以外は休暇取得はできない</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EFC8CCB-F1A0-4B6F-91A2-324811A40B87}"/>
              </a:ext>
            </a:extLst>
          </p:cNvPr>
          <p:cNvPicPr>
            <a:picLocks noChangeAspect="1"/>
          </p:cNvPicPr>
          <p:nvPr/>
        </p:nvPicPr>
        <p:blipFill>
          <a:blip r:embed="rId3"/>
          <a:stretch>
            <a:fillRect/>
          </a:stretch>
        </p:blipFill>
        <p:spPr>
          <a:xfrm>
            <a:off x="730730" y="1449798"/>
            <a:ext cx="5317588" cy="4733081"/>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14</a:t>
            </a:fld>
            <a:endParaRPr lang="ja-JP" altLang="en-US" dirty="0"/>
          </a:p>
        </p:txBody>
      </p:sp>
      <p:sp>
        <p:nvSpPr>
          <p:cNvPr id="5" name="タイトル 4"/>
          <p:cNvSpPr>
            <a:spLocks noGrp="1"/>
          </p:cNvSpPr>
          <p:nvPr>
            <p:ph type="title"/>
          </p:nvPr>
        </p:nvSpPr>
        <p:spPr/>
        <p:txBody>
          <a:bodyPr/>
          <a:lstStyle/>
          <a:p>
            <a:r>
              <a:rPr lang="ja-JP" altLang="en-US" dirty="0"/>
              <a:t>休暇取得申請</a:t>
            </a:r>
          </a:p>
        </p:txBody>
      </p:sp>
      <p:sp>
        <p:nvSpPr>
          <p:cNvPr id="13" name="テキスト ボックス 12"/>
          <p:cNvSpPr txBox="1"/>
          <p:nvPr/>
        </p:nvSpPr>
        <p:spPr>
          <a:xfrm>
            <a:off x="534319" y="949764"/>
            <a:ext cx="5710410"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「休暇処理」のプルダウンより、「年休」を選択します。</a:t>
            </a:r>
            <a:endParaRPr kumimoji="1" lang="en-US" altLang="ja-JP" sz="1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657053" y="8322031"/>
            <a:ext cx="5710410" cy="430887"/>
          </a:xfrm>
          <a:prstGeom prst="rect">
            <a:avLst/>
          </a:prstGeom>
          <a:noFill/>
        </p:spPr>
        <p:txBody>
          <a:bodyPr wrap="square" rtlCol="0">
            <a:spAutoFit/>
          </a:bodyPr>
          <a:lstStyle/>
          <a:p>
            <a:r>
              <a:rPr kumimoji="1" lang="en-US" altLang="ja-JP" sz="1100" dirty="0">
                <a:solidFill>
                  <a:schemeClr val="accent1"/>
                </a:solidFill>
                <a:latin typeface="メイリオ" panose="020B0604030504040204" pitchFamily="50" charset="-128"/>
                <a:ea typeface="メイリオ" panose="020B0604030504040204" pitchFamily="50" charset="-128"/>
              </a:rPr>
              <a:t>※</a:t>
            </a:r>
            <a:r>
              <a:rPr kumimoji="1" lang="ja-JP" altLang="en-US" sz="1100" dirty="0">
                <a:solidFill>
                  <a:schemeClr val="accent1"/>
                </a:solidFill>
                <a:latin typeface="メイリオ" panose="020B0604030504040204" pitchFamily="50" charset="-128"/>
                <a:ea typeface="メイリオ" panose="020B0604030504040204" pitchFamily="50" charset="-128"/>
              </a:rPr>
              <a:t>年休残日数がない場合には、休暇処理に「年休」が表示されません。</a:t>
            </a:r>
            <a:endParaRPr kumimoji="1" lang="en-US" altLang="ja-JP" sz="1100" dirty="0">
              <a:solidFill>
                <a:schemeClr val="accent1"/>
              </a:solidFill>
              <a:latin typeface="メイリオ" panose="020B0604030504040204" pitchFamily="50" charset="-128"/>
              <a:ea typeface="メイリオ" panose="020B0604030504040204" pitchFamily="50" charset="-128"/>
            </a:endParaRPr>
          </a:p>
          <a:p>
            <a:r>
              <a:rPr kumimoji="1" lang="ja-JP" altLang="en-US" sz="1100" dirty="0">
                <a:solidFill>
                  <a:schemeClr val="accent1"/>
                </a:solidFill>
                <a:latin typeface="メイリオ" panose="020B0604030504040204" pitchFamily="50" charset="-128"/>
                <a:ea typeface="メイリオ" panose="020B0604030504040204" pitchFamily="50" charset="-128"/>
              </a:rPr>
              <a:t>その場合には、企業管理者までご確認ください。</a:t>
            </a:r>
            <a:endParaRPr kumimoji="1" lang="en-US" altLang="ja-JP" sz="1100" dirty="0">
              <a:solidFill>
                <a:schemeClr val="accent1"/>
              </a:solidFill>
              <a:latin typeface="メイリオ" panose="020B0604030504040204" pitchFamily="50" charset="-128"/>
              <a:ea typeface="メイリオ" panose="020B0604030504040204" pitchFamily="50" charset="-128"/>
            </a:endParaRPr>
          </a:p>
        </p:txBody>
      </p:sp>
      <p:pic>
        <p:nvPicPr>
          <p:cNvPr id="13315" name="Picture 3"/>
          <p:cNvPicPr>
            <a:picLocks noChangeAspect="1" noChangeArrowheads="1"/>
          </p:cNvPicPr>
          <p:nvPr/>
        </p:nvPicPr>
        <p:blipFill>
          <a:blip r:embed="rId4" cstate="print"/>
          <a:srcRect/>
          <a:stretch>
            <a:fillRect/>
          </a:stretch>
        </p:blipFill>
        <p:spPr bwMode="auto">
          <a:xfrm>
            <a:off x="734811" y="6944388"/>
            <a:ext cx="5405725" cy="1255035"/>
          </a:xfrm>
          <a:prstGeom prst="rect">
            <a:avLst/>
          </a:prstGeom>
          <a:noFill/>
          <a:ln w="9525">
            <a:solidFill>
              <a:schemeClr val="tx1"/>
            </a:solidFill>
            <a:miter lim="800000"/>
            <a:headEnd/>
            <a:tailEnd/>
          </a:ln>
        </p:spPr>
      </p:pic>
      <p:sp>
        <p:nvSpPr>
          <p:cNvPr id="15" name="正方形/長方形 14"/>
          <p:cNvSpPr/>
          <p:nvPr/>
        </p:nvSpPr>
        <p:spPr>
          <a:xfrm>
            <a:off x="2000465" y="7697244"/>
            <a:ext cx="1356369" cy="37571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552860" y="6373460"/>
            <a:ext cx="5587676"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「理由」欄も必要であれば記入し、「確定」ボタンをクリックします。</a:t>
            </a:r>
          </a:p>
        </p:txBody>
      </p:sp>
      <p:sp>
        <p:nvSpPr>
          <p:cNvPr id="20" name="吹き出し: 円形 19">
            <a:extLst>
              <a:ext uri="{FF2B5EF4-FFF2-40B4-BE49-F238E27FC236}">
                <a16:creationId xmlns:a16="http://schemas.microsoft.com/office/drawing/2014/main" id="{BBAAEA0B-1361-4350-9AEC-41CC83E5C6E8}"/>
              </a:ext>
            </a:extLst>
          </p:cNvPr>
          <p:cNvSpPr/>
          <p:nvPr/>
        </p:nvSpPr>
        <p:spPr>
          <a:xfrm>
            <a:off x="3992272" y="2344269"/>
            <a:ext cx="1969239" cy="1073742"/>
          </a:xfrm>
          <a:prstGeom prst="wedgeEllipseCallout">
            <a:avLst>
              <a:gd name="adj1" fmla="val -61888"/>
              <a:gd name="adj2" fmla="val -52967"/>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予定時刻が入力されているか確認</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1" name="吹き出し: 円形 20">
            <a:extLst>
              <a:ext uri="{FF2B5EF4-FFF2-40B4-BE49-F238E27FC236}">
                <a16:creationId xmlns:a16="http://schemas.microsoft.com/office/drawing/2014/main" id="{92693458-D9FF-44CE-BECD-D82357FC0596}"/>
              </a:ext>
            </a:extLst>
          </p:cNvPr>
          <p:cNvSpPr/>
          <p:nvPr/>
        </p:nvSpPr>
        <p:spPr>
          <a:xfrm>
            <a:off x="2861141" y="4667557"/>
            <a:ext cx="2069283" cy="1073742"/>
          </a:xfrm>
          <a:prstGeom prst="wedgeEllipseCallout">
            <a:avLst>
              <a:gd name="adj1" fmla="val -59932"/>
              <a:gd name="adj2" fmla="val 5103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休暇処理のプルダウンから年休を選択</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15</a:t>
            </a:fld>
            <a:endParaRPr lang="ja-JP" altLang="en-US" dirty="0"/>
          </a:p>
        </p:txBody>
      </p:sp>
      <p:sp>
        <p:nvSpPr>
          <p:cNvPr id="5" name="タイトル 4"/>
          <p:cNvSpPr>
            <a:spLocks noGrp="1"/>
          </p:cNvSpPr>
          <p:nvPr>
            <p:ph type="title"/>
          </p:nvPr>
        </p:nvSpPr>
        <p:spPr/>
        <p:txBody>
          <a:bodyPr/>
          <a:lstStyle/>
          <a:p>
            <a:r>
              <a:rPr lang="ja-JP" altLang="en-US" dirty="0"/>
              <a:t>休暇取得申請</a:t>
            </a:r>
          </a:p>
        </p:txBody>
      </p:sp>
      <p:pic>
        <p:nvPicPr>
          <p:cNvPr id="17" name="図 1">
            <a:extLst>
              <a:ext uri="{FF2B5EF4-FFF2-40B4-BE49-F238E27FC236}">
                <a16:creationId xmlns:a16="http://schemas.microsoft.com/office/drawing/2014/main" id="{B728B39D-6EB8-45EF-854B-783D2EC820E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4288" y="7158612"/>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0A46F5B5-05D8-4BDB-9A87-8C1FF6204945}"/>
              </a:ext>
            </a:extLst>
          </p:cNvPr>
          <p:cNvSpPr txBox="1"/>
          <p:nvPr/>
        </p:nvSpPr>
        <p:spPr>
          <a:xfrm>
            <a:off x="1906764" y="6895944"/>
            <a:ext cx="2062424"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休暇取得修正の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四角形: 角を丸くする 19">
            <a:extLst>
              <a:ext uri="{FF2B5EF4-FFF2-40B4-BE49-F238E27FC236}">
                <a16:creationId xmlns:a16="http://schemas.microsoft.com/office/drawing/2014/main" id="{32308E6F-C767-43F9-95E4-14E0859AF79E}"/>
              </a:ext>
            </a:extLst>
          </p:cNvPr>
          <p:cNvSpPr/>
          <p:nvPr/>
        </p:nvSpPr>
        <p:spPr>
          <a:xfrm>
            <a:off x="1780644" y="6822503"/>
            <a:ext cx="4314977" cy="15958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5">
            <a:extLst>
              <a:ext uri="{FF2B5EF4-FFF2-40B4-BE49-F238E27FC236}">
                <a16:creationId xmlns:a16="http://schemas.microsoft.com/office/drawing/2014/main" id="{3E40ED65-C0D9-4F55-BE96-09D8C1CBD018}"/>
              </a:ext>
            </a:extLst>
          </p:cNvPr>
          <p:cNvSpPr>
            <a:spLocks noChangeArrowheads="1"/>
          </p:cNvSpPr>
          <p:nvPr/>
        </p:nvSpPr>
        <p:spPr bwMode="auto">
          <a:xfrm>
            <a:off x="1900959" y="7270548"/>
            <a:ext cx="403060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・未来日に対しては予定時間の入力がされているか注意してください。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・過去日に対しての半休・時間休取得は実績時刻の入力が必要になります。</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（午前半</a:t>
            </a:r>
            <a:r>
              <a:rPr lang="en-US" altLang="ja-JP" sz="1200" dirty="0">
                <a:solidFill>
                  <a:srgbClr val="113458"/>
                </a:solidFill>
                <a:latin typeface="メイリオ" panose="020B0604030504040204" pitchFamily="50" charset="-128"/>
                <a:ea typeface="メイリオ" panose="020B0604030504040204" pitchFamily="50" charset="-128"/>
              </a:rPr>
              <a:t>/</a:t>
            </a:r>
            <a:r>
              <a:rPr lang="ja-JP" altLang="en-US" sz="1200" dirty="0">
                <a:solidFill>
                  <a:srgbClr val="113458"/>
                </a:solidFill>
                <a:latin typeface="メイリオ" panose="020B0604030504040204" pitchFamily="50" charset="-128"/>
                <a:ea typeface="メイリオ" panose="020B0604030504040204" pitchFamily="50" charset="-128"/>
              </a:rPr>
              <a:t>午後半の休暇を一日に取得することは可能）</a:t>
            </a:r>
            <a:endParaRPr lang="en-US" altLang="ja-JP" sz="1200" dirty="0">
              <a:solidFill>
                <a:srgbClr val="113458"/>
              </a:solidFill>
              <a:latin typeface="メイリオ" panose="020B0604030504040204" pitchFamily="50" charset="-128"/>
              <a:ea typeface="メイリオ" panose="020B0604030504040204" pitchFamily="50" charset="-128"/>
            </a:endParaRPr>
          </a:p>
        </p:txBody>
      </p:sp>
      <p:pic>
        <p:nvPicPr>
          <p:cNvPr id="3" name="図 2">
            <a:extLst>
              <a:ext uri="{FF2B5EF4-FFF2-40B4-BE49-F238E27FC236}">
                <a16:creationId xmlns:a16="http://schemas.microsoft.com/office/drawing/2014/main" id="{FCA50462-F676-49A4-B46E-F883BC596A6B}"/>
              </a:ext>
            </a:extLst>
          </p:cNvPr>
          <p:cNvPicPr>
            <a:picLocks noChangeAspect="1"/>
          </p:cNvPicPr>
          <p:nvPr/>
        </p:nvPicPr>
        <p:blipFill>
          <a:blip r:embed="rId4"/>
          <a:stretch>
            <a:fillRect/>
          </a:stretch>
        </p:blipFill>
        <p:spPr>
          <a:xfrm>
            <a:off x="583182" y="2436095"/>
            <a:ext cx="5524500" cy="4000500"/>
          </a:xfrm>
          <a:prstGeom prst="rect">
            <a:avLst/>
          </a:prstGeom>
          <a:ln>
            <a:solidFill>
              <a:schemeClr val="tx1"/>
            </a:solidFill>
          </a:ln>
        </p:spPr>
      </p:pic>
      <p:sp>
        <p:nvSpPr>
          <p:cNvPr id="22" name="テキスト ボックス 21">
            <a:extLst>
              <a:ext uri="{FF2B5EF4-FFF2-40B4-BE49-F238E27FC236}">
                <a16:creationId xmlns:a16="http://schemas.microsoft.com/office/drawing/2014/main" id="{85BD9261-6229-475D-B9D2-858B82507A05}"/>
              </a:ext>
            </a:extLst>
          </p:cNvPr>
          <p:cNvSpPr txBox="1"/>
          <p:nvPr/>
        </p:nvSpPr>
        <p:spPr>
          <a:xfrm>
            <a:off x="483283" y="1113528"/>
            <a:ext cx="5891434"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過去日の休暇取得の場合、全休であれば未来日と同様に「休暇処理」から選択をするようになります。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半休や時間休の取得の際には、</a:t>
            </a:r>
            <a:r>
              <a:rPr kumimoji="1" lang="ja-JP" altLang="en-US" sz="1400" dirty="0">
                <a:solidFill>
                  <a:srgbClr val="FF0000"/>
                </a:solidFill>
                <a:latin typeface="メイリオ" panose="020B0604030504040204" pitchFamily="50" charset="-128"/>
                <a:ea typeface="メイリオ" panose="020B0604030504040204" pitchFamily="50" charset="-128"/>
              </a:rPr>
              <a:t>当日の実績時刻入力が必要となります。</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12" name="吹き出し: 円形 11">
            <a:extLst>
              <a:ext uri="{FF2B5EF4-FFF2-40B4-BE49-F238E27FC236}">
                <a16:creationId xmlns:a16="http://schemas.microsoft.com/office/drawing/2014/main" id="{1EBF6584-EBEE-44A8-834F-4295DC32E2A7}"/>
              </a:ext>
            </a:extLst>
          </p:cNvPr>
          <p:cNvSpPr/>
          <p:nvPr/>
        </p:nvSpPr>
        <p:spPr>
          <a:xfrm>
            <a:off x="4544285" y="2303978"/>
            <a:ext cx="2069283" cy="1073742"/>
          </a:xfrm>
          <a:prstGeom prst="wedgeEllipseCallout">
            <a:avLst>
              <a:gd name="adj1" fmla="val -60743"/>
              <a:gd name="adj2" fmla="val 22126"/>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半休と時間休の際には実績時刻の入力が必要。</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05719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477396" y="2973899"/>
            <a:ext cx="5658999" cy="458857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16</a:t>
            </a:fld>
            <a:endParaRPr lang="ja-JP" altLang="en-US" dirty="0"/>
          </a:p>
        </p:txBody>
      </p:sp>
      <p:sp>
        <p:nvSpPr>
          <p:cNvPr id="5" name="タイトル 4"/>
          <p:cNvSpPr>
            <a:spLocks noGrp="1"/>
          </p:cNvSpPr>
          <p:nvPr>
            <p:ph type="title"/>
          </p:nvPr>
        </p:nvSpPr>
        <p:spPr/>
        <p:txBody>
          <a:bodyPr/>
          <a:lstStyle/>
          <a:p>
            <a:r>
              <a:rPr lang="ja-JP" altLang="en-US" dirty="0"/>
              <a:t>勤務修正（休日出勤）</a:t>
            </a:r>
          </a:p>
        </p:txBody>
      </p:sp>
      <p:sp>
        <p:nvSpPr>
          <p:cNvPr id="16" name="テキスト ボックス 15"/>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■未来の予定に関する修正（休日出勤）</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72902" y="1510377"/>
            <a:ext cx="561860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休日出勤は</a:t>
            </a:r>
            <a:r>
              <a:rPr kumimoji="1" lang="ja-JP" altLang="en-US" sz="1400" dirty="0">
                <a:solidFill>
                  <a:srgbClr val="FF0000"/>
                </a:solidFill>
                <a:latin typeface="メイリオ" panose="020B0604030504040204" pitchFamily="50" charset="-128"/>
                <a:ea typeface="メイリオ" panose="020B0604030504040204" pitchFamily="50" charset="-128"/>
              </a:rPr>
              <a:t>「勤務処理」欄を「休出」に変更</a:t>
            </a:r>
            <a:r>
              <a:rPr kumimoji="1" lang="ja-JP" altLang="en-US" sz="1400" dirty="0">
                <a:latin typeface="メイリオ" panose="020B0604030504040204" pitchFamily="50" charset="-128"/>
                <a:ea typeface="メイリオ" panose="020B0604030504040204" pitchFamily="50" charset="-128"/>
              </a:rPr>
              <a:t>します。</a:t>
            </a:r>
            <a:endParaRPr kumimoji="1" lang="en-US" altLang="ja-JP" sz="1400" dirty="0">
              <a:latin typeface="メイリオ" panose="020B0604030504040204" pitchFamily="50" charset="-128"/>
              <a:ea typeface="メイリオ" panose="020B0604030504040204" pitchFamily="50" charset="-128"/>
            </a:endParaRPr>
          </a:p>
        </p:txBody>
      </p:sp>
      <p:sp>
        <p:nvSpPr>
          <p:cNvPr id="19" name="正方形/長方形 18"/>
          <p:cNvSpPr/>
          <p:nvPr/>
        </p:nvSpPr>
        <p:spPr>
          <a:xfrm>
            <a:off x="428441" y="2058834"/>
            <a:ext cx="5707954" cy="64412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休日出勤の申請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452077" y="7955930"/>
            <a:ext cx="561860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上記では、予定の労働日区分が「所定休日」となっています。</a:t>
            </a:r>
          </a:p>
        </p:txBody>
      </p:sp>
      <p:sp>
        <p:nvSpPr>
          <p:cNvPr id="10" name="正方形/長方形 9"/>
          <p:cNvSpPr/>
          <p:nvPr/>
        </p:nvSpPr>
        <p:spPr>
          <a:xfrm>
            <a:off x="1239253" y="3296982"/>
            <a:ext cx="1046953" cy="37458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3" name="直線コネクタ 12"/>
          <p:cNvCxnSpPr/>
          <p:nvPr/>
        </p:nvCxnSpPr>
        <p:spPr>
          <a:xfrm>
            <a:off x="285750"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吹き出し: 円形 16">
            <a:extLst>
              <a:ext uri="{FF2B5EF4-FFF2-40B4-BE49-F238E27FC236}">
                <a16:creationId xmlns:a16="http://schemas.microsoft.com/office/drawing/2014/main" id="{1FD88246-75A2-448B-9157-015919467D59}"/>
              </a:ext>
            </a:extLst>
          </p:cNvPr>
          <p:cNvSpPr/>
          <p:nvPr/>
        </p:nvSpPr>
        <p:spPr>
          <a:xfrm>
            <a:off x="2772821" y="3191786"/>
            <a:ext cx="2069283" cy="1073742"/>
          </a:xfrm>
          <a:prstGeom prst="wedgeEllipseCallout">
            <a:avLst>
              <a:gd name="adj1" fmla="val -61105"/>
              <a:gd name="adj2" fmla="val -23576"/>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所定休日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法定休日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振替休日以外は労働日のため休出はできない</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44896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a:srcRect t="4392"/>
          <a:stretch/>
        </p:blipFill>
        <p:spPr>
          <a:xfrm>
            <a:off x="534319" y="6042054"/>
            <a:ext cx="5833144" cy="1590464"/>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17</a:t>
            </a:fld>
            <a:endParaRPr lang="ja-JP" altLang="en-US" dirty="0"/>
          </a:p>
        </p:txBody>
      </p:sp>
      <p:sp>
        <p:nvSpPr>
          <p:cNvPr id="5" name="タイトル 4"/>
          <p:cNvSpPr>
            <a:spLocks noGrp="1"/>
          </p:cNvSpPr>
          <p:nvPr>
            <p:ph type="title"/>
          </p:nvPr>
        </p:nvSpPr>
        <p:spPr/>
        <p:txBody>
          <a:bodyPr/>
          <a:lstStyle/>
          <a:p>
            <a:r>
              <a:rPr lang="ja-JP" altLang="en-US" dirty="0"/>
              <a:t>勤務修正（休日出勤）</a:t>
            </a:r>
          </a:p>
        </p:txBody>
      </p:sp>
      <p:sp>
        <p:nvSpPr>
          <p:cNvPr id="13" name="テキスト ボックス 12"/>
          <p:cNvSpPr txBox="1"/>
          <p:nvPr/>
        </p:nvSpPr>
        <p:spPr>
          <a:xfrm>
            <a:off x="534319" y="1117187"/>
            <a:ext cx="5710410"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「勤務処理」のプルダウンより、「休出」を選択します。</a:t>
            </a:r>
            <a:endParaRPr kumimoji="1" lang="en-US" altLang="ja-JP" sz="1400" dirty="0">
              <a:latin typeface="メイリオ" panose="020B0604030504040204" pitchFamily="50" charset="-128"/>
              <a:ea typeface="メイリオ" panose="020B0604030504040204" pitchFamily="50" charset="-128"/>
            </a:endParaRPr>
          </a:p>
        </p:txBody>
      </p:sp>
      <p:sp>
        <p:nvSpPr>
          <p:cNvPr id="15" name="正方形/長方形 14"/>
          <p:cNvSpPr/>
          <p:nvPr/>
        </p:nvSpPr>
        <p:spPr>
          <a:xfrm>
            <a:off x="2071870" y="7068780"/>
            <a:ext cx="1319512" cy="40846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534319" y="5400000"/>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「理由」欄も必要であれば記入し、「確定」ボタンをクリックしてください。</a:t>
            </a:r>
          </a:p>
        </p:txBody>
      </p:sp>
      <p:pic>
        <p:nvPicPr>
          <p:cNvPr id="3" name="図 2"/>
          <p:cNvPicPr>
            <a:picLocks noChangeAspect="1"/>
          </p:cNvPicPr>
          <p:nvPr/>
        </p:nvPicPr>
        <p:blipFill>
          <a:blip r:embed="rId4"/>
          <a:stretch>
            <a:fillRect/>
          </a:stretch>
        </p:blipFill>
        <p:spPr>
          <a:xfrm>
            <a:off x="687609" y="1505833"/>
            <a:ext cx="5401562" cy="3650662"/>
          </a:xfrm>
          <a:prstGeom prst="rect">
            <a:avLst/>
          </a:prstGeom>
          <a:ln>
            <a:solidFill>
              <a:schemeClr val="tx1"/>
            </a:solidFill>
          </a:ln>
        </p:spPr>
      </p:pic>
      <p:sp>
        <p:nvSpPr>
          <p:cNvPr id="14" name="吹き出し: 円形 13">
            <a:extLst>
              <a:ext uri="{FF2B5EF4-FFF2-40B4-BE49-F238E27FC236}">
                <a16:creationId xmlns:a16="http://schemas.microsoft.com/office/drawing/2014/main" id="{03AD334A-937B-42D7-874B-C9816D24ABFA}"/>
              </a:ext>
            </a:extLst>
          </p:cNvPr>
          <p:cNvSpPr/>
          <p:nvPr/>
        </p:nvSpPr>
        <p:spPr>
          <a:xfrm>
            <a:off x="3018911" y="3605299"/>
            <a:ext cx="2201069" cy="1073742"/>
          </a:xfrm>
          <a:prstGeom prst="wedgeEllipseCallout">
            <a:avLst>
              <a:gd name="adj1" fmla="val -66580"/>
              <a:gd name="adj2" fmla="val 47265"/>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勤務処理のプルダウンから休出を選択</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16364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E8978E5-55C7-4646-9FA3-C885E234EEBD}"/>
              </a:ext>
            </a:extLst>
          </p:cNvPr>
          <p:cNvPicPr>
            <a:picLocks noChangeAspect="1"/>
          </p:cNvPicPr>
          <p:nvPr/>
        </p:nvPicPr>
        <p:blipFill>
          <a:blip r:embed="rId3"/>
          <a:stretch>
            <a:fillRect/>
          </a:stretch>
        </p:blipFill>
        <p:spPr>
          <a:xfrm>
            <a:off x="524310" y="1971512"/>
            <a:ext cx="5931568" cy="4398605"/>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18</a:t>
            </a:fld>
            <a:endParaRPr lang="ja-JP" altLang="en-US" dirty="0"/>
          </a:p>
        </p:txBody>
      </p:sp>
      <p:sp>
        <p:nvSpPr>
          <p:cNvPr id="5" name="タイトル 4"/>
          <p:cNvSpPr>
            <a:spLocks noGrp="1"/>
          </p:cNvSpPr>
          <p:nvPr>
            <p:ph type="title"/>
          </p:nvPr>
        </p:nvSpPr>
        <p:spPr/>
        <p:txBody>
          <a:bodyPr/>
          <a:lstStyle/>
          <a:p>
            <a:r>
              <a:rPr lang="ja-JP" altLang="en-US" dirty="0"/>
              <a:t>勤務修正（休日出勤）</a:t>
            </a:r>
          </a:p>
        </p:txBody>
      </p:sp>
      <p:pic>
        <p:nvPicPr>
          <p:cNvPr id="17" name="図 1">
            <a:extLst>
              <a:ext uri="{FF2B5EF4-FFF2-40B4-BE49-F238E27FC236}">
                <a16:creationId xmlns:a16="http://schemas.microsoft.com/office/drawing/2014/main" id="{B728B39D-6EB8-45EF-854B-783D2EC820E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4288" y="7158612"/>
            <a:ext cx="948704" cy="94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0A46F5B5-05D8-4BDB-9A87-8C1FF6204945}"/>
              </a:ext>
            </a:extLst>
          </p:cNvPr>
          <p:cNvSpPr txBox="1"/>
          <p:nvPr/>
        </p:nvSpPr>
        <p:spPr>
          <a:xfrm>
            <a:off x="1906764" y="6895944"/>
            <a:ext cx="2062424" cy="307777"/>
          </a:xfrm>
          <a:prstGeom prst="rect">
            <a:avLst/>
          </a:prstGeom>
          <a:noFill/>
        </p:spPr>
        <p:txBody>
          <a:bodyPr wrap="non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休日出勤申請の</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POINT</a:t>
            </a:r>
            <a:endPar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四角形: 角を丸くする 19">
            <a:extLst>
              <a:ext uri="{FF2B5EF4-FFF2-40B4-BE49-F238E27FC236}">
                <a16:creationId xmlns:a16="http://schemas.microsoft.com/office/drawing/2014/main" id="{32308E6F-C767-43F9-95E4-14E0859AF79E}"/>
              </a:ext>
            </a:extLst>
          </p:cNvPr>
          <p:cNvSpPr/>
          <p:nvPr/>
        </p:nvSpPr>
        <p:spPr>
          <a:xfrm>
            <a:off x="1780644" y="6822503"/>
            <a:ext cx="4314977" cy="15958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5">
            <a:extLst>
              <a:ext uri="{FF2B5EF4-FFF2-40B4-BE49-F238E27FC236}">
                <a16:creationId xmlns:a16="http://schemas.microsoft.com/office/drawing/2014/main" id="{3E40ED65-C0D9-4F55-BE96-09D8C1CBD018}"/>
              </a:ext>
            </a:extLst>
          </p:cNvPr>
          <p:cNvSpPr>
            <a:spLocks noChangeArrowheads="1"/>
          </p:cNvSpPr>
          <p:nvPr/>
        </p:nvSpPr>
        <p:spPr bwMode="auto">
          <a:xfrm>
            <a:off x="1906764" y="7303193"/>
            <a:ext cx="403060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dirty="0">
                <a:solidFill>
                  <a:srgbClr val="113458"/>
                </a:solidFill>
                <a:latin typeface="メイリオ" panose="020B0604030504040204" pitchFamily="50" charset="-128"/>
                <a:ea typeface="メイリオ" panose="020B0604030504040204" pitchFamily="50" charset="-128"/>
              </a:rPr>
              <a:t>・未来日も過去日も勤務処理に「休出」を入れてください。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None/>
            </a:pPr>
            <a:r>
              <a:rPr lang="ja-JP" altLang="en-US" sz="1200" dirty="0">
                <a:solidFill>
                  <a:srgbClr val="113458"/>
                </a:solidFill>
                <a:latin typeface="メイリオ" panose="020B0604030504040204" pitchFamily="50" charset="-128"/>
                <a:ea typeface="メイリオ" panose="020B0604030504040204" pitchFamily="50" charset="-128"/>
              </a:rPr>
              <a:t>・休日出勤の際にも休憩欄の入力忘れに注意してください。</a:t>
            </a:r>
            <a:endParaRPr lang="en-US" altLang="ja-JP" sz="1200" dirty="0">
              <a:solidFill>
                <a:srgbClr val="113458"/>
              </a:solidFill>
              <a:latin typeface="メイリオ" panose="020B0604030504040204" pitchFamily="50" charset="-128"/>
              <a:ea typeface="メイリオ" panose="020B0604030504040204" pitchFamily="50" charset="-128"/>
            </a:endParaRPr>
          </a:p>
          <a:p>
            <a:pPr>
              <a:spcBef>
                <a:spcPct val="0"/>
              </a:spcBef>
              <a:buNone/>
            </a:pPr>
            <a:r>
              <a:rPr lang="ja-JP" altLang="en-US" sz="1200" dirty="0">
                <a:solidFill>
                  <a:srgbClr val="113458"/>
                </a:solidFill>
                <a:latin typeface="メイリオ" panose="020B0604030504040204" pitchFamily="50" charset="-128"/>
                <a:ea typeface="メイリオ" panose="020B0604030504040204" pitchFamily="50" charset="-128"/>
              </a:rPr>
              <a:t>・休出申請の際には</a:t>
            </a:r>
            <a:r>
              <a:rPr lang="ja-JP" altLang="en-US" sz="1200" dirty="0">
                <a:solidFill>
                  <a:srgbClr val="FF0000"/>
                </a:solidFill>
                <a:latin typeface="メイリオ" panose="020B0604030504040204" pitchFamily="50" charset="-128"/>
                <a:ea typeface="メイリオ" panose="020B0604030504040204" pitchFamily="50" charset="-128"/>
              </a:rPr>
              <a:t>残業申請は行えません。</a:t>
            </a:r>
            <a:endParaRPr lang="en-US" altLang="ja-JP" sz="12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85BD9261-6229-475D-B9D2-858B82507A05}"/>
              </a:ext>
            </a:extLst>
          </p:cNvPr>
          <p:cNvSpPr txBox="1"/>
          <p:nvPr/>
        </p:nvSpPr>
        <p:spPr>
          <a:xfrm>
            <a:off x="619698" y="1140714"/>
            <a:ext cx="5618603"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過去日の休日出勤申請の場合、未来日と同様に「勤務処理」から選択をするようになります。</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12" name="吹き出し: 円形 11">
            <a:extLst>
              <a:ext uri="{FF2B5EF4-FFF2-40B4-BE49-F238E27FC236}">
                <a16:creationId xmlns:a16="http://schemas.microsoft.com/office/drawing/2014/main" id="{6A220B6C-A865-41BE-A24B-A98AFCD1BDFB}"/>
              </a:ext>
            </a:extLst>
          </p:cNvPr>
          <p:cNvSpPr/>
          <p:nvPr/>
        </p:nvSpPr>
        <p:spPr>
          <a:xfrm>
            <a:off x="4038800" y="3981863"/>
            <a:ext cx="2201069" cy="1073742"/>
          </a:xfrm>
          <a:prstGeom prst="wedgeEllipseCallout">
            <a:avLst>
              <a:gd name="adj1" fmla="val -66580"/>
              <a:gd name="adj2" fmla="val 47265"/>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実績時刻と休憩時刻も忘れずに入力する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714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a:t>
            </a:fld>
            <a:endParaRPr lang="ja-JP" altLang="en-US" dirty="0"/>
          </a:p>
        </p:txBody>
      </p:sp>
      <p:sp>
        <p:nvSpPr>
          <p:cNvPr id="20" name="タイトル 19"/>
          <p:cNvSpPr>
            <a:spLocks noGrp="1"/>
          </p:cNvSpPr>
          <p:nvPr>
            <p:ph type="title"/>
          </p:nvPr>
        </p:nvSpPr>
        <p:spPr/>
        <p:txBody>
          <a:bodyPr/>
          <a:lstStyle/>
          <a:p>
            <a:r>
              <a:rPr lang="ja-JP" altLang="en-US" dirty="0"/>
              <a:t>管理者さまへ</a:t>
            </a:r>
          </a:p>
        </p:txBody>
      </p:sp>
      <p:sp>
        <p:nvSpPr>
          <p:cNvPr id="5" name="テキスト ボックス 4"/>
          <p:cNvSpPr txBox="1"/>
          <p:nvPr/>
        </p:nvSpPr>
        <p:spPr>
          <a:xfrm>
            <a:off x="482399" y="1334419"/>
            <a:ext cx="5929418"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本マニュアルは企業管理者さまから従業員の方へ実績修正のご案内する目的としています。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企業ごとに必要箇所が異なります。必要部分のみ残してスライドを削除するなどカスタマイズをしてご利用ください。</a:t>
            </a:r>
          </a:p>
        </p:txBody>
      </p:sp>
      <p:sp>
        <p:nvSpPr>
          <p:cNvPr id="6" name="正方形/長方形 5"/>
          <p:cNvSpPr/>
          <p:nvPr/>
        </p:nvSpPr>
        <p:spPr>
          <a:xfrm>
            <a:off x="329288" y="836040"/>
            <a:ext cx="6225748" cy="143907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gn="ctr">
              <a:lnSpc>
                <a:spcPct val="120000"/>
              </a:lnSpc>
            </a:pPr>
            <a:r>
              <a:rPr kumimoji="1" lang="ja-JP" altLang="en-US" sz="1600" b="1" dirty="0">
                <a:solidFill>
                  <a:schemeClr val="accent1"/>
                </a:solidFill>
                <a:latin typeface="メイリオ" panose="020B0604030504040204" pitchFamily="50" charset="-128"/>
                <a:ea typeface="メイリオ" panose="020B0604030504040204" pitchFamily="50" charset="-128"/>
              </a:rPr>
              <a:t>貴社の修正環境に合わせてカスタマイズ！</a:t>
            </a:r>
            <a:endParaRPr kumimoji="1" lang="en-US" altLang="ja-JP" sz="1600" b="1" dirty="0">
              <a:solidFill>
                <a:schemeClr val="accent1"/>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329288" y="6080296"/>
            <a:ext cx="1227550" cy="511321"/>
            <a:chOff x="5736921" y="1215025"/>
            <a:chExt cx="1227550" cy="554507"/>
          </a:xfrm>
          <a:solidFill>
            <a:schemeClr val="accent1"/>
          </a:solidFill>
        </p:grpSpPr>
        <p:sp>
          <p:nvSpPr>
            <p:cNvPr id="9" name="二等辺三角形 8"/>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0" name="角丸四角形 9"/>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修正種別</a:t>
              </a:r>
            </a:p>
          </p:txBody>
        </p:sp>
      </p:grpSp>
      <p:grpSp>
        <p:nvGrpSpPr>
          <p:cNvPr id="13" name="グループ化 12"/>
          <p:cNvGrpSpPr/>
          <p:nvPr/>
        </p:nvGrpSpPr>
        <p:grpSpPr>
          <a:xfrm>
            <a:off x="2036239" y="6335956"/>
            <a:ext cx="1227550" cy="511321"/>
            <a:chOff x="5736921" y="1215025"/>
            <a:chExt cx="1227550" cy="554507"/>
          </a:xfrm>
          <a:solidFill>
            <a:schemeClr val="accent3">
              <a:lumMod val="75000"/>
            </a:schemeClr>
          </a:solidFill>
        </p:grpSpPr>
        <p:sp>
          <p:nvSpPr>
            <p:cNvPr id="14" name="二等辺三角形 13"/>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 name="角丸四角形 14"/>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修正方法</a:t>
              </a:r>
            </a:p>
          </p:txBody>
        </p:sp>
      </p:grpSp>
      <p:cxnSp>
        <p:nvCxnSpPr>
          <p:cNvPr id="22" name="直線コネクタ 21"/>
          <p:cNvCxnSpPr/>
          <p:nvPr/>
        </p:nvCxnSpPr>
        <p:spPr>
          <a:xfrm flipV="1">
            <a:off x="484353" y="5530466"/>
            <a:ext cx="5806279" cy="8654"/>
          </a:xfrm>
          <a:prstGeom prst="line">
            <a:avLst/>
          </a:prstGeom>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480136" y="4766990"/>
            <a:ext cx="6008372"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企業管理者権限で管理画面から従業員本人が修正するための設定を完了します。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以下ページを参照してください。</a:t>
            </a:r>
            <a:endParaRPr kumimoji="1" lang="en-US" altLang="ja-JP" sz="12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【URL】</a:t>
            </a:r>
            <a:r>
              <a:rPr kumimoji="1" lang="ja-JP" altLang="en-US" sz="1200" dirty="0">
                <a:latin typeface="メイリオ" panose="020B0604030504040204" pitchFamily="50" charset="-128"/>
                <a:ea typeface="メイリオ" panose="020B0604030504040204" pitchFamily="50" charset="-128"/>
              </a:rPr>
              <a:t>　</a:t>
            </a:r>
            <a:r>
              <a:rPr kumimoji="1" lang="en-US" altLang="ja-JP" sz="1200" dirty="0">
                <a:latin typeface="メイリオ" panose="020B0604030504040204" pitchFamily="50" charset="-128"/>
                <a:ea typeface="メイリオ" panose="020B0604030504040204" pitchFamily="50" charset="-128"/>
              </a:rPr>
              <a:t>https://akashi.zendesk.com/hc/ja/articles/115004379053</a:t>
            </a:r>
          </a:p>
        </p:txBody>
      </p:sp>
      <p:sp>
        <p:nvSpPr>
          <p:cNvPr id="24" name="テキスト ボックス 23"/>
          <p:cNvSpPr txBox="1"/>
          <p:nvPr/>
        </p:nvSpPr>
        <p:spPr>
          <a:xfrm>
            <a:off x="3594212" y="6209290"/>
            <a:ext cx="3044835"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貴社に合った修正箇所を確認し、不要なページは削除してください。</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また、配布前に本ページも削除してください。</a:t>
            </a:r>
          </a:p>
        </p:txBody>
      </p:sp>
      <p:sp>
        <p:nvSpPr>
          <p:cNvPr id="25" name="テキスト ボックス 24"/>
          <p:cNvSpPr txBox="1"/>
          <p:nvPr/>
        </p:nvSpPr>
        <p:spPr>
          <a:xfrm>
            <a:off x="512291" y="2516549"/>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管理画面より従業員修正の設定を完了する</a:t>
            </a:r>
          </a:p>
        </p:txBody>
      </p:sp>
      <p:sp>
        <p:nvSpPr>
          <p:cNvPr id="26" name="テキスト ボックス 25"/>
          <p:cNvSpPr txBox="1"/>
          <p:nvPr/>
        </p:nvSpPr>
        <p:spPr>
          <a:xfrm>
            <a:off x="464476" y="5698381"/>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本マニュアルをカスタマイズする</a:t>
            </a:r>
          </a:p>
        </p:txBody>
      </p:sp>
      <p:pic>
        <p:nvPicPr>
          <p:cNvPr id="7" name="図 6">
            <a:extLst>
              <a:ext uri="{FF2B5EF4-FFF2-40B4-BE49-F238E27FC236}">
                <a16:creationId xmlns:a16="http://schemas.microsoft.com/office/drawing/2014/main" id="{97FBB4CF-F953-4D72-A5CD-D50DC63E265C}"/>
              </a:ext>
            </a:extLst>
          </p:cNvPr>
          <p:cNvPicPr>
            <a:picLocks noChangeAspect="1"/>
          </p:cNvPicPr>
          <p:nvPr/>
        </p:nvPicPr>
        <p:blipFill>
          <a:blip r:embed="rId3"/>
          <a:stretch>
            <a:fillRect/>
          </a:stretch>
        </p:blipFill>
        <p:spPr>
          <a:xfrm>
            <a:off x="172730" y="6662342"/>
            <a:ext cx="1568642" cy="2024415"/>
          </a:xfrm>
          <a:prstGeom prst="rect">
            <a:avLst/>
          </a:prstGeom>
          <a:ln>
            <a:solidFill>
              <a:schemeClr val="tx1"/>
            </a:solidFill>
          </a:ln>
        </p:spPr>
      </p:pic>
      <p:pic>
        <p:nvPicPr>
          <p:cNvPr id="11" name="図 10">
            <a:extLst>
              <a:ext uri="{FF2B5EF4-FFF2-40B4-BE49-F238E27FC236}">
                <a16:creationId xmlns:a16="http://schemas.microsoft.com/office/drawing/2014/main" id="{7610C5AC-8871-44EC-81A4-74D8AE083516}"/>
              </a:ext>
            </a:extLst>
          </p:cNvPr>
          <p:cNvPicPr>
            <a:picLocks noChangeAspect="1"/>
          </p:cNvPicPr>
          <p:nvPr/>
        </p:nvPicPr>
        <p:blipFill>
          <a:blip r:embed="rId4"/>
          <a:stretch>
            <a:fillRect/>
          </a:stretch>
        </p:blipFill>
        <p:spPr>
          <a:xfrm>
            <a:off x="1912034" y="6973561"/>
            <a:ext cx="1568642" cy="1963623"/>
          </a:xfrm>
          <a:prstGeom prst="rect">
            <a:avLst/>
          </a:prstGeom>
          <a:ln>
            <a:solidFill>
              <a:schemeClr val="tx1"/>
            </a:solidFill>
          </a:ln>
        </p:spPr>
      </p:pic>
      <p:pic>
        <p:nvPicPr>
          <p:cNvPr id="16" name="図 15">
            <a:extLst>
              <a:ext uri="{FF2B5EF4-FFF2-40B4-BE49-F238E27FC236}">
                <a16:creationId xmlns:a16="http://schemas.microsoft.com/office/drawing/2014/main" id="{A883232C-232F-46EB-8D01-9ADC42946560}"/>
              </a:ext>
            </a:extLst>
          </p:cNvPr>
          <p:cNvPicPr>
            <a:picLocks noChangeAspect="1"/>
          </p:cNvPicPr>
          <p:nvPr/>
        </p:nvPicPr>
        <p:blipFill>
          <a:blip r:embed="rId5"/>
          <a:stretch>
            <a:fillRect/>
          </a:stretch>
        </p:blipFill>
        <p:spPr>
          <a:xfrm>
            <a:off x="668367" y="2868518"/>
            <a:ext cx="2146009" cy="1788341"/>
          </a:xfrm>
          <a:prstGeom prst="rect">
            <a:avLst/>
          </a:prstGeom>
        </p:spPr>
      </p:pic>
      <p:pic>
        <p:nvPicPr>
          <p:cNvPr id="18" name="図 17">
            <a:extLst>
              <a:ext uri="{FF2B5EF4-FFF2-40B4-BE49-F238E27FC236}">
                <a16:creationId xmlns:a16="http://schemas.microsoft.com/office/drawing/2014/main" id="{4C841FE3-B3D2-4C89-A9C0-EF7682AB2802}"/>
              </a:ext>
            </a:extLst>
          </p:cNvPr>
          <p:cNvPicPr>
            <a:picLocks noChangeAspect="1"/>
          </p:cNvPicPr>
          <p:nvPr/>
        </p:nvPicPr>
        <p:blipFill>
          <a:blip r:embed="rId6"/>
          <a:stretch>
            <a:fillRect/>
          </a:stretch>
        </p:blipFill>
        <p:spPr>
          <a:xfrm>
            <a:off x="3197927" y="2908376"/>
            <a:ext cx="2480665" cy="1699353"/>
          </a:xfrm>
          <a:prstGeom prst="rect">
            <a:avLst/>
          </a:prstGeom>
          <a:ln>
            <a:solidFill>
              <a:schemeClr val="tx1"/>
            </a:solidFill>
          </a:ln>
        </p:spPr>
      </p:pic>
    </p:spTree>
    <p:extLst>
      <p:ext uri="{BB962C8B-B14F-4D97-AF65-F5344CB8AC3E}">
        <p14:creationId xmlns:p14="http://schemas.microsoft.com/office/powerpoint/2010/main" val="3477102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19</a:t>
            </a:fld>
            <a:endParaRPr lang="ja-JP" altLang="en-US" dirty="0"/>
          </a:p>
        </p:txBody>
      </p:sp>
      <p:sp>
        <p:nvSpPr>
          <p:cNvPr id="5" name="タイトル 4"/>
          <p:cNvSpPr>
            <a:spLocks noGrp="1"/>
          </p:cNvSpPr>
          <p:nvPr>
            <p:ph type="title"/>
          </p:nvPr>
        </p:nvSpPr>
        <p:spPr/>
        <p:txBody>
          <a:bodyPr/>
          <a:lstStyle/>
          <a:p>
            <a:r>
              <a:rPr lang="ja-JP" altLang="en-US" dirty="0"/>
              <a:t>残業修正</a:t>
            </a:r>
          </a:p>
        </p:txBody>
      </p:sp>
      <p:sp>
        <p:nvSpPr>
          <p:cNvPr id="19" name="正方形/長方形 18"/>
          <p:cNvSpPr/>
          <p:nvPr/>
        </p:nvSpPr>
        <p:spPr>
          <a:xfrm>
            <a:off x="414360" y="2048575"/>
            <a:ext cx="5707954" cy="53638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残業申請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pic>
        <p:nvPicPr>
          <p:cNvPr id="6" name="Picture 2"/>
          <p:cNvPicPr>
            <a:picLocks noChangeAspect="1" noChangeArrowheads="1"/>
          </p:cNvPicPr>
          <p:nvPr/>
        </p:nvPicPr>
        <p:blipFill>
          <a:blip r:embed="rId3" cstate="print"/>
          <a:srcRect b="4273"/>
          <a:stretch>
            <a:fillRect/>
          </a:stretch>
        </p:blipFill>
        <p:spPr bwMode="auto">
          <a:xfrm>
            <a:off x="403812" y="2836790"/>
            <a:ext cx="5804432" cy="4380868"/>
          </a:xfrm>
          <a:prstGeom prst="rect">
            <a:avLst/>
          </a:prstGeom>
          <a:noFill/>
          <a:ln w="9525">
            <a:solidFill>
              <a:schemeClr val="tx1"/>
            </a:solidFill>
            <a:miter lim="800000"/>
            <a:headEnd/>
            <a:tailEnd/>
          </a:ln>
        </p:spPr>
      </p:pic>
      <p:sp>
        <p:nvSpPr>
          <p:cNvPr id="7" name="テキスト ボックス 6"/>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■残業修正</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372902" y="1628593"/>
            <a:ext cx="5618603" cy="30777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残業の目安時間を入力</a:t>
            </a:r>
            <a:r>
              <a:rPr kumimoji="1" lang="ja-JP" altLang="en-US" sz="1400" dirty="0">
                <a:latin typeface="メイリオ" panose="020B0604030504040204" pitchFamily="50" charset="-128"/>
                <a:ea typeface="メイリオ" panose="020B0604030504040204" pitchFamily="50" charset="-128"/>
              </a:rPr>
              <a:t>します。</a:t>
            </a:r>
            <a:endParaRPr kumimoji="1" lang="en-US" altLang="ja-JP" sz="1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59036" y="7476779"/>
            <a:ext cx="5618603"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上記では、予定出勤時刻が</a:t>
            </a:r>
            <a:r>
              <a:rPr kumimoji="1" lang="en-US" altLang="ja-JP" sz="1400" dirty="0">
                <a:latin typeface="メイリオ" panose="020B0604030504040204" pitchFamily="50" charset="-128"/>
                <a:ea typeface="メイリオ" panose="020B0604030504040204" pitchFamily="50" charset="-128"/>
              </a:rPr>
              <a:t>9</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err="1">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予定退勤時刻が</a:t>
            </a:r>
            <a:r>
              <a:rPr kumimoji="1" lang="en-US" altLang="ja-JP" sz="1400" dirty="0">
                <a:latin typeface="メイリオ" panose="020B0604030504040204" pitchFamily="50" charset="-128"/>
                <a:ea typeface="メイリオ" panose="020B0604030504040204" pitchFamily="50" charset="-128"/>
              </a:rPr>
              <a:t>18</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00</a:t>
            </a:r>
            <a:r>
              <a:rPr kumimoji="1" lang="ja-JP" altLang="en-US" sz="1400" dirty="0">
                <a:latin typeface="メイリオ" panose="020B0604030504040204" pitchFamily="50" charset="-128"/>
                <a:ea typeface="メイリオ" panose="020B0604030504040204" pitchFamily="50" charset="-128"/>
              </a:rPr>
              <a:t>となっています。</a:t>
            </a:r>
          </a:p>
        </p:txBody>
      </p:sp>
      <p:sp>
        <p:nvSpPr>
          <p:cNvPr id="11" name="正方形/長方形 10"/>
          <p:cNvSpPr/>
          <p:nvPr/>
        </p:nvSpPr>
        <p:spPr>
          <a:xfrm>
            <a:off x="2133219" y="3479848"/>
            <a:ext cx="2467778" cy="28644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2" name="直線コネクタ 11"/>
          <p:cNvCxnSpPr/>
          <p:nvPr/>
        </p:nvCxnSpPr>
        <p:spPr>
          <a:xfrm>
            <a:off x="296767"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513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20</a:t>
            </a:fld>
            <a:endParaRPr lang="ja-JP" altLang="en-US" dirty="0"/>
          </a:p>
        </p:txBody>
      </p:sp>
      <p:sp>
        <p:nvSpPr>
          <p:cNvPr id="5" name="タイトル 4"/>
          <p:cNvSpPr>
            <a:spLocks noGrp="1"/>
          </p:cNvSpPr>
          <p:nvPr>
            <p:ph type="title"/>
          </p:nvPr>
        </p:nvSpPr>
        <p:spPr/>
        <p:txBody>
          <a:bodyPr/>
          <a:lstStyle/>
          <a:p>
            <a:r>
              <a:rPr lang="ja-JP" altLang="en-US" dirty="0"/>
              <a:t>残業申請</a:t>
            </a:r>
          </a:p>
        </p:txBody>
      </p:sp>
      <p:sp>
        <p:nvSpPr>
          <p:cNvPr id="13" name="テキスト ボックス 12"/>
          <p:cNvSpPr txBox="1"/>
          <p:nvPr/>
        </p:nvSpPr>
        <p:spPr>
          <a:xfrm>
            <a:off x="524610" y="1123908"/>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早出残業であれば、予定欄の「早出（開始）」に時刻を入力、</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残業であれば「残業（終了）」に時刻を入力します。</a:t>
            </a:r>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545749" y="5943049"/>
            <a:ext cx="571041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「理由」欄も必要であれば記入し、「確定」ボタンをクリックしてください。</a:t>
            </a:r>
          </a:p>
        </p:txBody>
      </p:sp>
      <p:pic>
        <p:nvPicPr>
          <p:cNvPr id="1026" name="Picture 2"/>
          <p:cNvPicPr>
            <a:picLocks noChangeAspect="1" noChangeArrowheads="1"/>
          </p:cNvPicPr>
          <p:nvPr/>
        </p:nvPicPr>
        <p:blipFill>
          <a:blip r:embed="rId3" cstate="print"/>
          <a:srcRect/>
          <a:stretch>
            <a:fillRect/>
          </a:stretch>
        </p:blipFill>
        <p:spPr bwMode="auto">
          <a:xfrm>
            <a:off x="300038" y="2025968"/>
            <a:ext cx="6159555" cy="3643311"/>
          </a:xfrm>
          <a:prstGeom prst="rect">
            <a:avLst/>
          </a:prstGeom>
          <a:noFill/>
          <a:ln w="9525">
            <a:solidFill>
              <a:schemeClr val="tx1"/>
            </a:solidFill>
            <a:miter lim="800000"/>
            <a:headEnd/>
            <a:tailEnd/>
          </a:ln>
        </p:spPr>
      </p:pic>
      <p:sp>
        <p:nvSpPr>
          <p:cNvPr id="17" name="正方形/長方形 16"/>
          <p:cNvSpPr/>
          <p:nvPr/>
        </p:nvSpPr>
        <p:spPr>
          <a:xfrm>
            <a:off x="1251284" y="2846435"/>
            <a:ext cx="675408" cy="31967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8" name="正方形/長方形 17"/>
          <p:cNvSpPr/>
          <p:nvPr/>
        </p:nvSpPr>
        <p:spPr>
          <a:xfrm>
            <a:off x="5479115" y="2843808"/>
            <a:ext cx="675408" cy="31967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027" name="Picture 3"/>
          <p:cNvPicPr>
            <a:picLocks noChangeAspect="1" noChangeArrowheads="1"/>
          </p:cNvPicPr>
          <p:nvPr/>
        </p:nvPicPr>
        <p:blipFill>
          <a:blip r:embed="rId4" cstate="print"/>
          <a:srcRect/>
          <a:stretch>
            <a:fillRect/>
          </a:stretch>
        </p:blipFill>
        <p:spPr bwMode="auto">
          <a:xfrm>
            <a:off x="409575" y="6746559"/>
            <a:ext cx="5979795" cy="1397544"/>
          </a:xfrm>
          <a:prstGeom prst="rect">
            <a:avLst/>
          </a:prstGeom>
          <a:noFill/>
          <a:ln w="9525">
            <a:solidFill>
              <a:schemeClr val="tx1"/>
            </a:solidFill>
            <a:miter lim="800000"/>
            <a:headEnd/>
            <a:tailEnd/>
          </a:ln>
        </p:spPr>
      </p:pic>
      <p:sp>
        <p:nvSpPr>
          <p:cNvPr id="19" name="正方形/長方形 18"/>
          <p:cNvSpPr/>
          <p:nvPr/>
        </p:nvSpPr>
        <p:spPr>
          <a:xfrm>
            <a:off x="1775460" y="7602498"/>
            <a:ext cx="1516380" cy="37564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吹き出し: 円形 14">
            <a:extLst>
              <a:ext uri="{FF2B5EF4-FFF2-40B4-BE49-F238E27FC236}">
                <a16:creationId xmlns:a16="http://schemas.microsoft.com/office/drawing/2014/main" id="{FC2C7B56-33FA-43CB-8759-48681CBB5E30}"/>
              </a:ext>
            </a:extLst>
          </p:cNvPr>
          <p:cNvSpPr/>
          <p:nvPr/>
        </p:nvSpPr>
        <p:spPr>
          <a:xfrm>
            <a:off x="1392718" y="3544950"/>
            <a:ext cx="2175870" cy="820425"/>
          </a:xfrm>
          <a:prstGeom prst="wedgeEllipseCallout">
            <a:avLst>
              <a:gd name="adj1" fmla="val -19890"/>
              <a:gd name="adj2" fmla="val -84621"/>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113458"/>
                </a:solidFill>
                <a:latin typeface="メイリオ" panose="020B0604030504040204" pitchFamily="50" charset="-128"/>
                <a:ea typeface="メイリオ" panose="020B0604030504040204" pitchFamily="50" charset="-128"/>
              </a:rPr>
              <a:t>目安時間を入力する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20" name="吹き出し: 円形 19">
            <a:extLst>
              <a:ext uri="{FF2B5EF4-FFF2-40B4-BE49-F238E27FC236}">
                <a16:creationId xmlns:a16="http://schemas.microsoft.com/office/drawing/2014/main" id="{73420672-D50A-437D-A56F-A2A2A27FEB20}"/>
              </a:ext>
            </a:extLst>
          </p:cNvPr>
          <p:cNvSpPr/>
          <p:nvPr/>
        </p:nvSpPr>
        <p:spPr>
          <a:xfrm>
            <a:off x="4118241" y="3628679"/>
            <a:ext cx="2116779" cy="820425"/>
          </a:xfrm>
          <a:prstGeom prst="wedgeEllipseCallout">
            <a:avLst>
              <a:gd name="adj1" fmla="val 24618"/>
              <a:gd name="adj2" fmla="val -8955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rgbClr val="113458"/>
                </a:solidFill>
                <a:latin typeface="メイリオ" panose="020B0604030504040204" pitchFamily="50" charset="-128"/>
                <a:ea typeface="メイリオ" panose="020B0604030504040204" pitchFamily="50" charset="-128"/>
              </a:rPr>
              <a:t>目安時間を入力する</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21</a:t>
            </a:fld>
            <a:endParaRPr lang="ja-JP" altLang="en-US" dirty="0"/>
          </a:p>
        </p:txBody>
      </p:sp>
      <p:sp>
        <p:nvSpPr>
          <p:cNvPr id="5" name="タイトル 4"/>
          <p:cNvSpPr>
            <a:spLocks noGrp="1"/>
          </p:cNvSpPr>
          <p:nvPr>
            <p:ph type="title"/>
          </p:nvPr>
        </p:nvSpPr>
        <p:spPr/>
        <p:txBody>
          <a:bodyPr/>
          <a:lstStyle/>
          <a:p>
            <a:r>
              <a:rPr lang="ja-JP" altLang="en-US" dirty="0"/>
              <a:t>振替出勤</a:t>
            </a:r>
            <a:r>
              <a:rPr lang="en-US" altLang="ja-JP" dirty="0"/>
              <a:t>/</a:t>
            </a:r>
            <a:r>
              <a:rPr lang="ja-JP" altLang="en-US" dirty="0"/>
              <a:t>振替休日修正</a:t>
            </a:r>
          </a:p>
        </p:txBody>
      </p:sp>
      <p:sp>
        <p:nvSpPr>
          <p:cNvPr id="19" name="正方形/長方形 18"/>
          <p:cNvSpPr/>
          <p:nvPr/>
        </p:nvSpPr>
        <p:spPr>
          <a:xfrm>
            <a:off x="429657" y="2922604"/>
            <a:ext cx="5927074" cy="53638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例</a:t>
            </a:r>
            <a:r>
              <a:rPr kumimoji="1" lang="en-US" altLang="ja-JP" sz="1400" dirty="0">
                <a:solidFill>
                  <a:schemeClr val="tx1"/>
                </a:solidFill>
                <a:latin typeface="メイリオ" panose="020B0604030504040204" pitchFamily="50" charset="-128"/>
                <a:ea typeface="メイリオ" panose="020B0604030504040204" pitchFamily="50" charset="-128"/>
              </a:rPr>
              <a:t>】6</a:t>
            </a:r>
            <a:r>
              <a:rPr kumimoji="1" lang="ja-JP" altLang="en-US" sz="1400" dirty="0">
                <a:solidFill>
                  <a:schemeClr val="tx1"/>
                </a:solidFill>
                <a:latin typeface="メイリオ" panose="020B0604030504040204" pitchFamily="50" charset="-128"/>
                <a:ea typeface="メイリオ" panose="020B0604030504040204" pitchFamily="50" charset="-128"/>
              </a:rPr>
              <a:t>月</a:t>
            </a:r>
            <a:r>
              <a:rPr kumimoji="1" lang="en-US" altLang="ja-JP" sz="1400" dirty="0">
                <a:solidFill>
                  <a:schemeClr val="tx1"/>
                </a:solidFill>
                <a:latin typeface="メイリオ" panose="020B0604030504040204" pitchFamily="50" charset="-128"/>
                <a:ea typeface="メイリオ" panose="020B0604030504040204" pitchFamily="50" charset="-128"/>
              </a:rPr>
              <a:t>24</a:t>
            </a:r>
            <a:r>
              <a:rPr kumimoji="1" lang="ja-JP" altLang="en-US" sz="1400" dirty="0">
                <a:solidFill>
                  <a:schemeClr val="tx1"/>
                </a:solidFill>
                <a:latin typeface="メイリオ" panose="020B0604030504040204" pitchFamily="50" charset="-128"/>
                <a:ea typeface="メイリオ" panose="020B0604030504040204" pitchFamily="50" charset="-128"/>
              </a:rPr>
              <a:t>日（日）に出勤し、</a:t>
            </a:r>
            <a:r>
              <a:rPr kumimoji="1" lang="en-US" altLang="ja-JP" sz="1400" dirty="0">
                <a:solidFill>
                  <a:schemeClr val="tx1"/>
                </a:solidFill>
                <a:latin typeface="メイリオ" panose="020B0604030504040204" pitchFamily="50" charset="-128"/>
                <a:ea typeface="メイリオ" panose="020B0604030504040204" pitchFamily="50" charset="-128"/>
              </a:rPr>
              <a:t>6</a:t>
            </a:r>
            <a:r>
              <a:rPr kumimoji="1" lang="ja-JP" altLang="en-US" sz="1400" dirty="0">
                <a:solidFill>
                  <a:schemeClr val="tx1"/>
                </a:solidFill>
                <a:latin typeface="メイリオ" panose="020B0604030504040204" pitchFamily="50" charset="-128"/>
                <a:ea typeface="メイリオ" panose="020B0604030504040204" pitchFamily="50" charset="-128"/>
              </a:rPr>
              <a:t>月</a:t>
            </a:r>
            <a:r>
              <a:rPr kumimoji="1" lang="en-US" altLang="ja-JP" sz="1400" dirty="0">
                <a:solidFill>
                  <a:schemeClr val="tx1"/>
                </a:solidFill>
                <a:latin typeface="メイリオ" panose="020B0604030504040204" pitchFamily="50" charset="-128"/>
                <a:ea typeface="メイリオ" panose="020B0604030504040204" pitchFamily="50" charset="-128"/>
              </a:rPr>
              <a:t>27</a:t>
            </a:r>
            <a:r>
              <a:rPr kumimoji="1" lang="ja-JP" altLang="en-US" sz="1400" dirty="0">
                <a:solidFill>
                  <a:schemeClr val="tx1"/>
                </a:solidFill>
                <a:latin typeface="メイリオ" panose="020B0604030504040204" pitchFamily="50" charset="-128"/>
                <a:ea typeface="メイリオ" panose="020B0604030504040204" pitchFamily="50" charset="-128"/>
              </a:rPr>
              <a:t>日（水）を休日とする。</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29657" y="954758"/>
            <a:ext cx="5955030" cy="369332"/>
          </a:xfrm>
          <a:prstGeom prst="rect">
            <a:avLst/>
          </a:prstGeom>
          <a:noFill/>
        </p:spPr>
        <p:txBody>
          <a:bodyPr wrap="square" rtlCol="0">
            <a:spAutoFit/>
          </a:bodyPr>
          <a:lstStyle/>
          <a:p>
            <a:pPr marL="342900" indent="-342900"/>
            <a:r>
              <a:rPr kumimoji="1" lang="ja-JP" altLang="en-US" b="1" dirty="0">
                <a:solidFill>
                  <a:srgbClr val="1081C0"/>
                </a:solidFill>
                <a:latin typeface="メイリオ" panose="020B0604030504040204" pitchFamily="50" charset="-128"/>
                <a:ea typeface="メイリオ" panose="020B0604030504040204" pitchFamily="50" charset="-128"/>
              </a:rPr>
              <a:t>■振替出勤</a:t>
            </a:r>
            <a:r>
              <a:rPr kumimoji="1" lang="en-US" altLang="ja-JP" b="1" dirty="0">
                <a:solidFill>
                  <a:srgbClr val="1081C0"/>
                </a:solidFill>
                <a:latin typeface="メイリオ" panose="020B0604030504040204" pitchFamily="50" charset="-128"/>
                <a:ea typeface="メイリオ" panose="020B0604030504040204" pitchFamily="50" charset="-128"/>
              </a:rPr>
              <a:t>/</a:t>
            </a:r>
            <a:r>
              <a:rPr kumimoji="1" lang="ja-JP" altLang="en-US" b="1" dirty="0">
                <a:solidFill>
                  <a:srgbClr val="1081C0"/>
                </a:solidFill>
                <a:latin typeface="メイリオ" panose="020B0604030504040204" pitchFamily="50" charset="-128"/>
                <a:ea typeface="メイリオ" panose="020B0604030504040204" pitchFamily="50" charset="-128"/>
              </a:rPr>
              <a:t>振替休日修正</a:t>
            </a:r>
            <a:endParaRPr kumimoji="1" lang="en-US" altLang="ja-JP" b="1" dirty="0">
              <a:solidFill>
                <a:srgbClr val="1081C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21597" y="1593336"/>
            <a:ext cx="5727468"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出勤をする休日（振替出勤）と振り替える平日労働日（振替休日）を選択します。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ポイント</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振替休日は必ず</a:t>
            </a:r>
            <a:r>
              <a:rPr kumimoji="1" lang="ja-JP" altLang="en-US" sz="1400" dirty="0">
                <a:solidFill>
                  <a:srgbClr val="FF0000"/>
                </a:solidFill>
                <a:latin typeface="メイリオ" panose="020B0604030504040204" pitchFamily="50" charset="-128"/>
                <a:ea typeface="メイリオ" panose="020B0604030504040204" pitchFamily="50" charset="-128"/>
              </a:rPr>
              <a:t>出勤をする休日（振替出勤）側</a:t>
            </a:r>
            <a:r>
              <a:rPr kumimoji="1" lang="ja-JP" altLang="en-US" sz="1400" dirty="0">
                <a:latin typeface="メイリオ" panose="020B0604030504040204" pitchFamily="50" charset="-128"/>
                <a:ea typeface="メイリオ" panose="020B0604030504040204" pitchFamily="50" charset="-128"/>
              </a:rPr>
              <a:t>にて設定します。</a:t>
            </a:r>
            <a:endParaRPr kumimoji="1" lang="en-US" altLang="ja-JP" sz="1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48019" y="8279273"/>
            <a:ext cx="5908714"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上記の例では</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24</a:t>
            </a:r>
            <a:r>
              <a:rPr kumimoji="1" lang="ja-JP" altLang="en-US" sz="1400" dirty="0">
                <a:latin typeface="メイリオ" panose="020B0604030504040204" pitchFamily="50" charset="-128"/>
                <a:ea typeface="メイリオ" panose="020B0604030504040204" pitchFamily="50" charset="-128"/>
              </a:rPr>
              <a:t>日（日）が法定休日となっています。</a:t>
            </a:r>
          </a:p>
        </p:txBody>
      </p:sp>
      <p:cxnSp>
        <p:nvCxnSpPr>
          <p:cNvPr id="12" name="直線コネクタ 11"/>
          <p:cNvCxnSpPr/>
          <p:nvPr/>
        </p:nvCxnSpPr>
        <p:spPr>
          <a:xfrm>
            <a:off x="296767"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440675" y="3907414"/>
            <a:ext cx="5894024" cy="4115981"/>
          </a:xfrm>
          <a:prstGeom prst="rect">
            <a:avLst/>
          </a:prstGeom>
          <a:noFill/>
          <a:ln w="9525">
            <a:solidFill>
              <a:schemeClr val="tx1"/>
            </a:solidFill>
            <a:miter lim="800000"/>
            <a:headEnd/>
            <a:tailEnd/>
          </a:ln>
        </p:spPr>
      </p:pic>
      <p:sp>
        <p:nvSpPr>
          <p:cNvPr id="11" name="正方形/長方形 10"/>
          <p:cNvSpPr/>
          <p:nvPr/>
        </p:nvSpPr>
        <p:spPr>
          <a:xfrm>
            <a:off x="1195625" y="4228274"/>
            <a:ext cx="963680" cy="27588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吹き出し: 円形 14">
            <a:extLst>
              <a:ext uri="{FF2B5EF4-FFF2-40B4-BE49-F238E27FC236}">
                <a16:creationId xmlns:a16="http://schemas.microsoft.com/office/drawing/2014/main" id="{5FEFC28F-65FF-446A-9519-D69C597AA5B5}"/>
              </a:ext>
            </a:extLst>
          </p:cNvPr>
          <p:cNvSpPr/>
          <p:nvPr/>
        </p:nvSpPr>
        <p:spPr>
          <a:xfrm>
            <a:off x="2754328" y="3714867"/>
            <a:ext cx="2149445" cy="1089156"/>
          </a:xfrm>
          <a:prstGeom prst="wedgeEllipseCallout">
            <a:avLst>
              <a:gd name="adj1" fmla="val -63524"/>
              <a:gd name="adj2" fmla="val 16753"/>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所定休日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法定休日</a:t>
            </a:r>
            <a:r>
              <a:rPr lang="en-US" altLang="ja-JP" sz="1100" dirty="0">
                <a:solidFill>
                  <a:srgbClr val="113458"/>
                </a:solidFill>
                <a:latin typeface="メイリオ" panose="020B0604030504040204" pitchFamily="50" charset="-128"/>
                <a:ea typeface="メイリオ" panose="020B0604030504040204" pitchFamily="50" charset="-128"/>
              </a:rPr>
              <a:t>/</a:t>
            </a:r>
            <a:r>
              <a:rPr lang="ja-JP" altLang="en-US" sz="1100" dirty="0">
                <a:solidFill>
                  <a:srgbClr val="113458"/>
                </a:solidFill>
                <a:latin typeface="メイリオ" panose="020B0604030504040204" pitchFamily="50" charset="-128"/>
                <a:ea typeface="メイリオ" panose="020B0604030504040204" pitchFamily="50" charset="-128"/>
              </a:rPr>
              <a:t>振替休日以外は振替出勤が表示されない</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286019" y="2304085"/>
            <a:ext cx="6285962" cy="3488246"/>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22</a:t>
            </a:fld>
            <a:endParaRPr lang="ja-JP" altLang="en-US" dirty="0"/>
          </a:p>
        </p:txBody>
      </p:sp>
      <p:sp>
        <p:nvSpPr>
          <p:cNvPr id="5" name="タイトル 4"/>
          <p:cNvSpPr>
            <a:spLocks noGrp="1"/>
          </p:cNvSpPr>
          <p:nvPr>
            <p:ph type="title"/>
          </p:nvPr>
        </p:nvSpPr>
        <p:spPr/>
        <p:txBody>
          <a:bodyPr/>
          <a:lstStyle/>
          <a:p>
            <a:r>
              <a:rPr lang="ja-JP" altLang="en-US" dirty="0"/>
              <a:t>振替出勤</a:t>
            </a:r>
            <a:r>
              <a:rPr lang="en-US" altLang="ja-JP" dirty="0"/>
              <a:t>/</a:t>
            </a:r>
            <a:r>
              <a:rPr lang="ja-JP" altLang="en-US" dirty="0"/>
              <a:t>振替休日申請</a:t>
            </a:r>
          </a:p>
        </p:txBody>
      </p:sp>
      <p:sp>
        <p:nvSpPr>
          <p:cNvPr id="13" name="テキスト ボックス 12"/>
          <p:cNvSpPr txBox="1"/>
          <p:nvPr/>
        </p:nvSpPr>
        <p:spPr>
          <a:xfrm>
            <a:off x="369983" y="1124658"/>
            <a:ext cx="6118035" cy="738664"/>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24</a:t>
            </a:r>
            <a:r>
              <a:rPr kumimoji="1" lang="ja-JP" altLang="en-US" sz="1400" dirty="0">
                <a:latin typeface="メイリオ" panose="020B0604030504040204" pitchFamily="50" charset="-128"/>
                <a:ea typeface="メイリオ" panose="020B0604030504040204" pitchFamily="50" charset="-128"/>
              </a:rPr>
              <a:t>日（日）の労働日区分を「振替出勤」とし、振替休日とする</a:t>
            </a:r>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月</a:t>
            </a:r>
            <a:r>
              <a:rPr kumimoji="1" lang="en-US" altLang="ja-JP" sz="1400" dirty="0">
                <a:latin typeface="メイリオ" panose="020B0604030504040204" pitchFamily="50" charset="-128"/>
                <a:ea typeface="メイリオ" panose="020B0604030504040204" pitchFamily="50" charset="-128"/>
              </a:rPr>
              <a:t>27</a:t>
            </a:r>
            <a:r>
              <a:rPr kumimoji="1" lang="ja-JP" altLang="en-US" sz="1400" dirty="0">
                <a:latin typeface="メイリオ" panose="020B0604030504040204" pitchFamily="50" charset="-128"/>
                <a:ea typeface="メイリオ" panose="020B0604030504040204" pitchFamily="50" charset="-128"/>
              </a:rPr>
              <a:t>日（水）をカレンダーから選択します。振替休日を選択すると、当日の予定が振替出勤日の予定欄に自動で入力されます。</a:t>
            </a:r>
            <a:endParaRPr kumimoji="1" lang="en-US" altLang="ja-JP" sz="1400"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1459643" y="4719985"/>
            <a:ext cx="820614" cy="25792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3264105" y="4730133"/>
            <a:ext cx="868102" cy="21305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3" name="テキスト ボックス 22"/>
          <p:cNvSpPr txBox="1"/>
          <p:nvPr/>
        </p:nvSpPr>
        <p:spPr>
          <a:xfrm>
            <a:off x="369983" y="5962311"/>
            <a:ext cx="5904035"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「理由」欄も必要であれば記入し、「確定」ボタンをクリックしてください。</a:t>
            </a:r>
          </a:p>
        </p:txBody>
      </p:sp>
      <p:pic>
        <p:nvPicPr>
          <p:cNvPr id="6" name="図 5"/>
          <p:cNvPicPr>
            <a:picLocks noChangeAspect="1"/>
          </p:cNvPicPr>
          <p:nvPr/>
        </p:nvPicPr>
        <p:blipFill>
          <a:blip r:embed="rId4"/>
          <a:stretch>
            <a:fillRect/>
          </a:stretch>
        </p:blipFill>
        <p:spPr>
          <a:xfrm>
            <a:off x="286019" y="6691932"/>
            <a:ext cx="6368385" cy="1478675"/>
          </a:xfrm>
          <a:prstGeom prst="rect">
            <a:avLst/>
          </a:prstGeom>
          <a:ln>
            <a:solidFill>
              <a:schemeClr val="tx1"/>
            </a:solidFill>
          </a:ln>
        </p:spPr>
      </p:pic>
      <p:sp>
        <p:nvSpPr>
          <p:cNvPr id="12" name="吹き出し: 円形 11">
            <a:extLst>
              <a:ext uri="{FF2B5EF4-FFF2-40B4-BE49-F238E27FC236}">
                <a16:creationId xmlns:a16="http://schemas.microsoft.com/office/drawing/2014/main" id="{1121879F-F089-4C32-815A-BBEA2250C28A}"/>
              </a:ext>
            </a:extLst>
          </p:cNvPr>
          <p:cNvSpPr/>
          <p:nvPr/>
        </p:nvSpPr>
        <p:spPr>
          <a:xfrm>
            <a:off x="4830930" y="2877761"/>
            <a:ext cx="1829654" cy="1089156"/>
          </a:xfrm>
          <a:prstGeom prst="wedgeEllipseCallout">
            <a:avLst>
              <a:gd name="adj1" fmla="val -71927"/>
              <a:gd name="adj2" fmla="val 47957"/>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休日とする労働日を選択</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94E8D513-F815-49AF-AE30-01E47A21E05B}" type="slidenum">
              <a:rPr kumimoji="1" lang="ja-JP" altLang="en-US" smtClean="0"/>
              <a:pPr/>
              <a:t>23</a:t>
            </a:fld>
            <a:endParaRPr kumimoji="1" lang="ja-JP" altLang="en-US"/>
          </a:p>
        </p:txBody>
      </p:sp>
      <p:sp>
        <p:nvSpPr>
          <p:cNvPr id="4" name="タイトル 3"/>
          <p:cNvSpPr>
            <a:spLocks noGrp="1"/>
          </p:cNvSpPr>
          <p:nvPr>
            <p:ph type="title"/>
          </p:nvPr>
        </p:nvSpPr>
        <p:spPr/>
        <p:txBody>
          <a:bodyPr/>
          <a:lstStyle/>
          <a:p>
            <a:r>
              <a:rPr kumimoji="1" lang="ja-JP" altLang="en-US" dirty="0"/>
              <a:t>お問い合わせ先</a:t>
            </a:r>
          </a:p>
        </p:txBody>
      </p:sp>
      <p:sp>
        <p:nvSpPr>
          <p:cNvPr id="5" name="正方形/長方形 4"/>
          <p:cNvSpPr/>
          <p:nvPr/>
        </p:nvSpPr>
        <p:spPr>
          <a:xfrm>
            <a:off x="582677" y="979256"/>
            <a:ext cx="5553718" cy="18722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mn-ea"/>
              </a:rPr>
              <a:t>　</a:t>
            </a:r>
            <a:r>
              <a:rPr kumimoji="1" lang="en-US" altLang="ja-JP" b="1" dirty="0">
                <a:solidFill>
                  <a:schemeClr val="accent1"/>
                </a:solidFill>
                <a:latin typeface="メイリオ" panose="020B0604030504040204" pitchFamily="50" charset="-128"/>
                <a:ea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rPr>
              <a:t>による勤怠管理のお問い合わせ先</a:t>
            </a:r>
            <a:endParaRPr kumimoji="1" lang="en-US" altLang="ja-JP" b="1" dirty="0">
              <a:solidFill>
                <a:schemeClr val="accent1"/>
              </a:solidFill>
              <a:latin typeface="メイリオ" panose="020B0604030504040204" pitchFamily="50" charset="-128"/>
              <a:ea typeface="メイリオ" panose="020B0604030504040204" pitchFamily="50" charset="-128"/>
            </a:endParaRPr>
          </a:p>
          <a:p>
            <a:pPr>
              <a:lnSpc>
                <a:spcPct val="120000"/>
              </a:lnSpc>
            </a:pPr>
            <a:endParaRPr kumimoji="1" lang="en-US" altLang="ja-JP" dirty="0">
              <a:solidFill>
                <a:schemeClr val="tx1"/>
              </a:solidFill>
              <a:latin typeface="+mn-ea"/>
            </a:endParaRPr>
          </a:p>
          <a:p>
            <a:pPr>
              <a:lnSpc>
                <a:spcPct val="120000"/>
              </a:lnSpc>
            </a:pPr>
            <a:r>
              <a:rPr kumimoji="1" lang="ja-JP" altLang="en-US" dirty="0">
                <a:solidFill>
                  <a:schemeClr val="tx1"/>
                </a:solidFill>
                <a:latin typeface="+mn-ea"/>
              </a:rPr>
              <a:t>　　</a:t>
            </a:r>
            <a:r>
              <a:rPr kumimoji="1" lang="ja-JP" altLang="en-US" sz="1600" dirty="0">
                <a:solidFill>
                  <a:schemeClr val="tx1"/>
                </a:solidFill>
                <a:latin typeface="メイリオ" panose="020B0604030504040204" pitchFamily="50" charset="-128"/>
                <a:ea typeface="メイリオ" panose="020B0604030504040204" pitchFamily="50" charset="-128"/>
              </a:rPr>
              <a:t>担当者：企業管理者さま名</a:t>
            </a:r>
            <a:endParaRPr kumimoji="1" lang="en-US" altLang="ja-JP" sz="1600" dirty="0">
              <a:solidFill>
                <a:schemeClr val="tx1"/>
              </a:solidFill>
              <a:latin typeface="メイリオ" panose="020B0604030504040204" pitchFamily="50" charset="-128"/>
              <a:ea typeface="メイリオ" panose="020B0604030504040204" pitchFamily="50" charset="-128"/>
            </a:endParaRPr>
          </a:p>
          <a:p>
            <a:pPr>
              <a:lnSpc>
                <a:spcPct val="120000"/>
              </a:lnSpc>
            </a:pPr>
            <a:r>
              <a:rPr kumimoji="1" lang="ja-JP" altLang="en-US" sz="1600" dirty="0">
                <a:solidFill>
                  <a:schemeClr val="tx1"/>
                </a:solidFill>
                <a:latin typeface="メイリオ" panose="020B0604030504040204" pitchFamily="50" charset="-128"/>
                <a:ea typeface="メイリオ" panose="020B0604030504040204" pitchFamily="50" charset="-128"/>
              </a:rPr>
              <a:t>　　</a:t>
            </a:r>
            <a:r>
              <a:rPr kumimoji="1" lang="en-US" altLang="ja-JP" sz="1600" dirty="0">
                <a:solidFill>
                  <a:schemeClr val="tx1"/>
                </a:solidFill>
                <a:latin typeface="メイリオ" panose="020B0604030504040204" pitchFamily="50" charset="-128"/>
                <a:ea typeface="メイリオ" panose="020B0604030504040204" pitchFamily="50" charset="-128"/>
              </a:rPr>
              <a:t>TEL</a:t>
            </a:r>
            <a:r>
              <a:rPr kumimoji="1" lang="ja-JP" altLang="en-US" sz="1600" dirty="0">
                <a:solidFill>
                  <a:schemeClr val="tx1"/>
                </a:solidFill>
                <a:latin typeface="メイリオ" panose="020B0604030504040204" pitchFamily="50" charset="-128"/>
                <a:ea typeface="メイリオ" panose="020B0604030504040204" pitchFamily="50" charset="-128"/>
              </a:rPr>
              <a:t>　  ：</a:t>
            </a:r>
            <a:r>
              <a:rPr kumimoji="1" lang="en-US" altLang="ja-JP" sz="1600" dirty="0">
                <a:solidFill>
                  <a:schemeClr val="tx1"/>
                </a:solidFill>
                <a:latin typeface="メイリオ" panose="020B0604030504040204" pitchFamily="50" charset="-128"/>
                <a:ea typeface="メイリオ" panose="020B0604030504040204" pitchFamily="50" charset="-128"/>
              </a:rPr>
              <a:t>×××-××××</a:t>
            </a:r>
          </a:p>
          <a:p>
            <a:pPr>
              <a:lnSpc>
                <a:spcPct val="120000"/>
              </a:lnSpc>
            </a:pPr>
            <a:r>
              <a:rPr kumimoji="1" lang="ja-JP" altLang="en-US" sz="1600" dirty="0">
                <a:solidFill>
                  <a:schemeClr val="tx1"/>
                </a:solidFill>
                <a:latin typeface="メイリオ" panose="020B0604030504040204" pitchFamily="50" charset="-128"/>
                <a:ea typeface="メイリオ" panose="020B0604030504040204" pitchFamily="50" charset="-128"/>
              </a:rPr>
              <a:t>　　</a:t>
            </a:r>
            <a:r>
              <a:rPr kumimoji="1" lang="en-US" altLang="ja-JP" sz="1600" dirty="0">
                <a:solidFill>
                  <a:schemeClr val="tx1"/>
                </a:solidFill>
                <a:latin typeface="メイリオ" panose="020B0604030504040204" pitchFamily="50" charset="-128"/>
                <a:ea typeface="メイリオ" panose="020B0604030504040204" pitchFamily="50" charset="-128"/>
              </a:rPr>
              <a:t>E-Mail</a:t>
            </a:r>
            <a:r>
              <a:rPr kumimoji="1" lang="ja-JP" altLang="en-US" sz="1600" dirty="0">
                <a:solidFill>
                  <a:schemeClr val="tx1"/>
                </a:solidFill>
                <a:latin typeface="メイリオ" panose="020B0604030504040204" pitchFamily="50" charset="-128"/>
                <a:ea typeface="メイリオ" panose="020B0604030504040204" pitchFamily="50" charset="-128"/>
              </a:rPr>
              <a:t> ：企業管理者さま</a:t>
            </a:r>
            <a:r>
              <a:rPr kumimoji="1" lang="en-US" altLang="ja-JP" sz="1600" dirty="0">
                <a:solidFill>
                  <a:schemeClr val="tx1"/>
                </a:solidFill>
                <a:latin typeface="メイリオ" panose="020B0604030504040204" pitchFamily="50" charset="-128"/>
                <a:ea typeface="メイリオ" panose="020B0604030504040204" pitchFamily="50" charset="-128"/>
              </a:rPr>
              <a:t>E-Mail</a:t>
            </a:r>
          </a:p>
          <a:p>
            <a:pPr>
              <a:lnSpc>
                <a:spcPct val="120000"/>
              </a:lnSpc>
            </a:pPr>
            <a:r>
              <a:rPr kumimoji="1" lang="ja-JP" altLang="en-US" dirty="0">
                <a:solidFill>
                  <a:schemeClr val="tx1"/>
                </a:solidFill>
                <a:latin typeface="+mn-ea"/>
              </a:rPr>
              <a:t>　　</a:t>
            </a:r>
          </a:p>
        </p:txBody>
      </p:sp>
      <p:sp>
        <p:nvSpPr>
          <p:cNvPr id="6" name="正方形/長方形 5"/>
          <p:cNvSpPr/>
          <p:nvPr/>
        </p:nvSpPr>
        <p:spPr>
          <a:xfrm>
            <a:off x="582677" y="3129383"/>
            <a:ext cx="5533521" cy="26841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ja-JP" altLang="en-US" b="1" dirty="0">
                <a:solidFill>
                  <a:schemeClr val="accent1"/>
                </a:solidFill>
                <a:latin typeface="メイリオ" panose="020B0604030504040204" pitchFamily="50" charset="-128"/>
                <a:ea typeface="メイリオ" panose="020B0604030504040204" pitchFamily="50" charset="-128"/>
              </a:rPr>
              <a:t>その他ご注意点</a:t>
            </a:r>
            <a:endParaRPr kumimoji="1" lang="en-US" altLang="ja-JP" b="1" dirty="0">
              <a:solidFill>
                <a:schemeClr val="accent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690907" y="3746191"/>
            <a:ext cx="5337258" cy="1815882"/>
          </a:xfrm>
          <a:prstGeom prst="rect">
            <a:avLst/>
          </a:prstGeom>
          <a:noFill/>
        </p:spPr>
        <p:txBody>
          <a:bodyPr wrap="square" rtlCol="0">
            <a:spAutoFit/>
          </a:bodyPr>
          <a:lstStyle/>
          <a:p>
            <a:r>
              <a:rPr kumimoji="1" lang="en-US" altLang="ja-JP" sz="1400" dirty="0">
                <a:solidFill>
                  <a:srgbClr val="FF0000"/>
                </a:solidFill>
                <a:latin typeface="メイリオ" panose="020B0604030504040204" pitchFamily="50" charset="-128"/>
                <a:ea typeface="メイリオ" panose="020B0604030504040204" pitchFamily="50" charset="-128"/>
              </a:rPr>
              <a:t>※</a:t>
            </a:r>
            <a:r>
              <a:rPr kumimoji="1" lang="ja-JP" altLang="en-US" sz="1400" dirty="0">
                <a:solidFill>
                  <a:srgbClr val="FF0000"/>
                </a:solidFill>
                <a:latin typeface="メイリオ" panose="020B0604030504040204" pitchFamily="50" charset="-128"/>
                <a:ea typeface="メイリオ" panose="020B0604030504040204" pitchFamily="50" charset="-128"/>
              </a:rPr>
              <a:t>この項目は例として記載しています。書き換えてご利用ください。</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・出勤、退勤打刻を忘れないように注意してください。</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忘れた場合には月度中に必ず修正を行なってください。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・年次有給休暇の取得修正は早めに行ってください。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3285331" y="6091470"/>
            <a:ext cx="3433505" cy="307777"/>
          </a:xfrm>
          <a:prstGeom prst="rect">
            <a:avLst/>
          </a:prstGeom>
          <a:noFill/>
        </p:spPr>
        <p:txBody>
          <a:bodyPr wrap="squar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以上、よろしくお願いいたします。</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b="2954"/>
          <a:stretch>
            <a:fillRect/>
          </a:stretch>
        </p:blipFill>
        <p:spPr bwMode="auto">
          <a:xfrm>
            <a:off x="474760" y="1108344"/>
            <a:ext cx="1446739" cy="1899261"/>
          </a:xfrm>
          <a:prstGeom prst="rect">
            <a:avLst/>
          </a:prstGeom>
          <a:noFill/>
          <a:ln w="9525">
            <a:solidFill>
              <a:schemeClr val="accent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a:t>
            </a:fld>
            <a:endParaRPr lang="ja-JP" altLang="en-US" dirty="0"/>
          </a:p>
        </p:txBody>
      </p:sp>
      <p:sp>
        <p:nvSpPr>
          <p:cNvPr id="20" name="タイトル 19"/>
          <p:cNvSpPr>
            <a:spLocks noGrp="1"/>
          </p:cNvSpPr>
          <p:nvPr>
            <p:ph type="title"/>
          </p:nvPr>
        </p:nvSpPr>
        <p:spPr/>
        <p:txBody>
          <a:bodyPr/>
          <a:lstStyle/>
          <a:p>
            <a:r>
              <a:rPr lang="ja-JP" altLang="en-US" dirty="0"/>
              <a:t>管理者さまへ</a:t>
            </a:r>
          </a:p>
        </p:txBody>
      </p:sp>
      <p:sp>
        <p:nvSpPr>
          <p:cNvPr id="17" name="テキスト ボックス 16"/>
          <p:cNvSpPr txBox="1"/>
          <p:nvPr/>
        </p:nvSpPr>
        <p:spPr>
          <a:xfrm>
            <a:off x="3152155" y="1154479"/>
            <a:ext cx="3089254"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もくじや最後の注意書きなど、貴社で必要な情報にあわせて追記、削除をしてください。</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p:txBody>
      </p:sp>
      <p:cxnSp>
        <p:nvCxnSpPr>
          <p:cNvPr id="21" name="直線コネクタ 20"/>
          <p:cNvCxnSpPr/>
          <p:nvPr/>
        </p:nvCxnSpPr>
        <p:spPr>
          <a:xfrm flipV="1">
            <a:off x="385201" y="3635565"/>
            <a:ext cx="5938481" cy="8657"/>
          </a:xfrm>
          <a:prstGeom prst="line">
            <a:avLst/>
          </a:prstGeom>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11095" y="3830789"/>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従業員へ本マニュアルの配布を行なう</a:t>
            </a:r>
          </a:p>
        </p:txBody>
      </p:sp>
      <p:sp>
        <p:nvSpPr>
          <p:cNvPr id="30" name="テキスト ボックス 29"/>
          <p:cNvSpPr txBox="1"/>
          <p:nvPr/>
        </p:nvSpPr>
        <p:spPr>
          <a:xfrm>
            <a:off x="506268" y="4226347"/>
            <a:ext cx="5586059" cy="276999"/>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「管理者さまへ」（本ページ）は削除して配布を行なってください。</a:t>
            </a:r>
            <a:endParaRPr kumimoji="1" lang="en-US" altLang="ja-JP" sz="1200" b="1" dirty="0">
              <a:latin typeface="メイリオ" panose="020B0604030504040204" pitchFamily="50" charset="-128"/>
              <a:ea typeface="メイリオ" panose="020B0604030504040204" pitchFamily="50" charset="-128"/>
            </a:endParaRPr>
          </a:p>
        </p:txBody>
      </p:sp>
      <p:pic>
        <p:nvPicPr>
          <p:cNvPr id="2053" name="Picture 5"/>
          <p:cNvPicPr>
            <a:picLocks noChangeAspect="1" noChangeArrowheads="1"/>
          </p:cNvPicPr>
          <p:nvPr/>
        </p:nvPicPr>
        <p:blipFill>
          <a:blip r:embed="rId4" cstate="print"/>
          <a:srcRect/>
          <a:stretch>
            <a:fillRect/>
          </a:stretch>
        </p:blipFill>
        <p:spPr bwMode="auto">
          <a:xfrm>
            <a:off x="1477294" y="1618046"/>
            <a:ext cx="1409126" cy="1830952"/>
          </a:xfrm>
          <a:prstGeom prst="rect">
            <a:avLst/>
          </a:prstGeom>
          <a:noFill/>
          <a:ln w="9525">
            <a:solidFill>
              <a:schemeClr val="accent1"/>
            </a:solidFill>
            <a:miter lim="800000"/>
            <a:headEnd/>
            <a:tailEnd/>
          </a:ln>
        </p:spPr>
      </p:pic>
      <p:grpSp>
        <p:nvGrpSpPr>
          <p:cNvPr id="39" name="グループ化 38"/>
          <p:cNvGrpSpPr/>
          <p:nvPr/>
        </p:nvGrpSpPr>
        <p:grpSpPr>
          <a:xfrm>
            <a:off x="1498294" y="994034"/>
            <a:ext cx="1405210" cy="554507"/>
            <a:chOff x="5559261" y="1215025"/>
            <a:chExt cx="1405210" cy="554507"/>
          </a:xfrm>
          <a:solidFill>
            <a:schemeClr val="accent3">
              <a:lumMod val="75000"/>
            </a:schemeClr>
          </a:solidFill>
        </p:grpSpPr>
        <p:sp>
          <p:nvSpPr>
            <p:cNvPr id="40" name="二等辺三角形 39"/>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1" name="角丸四角形 40"/>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カスタマイズ！</a:t>
              </a:r>
            </a:p>
          </p:txBody>
        </p:sp>
      </p:grpSp>
    </p:spTree>
    <p:extLst>
      <p:ext uri="{BB962C8B-B14F-4D97-AF65-F5344CB8AC3E}">
        <p14:creationId xmlns:p14="http://schemas.microsoft.com/office/powerpoint/2010/main" val="3477102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DB059D7-74B2-4434-86F8-EBA9B3829DC3}"/>
              </a:ext>
            </a:extLst>
          </p:cNvPr>
          <p:cNvSpPr>
            <a:spLocks noGrp="1"/>
          </p:cNvSpPr>
          <p:nvPr>
            <p:ph type="ftr" sz="quarter" idx="11"/>
          </p:nvPr>
        </p:nvSpPr>
        <p:spPr/>
        <p:txBody>
          <a:bodyPr/>
          <a:lstStyle/>
          <a:p>
            <a:r>
              <a:rPr kumimoji="1" lang="en-US" altLang="ja-JP"/>
              <a:t>©2016 Sony Network Communications Inc.</a:t>
            </a:r>
            <a:endParaRPr kumimoji="1" lang="ja-JP" altLang="en-US" dirty="0"/>
          </a:p>
        </p:txBody>
      </p:sp>
      <p:sp>
        <p:nvSpPr>
          <p:cNvPr id="3" name="スライド番号プレースホルダー 2">
            <a:extLst>
              <a:ext uri="{FF2B5EF4-FFF2-40B4-BE49-F238E27FC236}">
                <a16:creationId xmlns:a16="http://schemas.microsoft.com/office/drawing/2014/main" id="{92CFCEEC-2025-472B-9336-46F7F4885FF2}"/>
              </a:ext>
            </a:extLst>
          </p:cNvPr>
          <p:cNvSpPr>
            <a:spLocks noGrp="1"/>
          </p:cNvSpPr>
          <p:nvPr>
            <p:ph type="sldNum" sz="quarter" idx="12"/>
          </p:nvPr>
        </p:nvSpPr>
        <p:spPr/>
        <p:txBody>
          <a:bodyPr/>
          <a:lstStyle/>
          <a:p>
            <a:fld id="{94E8D513-F815-49AF-AE30-01E47A21E05B}" type="slidenum">
              <a:rPr kumimoji="1" lang="ja-JP" altLang="en-US" smtClean="0"/>
              <a:pPr/>
              <a:t>3</a:t>
            </a:fld>
            <a:endParaRPr kumimoji="1" lang="ja-JP" altLang="en-US"/>
          </a:p>
        </p:txBody>
      </p:sp>
      <p:sp>
        <p:nvSpPr>
          <p:cNvPr id="4" name="タイトル 3">
            <a:extLst>
              <a:ext uri="{FF2B5EF4-FFF2-40B4-BE49-F238E27FC236}">
                <a16:creationId xmlns:a16="http://schemas.microsoft.com/office/drawing/2014/main" id="{536A918D-C7A5-4DC6-88FB-E1C3792C1B55}"/>
              </a:ext>
            </a:extLst>
          </p:cNvPr>
          <p:cNvSpPr>
            <a:spLocks noGrp="1"/>
          </p:cNvSpPr>
          <p:nvPr>
            <p:ph type="title"/>
          </p:nvPr>
        </p:nvSpPr>
        <p:spPr/>
        <p:txBody>
          <a:bodyPr/>
          <a:lstStyle/>
          <a:p>
            <a:r>
              <a:rPr kumimoji="1" lang="ja-JP" altLang="en-US" dirty="0"/>
              <a:t>もくじ</a:t>
            </a:r>
          </a:p>
        </p:txBody>
      </p:sp>
      <p:sp>
        <p:nvSpPr>
          <p:cNvPr id="5" name="テキスト ボックス 4">
            <a:extLst>
              <a:ext uri="{FF2B5EF4-FFF2-40B4-BE49-F238E27FC236}">
                <a16:creationId xmlns:a16="http://schemas.microsoft.com/office/drawing/2014/main" id="{850A34E6-D8DB-458A-94CD-08F1AD53AD25}"/>
              </a:ext>
            </a:extLst>
          </p:cNvPr>
          <p:cNvSpPr txBox="1"/>
          <p:nvPr/>
        </p:nvSpPr>
        <p:spPr>
          <a:xfrm>
            <a:off x="520908" y="1064915"/>
            <a:ext cx="5816183" cy="5563061"/>
          </a:xfrm>
          <a:prstGeom prst="rect">
            <a:avLst/>
          </a:prstGeom>
          <a:noFill/>
        </p:spPr>
        <p:txBody>
          <a:bodyPr wrap="square" rtlCol="0">
            <a:spAutoFit/>
          </a:bodyPr>
          <a:lstStyle/>
          <a:p>
            <a:pPr marL="5114925" indent="-5114925">
              <a:lnSpc>
                <a:spcPct val="200000"/>
              </a:lnSpc>
            </a:pPr>
            <a:r>
              <a:rPr kumimoji="1" lang="ja-JP" altLang="en-US" dirty="0">
                <a:latin typeface="メイリオ" panose="020B0604030504040204" pitchFamily="50" charset="-128"/>
                <a:ea typeface="メイリオ" panose="020B0604030504040204" pitchFamily="50" charset="-128"/>
              </a:rPr>
              <a:t>勤怠の修正について</a:t>
            </a:r>
            <a:r>
              <a:rPr kumimoji="1" lang="en-US" altLang="ja-JP" dirty="0">
                <a:latin typeface="メイリオ" panose="020B0604030504040204" pitchFamily="50" charset="-128"/>
                <a:ea typeface="メイリオ" panose="020B0604030504040204" pitchFamily="50" charset="-128"/>
              </a:rPr>
              <a:t>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5</a:t>
            </a:r>
          </a:p>
          <a:p>
            <a:pPr marL="5114925" indent="-5114925">
              <a:lnSpc>
                <a:spcPct val="200000"/>
              </a:lnSpc>
            </a:pPr>
            <a:r>
              <a:rPr kumimoji="1" lang="ja-JP" altLang="en-US" dirty="0">
                <a:latin typeface="メイリオ" panose="020B0604030504040204" pitchFamily="50" charset="-128"/>
                <a:ea typeface="メイリオ" panose="020B0604030504040204" pitchFamily="50" charset="-128"/>
              </a:rPr>
              <a:t>修正方法（</a:t>
            </a:r>
            <a:r>
              <a:rPr kumimoji="1" lang="en-US" altLang="ja-JP" dirty="0">
                <a:latin typeface="メイリオ" panose="020B0604030504040204" pitchFamily="50" charset="-128"/>
                <a:ea typeface="メイリオ" panose="020B0604030504040204" pitchFamily="50" charset="-128"/>
              </a:rPr>
              <a:t>PC</a:t>
            </a:r>
            <a:r>
              <a:rPr kumimoji="1" lang="ja-JP" altLang="en-US" dirty="0">
                <a:latin typeface="メイリオ" panose="020B0604030504040204" pitchFamily="50" charset="-128"/>
                <a:ea typeface="メイリオ" panose="020B0604030504040204" pitchFamily="50" charset="-128"/>
              </a:rPr>
              <a:t>） </a:t>
            </a:r>
            <a:r>
              <a:rPr kumimoji="1" lang="en-US" altLang="ja-JP" u="dashHeavy" baseline="30000"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7</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申請方法（スマートフォン）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8	 </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種別ごとの修正例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10</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実績変更修正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11</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休暇取得修正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13</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勤務修正（休日出勤）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16</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残業修正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19</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　　振出</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振替修正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21</a:t>
            </a:r>
          </a:p>
          <a:p>
            <a:pPr marL="5024438" indent="-5024438">
              <a:lnSpc>
                <a:spcPct val="200000"/>
              </a:lnSpc>
            </a:pPr>
            <a:r>
              <a:rPr kumimoji="1" lang="ja-JP" altLang="en-US" dirty="0">
                <a:latin typeface="メイリオ" panose="020B0604030504040204" pitchFamily="50" charset="-128"/>
                <a:ea typeface="メイリオ" panose="020B0604030504040204" pitchFamily="50" charset="-128"/>
              </a:rPr>
              <a:t>お問い合わせ </a:t>
            </a:r>
            <a:r>
              <a:rPr kumimoji="1" lang="en-US" altLang="ja-JP" u="dashHeavy" baseline="30000" dirty="0">
                <a:latin typeface="メイリオ" panose="020B0604030504040204" pitchFamily="50" charset="-128"/>
                <a:ea typeface="メイリオ" panose="020B0604030504040204" pitchFamily="50" charset="-128"/>
              </a:rPr>
              <a:t>	</a:t>
            </a:r>
            <a:r>
              <a:rPr kumimoji="1" lang="en-US" altLang="ja-JP" dirty="0">
                <a:latin typeface="メイリオ" panose="020B0604030504040204" pitchFamily="50" charset="-128"/>
                <a:ea typeface="メイリオ" panose="020B0604030504040204" pitchFamily="50" charset="-128"/>
              </a:rPr>
              <a:t>	 32</a:t>
            </a:r>
          </a:p>
        </p:txBody>
      </p:sp>
    </p:spTree>
    <p:extLst>
      <p:ext uri="{BB962C8B-B14F-4D97-AF65-F5344CB8AC3E}">
        <p14:creationId xmlns:p14="http://schemas.microsoft.com/office/powerpoint/2010/main" val="251785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a:t>
            </a:fld>
            <a:endParaRPr lang="ja-JP" altLang="en-US" dirty="0"/>
          </a:p>
        </p:txBody>
      </p:sp>
      <p:sp>
        <p:nvSpPr>
          <p:cNvPr id="5" name="タイトル 4"/>
          <p:cNvSpPr>
            <a:spLocks noGrp="1"/>
          </p:cNvSpPr>
          <p:nvPr>
            <p:ph type="title"/>
          </p:nvPr>
        </p:nvSpPr>
        <p:spPr/>
        <p:txBody>
          <a:bodyPr/>
          <a:lstStyle/>
          <a:p>
            <a:r>
              <a:rPr lang="ja-JP" altLang="en-US" dirty="0"/>
              <a:t>勤怠の修正について</a:t>
            </a:r>
          </a:p>
        </p:txBody>
      </p:sp>
      <p:sp>
        <p:nvSpPr>
          <p:cNvPr id="8" name="テキスト ボックス 7"/>
          <p:cNvSpPr txBox="1"/>
          <p:nvPr/>
        </p:nvSpPr>
        <p:spPr>
          <a:xfrm>
            <a:off x="266569" y="1036108"/>
            <a:ext cx="1569660"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修正について</a:t>
            </a:r>
          </a:p>
        </p:txBody>
      </p:sp>
      <p:cxnSp>
        <p:nvCxnSpPr>
          <p:cNvPr id="9" name="直線コネクタ 8"/>
          <p:cNvCxnSpPr/>
          <p:nvPr/>
        </p:nvCxnSpPr>
        <p:spPr>
          <a:xfrm>
            <a:off x="275618" y="1440242"/>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8CD1883F-E920-4A15-BF26-3BFF927DF48E}"/>
              </a:ext>
            </a:extLst>
          </p:cNvPr>
          <p:cNvSpPr/>
          <p:nvPr/>
        </p:nvSpPr>
        <p:spPr>
          <a:xfrm>
            <a:off x="318074" y="2913911"/>
            <a:ext cx="6198324" cy="2178205"/>
          </a:xfrm>
          <a:prstGeom prst="rect">
            <a:avLst/>
          </a:prstGeom>
          <a:noFill/>
          <a:ln w="19050">
            <a:solidFill>
              <a:schemeClr val="accent5">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矢印: ストライプ 14">
            <a:extLst>
              <a:ext uri="{FF2B5EF4-FFF2-40B4-BE49-F238E27FC236}">
                <a16:creationId xmlns:a16="http://schemas.microsoft.com/office/drawing/2014/main" id="{F3456393-4615-46F6-9DF0-8B9E8221884B}"/>
              </a:ext>
            </a:extLst>
          </p:cNvPr>
          <p:cNvSpPr/>
          <p:nvPr/>
        </p:nvSpPr>
        <p:spPr>
          <a:xfrm>
            <a:off x="4003305" y="3800135"/>
            <a:ext cx="668338" cy="484802"/>
          </a:xfrm>
          <a:prstGeom prst="strip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吹き出し: 角を丸めた四角形 21">
            <a:extLst>
              <a:ext uri="{FF2B5EF4-FFF2-40B4-BE49-F238E27FC236}">
                <a16:creationId xmlns:a16="http://schemas.microsoft.com/office/drawing/2014/main" id="{185BABCE-257D-4041-857B-BEF3DF965D56}"/>
              </a:ext>
            </a:extLst>
          </p:cNvPr>
          <p:cNvSpPr/>
          <p:nvPr/>
        </p:nvSpPr>
        <p:spPr>
          <a:xfrm>
            <a:off x="465631" y="3009830"/>
            <a:ext cx="1428750" cy="881585"/>
          </a:xfrm>
          <a:prstGeom prst="wedgeRoundRectCallout">
            <a:avLst>
              <a:gd name="adj1" fmla="val -4624"/>
              <a:gd name="adj2" fmla="val 66183"/>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メイリオ" panose="020B0604030504040204" pitchFamily="50" charset="-128"/>
                <a:ea typeface="メイリオ" panose="020B0604030504040204" pitchFamily="50" charset="-128"/>
              </a:rPr>
              <a:t>昨日は昼以外に休憩時間が発生したから、実績修正しないと！</a:t>
            </a:r>
          </a:p>
        </p:txBody>
      </p:sp>
      <p:pic>
        <p:nvPicPr>
          <p:cNvPr id="24" name="図 2">
            <a:extLst>
              <a:ext uri="{FF2B5EF4-FFF2-40B4-BE49-F238E27FC236}">
                <a16:creationId xmlns:a16="http://schemas.microsoft.com/office/drawing/2014/main" id="{F969797C-FB9A-4A64-97AA-04831CB2919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837" y="4149159"/>
            <a:ext cx="668338"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2">
            <a:extLst>
              <a:ext uri="{FF2B5EF4-FFF2-40B4-BE49-F238E27FC236}">
                <a16:creationId xmlns:a16="http://schemas.microsoft.com/office/drawing/2014/main" id="{296D5111-4348-4B02-BC65-D684E1E72816}"/>
              </a:ext>
            </a:extLst>
          </p:cNvPr>
          <p:cNvPicPr>
            <a:picLocks noChangeAspect="1"/>
          </p:cNvPicPr>
          <p:nvPr/>
        </p:nvPicPr>
        <p:blipFill>
          <a:blip r:embed="rId4"/>
          <a:stretch>
            <a:fillRect/>
          </a:stretch>
        </p:blipFill>
        <p:spPr>
          <a:xfrm>
            <a:off x="4789088" y="3338679"/>
            <a:ext cx="1128314" cy="1620959"/>
          </a:xfrm>
          <a:prstGeom prst="rect">
            <a:avLst/>
          </a:prstGeom>
        </p:spPr>
      </p:pic>
      <p:sp>
        <p:nvSpPr>
          <p:cNvPr id="33" name="正方形/長方形 5">
            <a:extLst>
              <a:ext uri="{FF2B5EF4-FFF2-40B4-BE49-F238E27FC236}">
                <a16:creationId xmlns:a16="http://schemas.microsoft.com/office/drawing/2014/main" id="{EFB97E9F-0946-4DF2-9FFF-21990EE5504F}"/>
              </a:ext>
            </a:extLst>
          </p:cNvPr>
          <p:cNvSpPr>
            <a:spLocks noChangeArrowheads="1"/>
          </p:cNvSpPr>
          <p:nvPr/>
        </p:nvSpPr>
        <p:spPr bwMode="auto">
          <a:xfrm>
            <a:off x="4789089" y="3070848"/>
            <a:ext cx="1468025" cy="276999"/>
          </a:xfrm>
          <a:prstGeom prst="rect">
            <a:avLst/>
          </a:prstGeom>
          <a:no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defRPr/>
            </a:pPr>
            <a:r>
              <a:rPr lang="ja-JP" altLang="en-US" sz="1200" dirty="0">
                <a:solidFill>
                  <a:srgbClr val="113458"/>
                </a:solidFill>
                <a:latin typeface="メイリオ" panose="020B0604030504040204" pitchFamily="50" charset="-128"/>
                <a:ea typeface="メイリオ" panose="020B0604030504040204" pitchFamily="50" charset="-128"/>
              </a:rPr>
              <a:t>正しい出勤簿！</a:t>
            </a:r>
            <a:endParaRPr lang="en-US" altLang="ja-JP" sz="1200" dirty="0">
              <a:solidFill>
                <a:srgbClr val="113458"/>
              </a:solidFill>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9030FB74-B59A-432E-BA22-C7A9DE194A8A}"/>
              </a:ext>
            </a:extLst>
          </p:cNvPr>
          <p:cNvSpPr txBox="1"/>
          <p:nvPr/>
        </p:nvSpPr>
        <p:spPr>
          <a:xfrm>
            <a:off x="329837" y="1660503"/>
            <a:ext cx="6198325"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正しい勤怠状況を記録するためには、予定や実績の修正が必要な場合があります。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月末までに正しい出勤簿状況になるように、速やかに正しく修正を行ってください。</a:t>
            </a:r>
            <a:endParaRPr kumimoji="1" lang="en-US" altLang="ja-JP" sz="1400" dirty="0">
              <a:latin typeface="メイリオ" panose="020B0604030504040204" pitchFamily="50" charset="-128"/>
              <a:ea typeface="メイリオ" panose="020B0604030504040204" pitchFamily="50" charset="-128"/>
            </a:endParaRPr>
          </a:p>
        </p:txBody>
      </p:sp>
      <p:graphicFrame>
        <p:nvGraphicFramePr>
          <p:cNvPr id="7" name="表 13">
            <a:extLst>
              <a:ext uri="{FF2B5EF4-FFF2-40B4-BE49-F238E27FC236}">
                <a16:creationId xmlns:a16="http://schemas.microsoft.com/office/drawing/2014/main" id="{61B12B31-C000-40CA-8EBA-5E3ECE481707}"/>
              </a:ext>
            </a:extLst>
          </p:cNvPr>
          <p:cNvGraphicFramePr>
            <a:graphicFrameLocks noGrp="1"/>
          </p:cNvGraphicFramePr>
          <p:nvPr>
            <p:extLst>
              <p:ext uri="{D42A27DB-BD31-4B8C-83A1-F6EECF244321}">
                <p14:modId xmlns:p14="http://schemas.microsoft.com/office/powerpoint/2010/main" val="1687755257"/>
              </p:ext>
            </p:extLst>
          </p:nvPr>
        </p:nvGraphicFramePr>
        <p:xfrm>
          <a:off x="405217" y="5358792"/>
          <a:ext cx="6024037" cy="2918305"/>
        </p:xfrm>
        <a:graphic>
          <a:graphicData uri="http://schemas.openxmlformats.org/drawingml/2006/table">
            <a:tbl>
              <a:tblPr firstRow="1" bandRow="1">
                <a:tableStyleId>{F5AB1C69-6EDB-4FF4-983F-18BD219EF322}</a:tableStyleId>
              </a:tblPr>
              <a:tblGrid>
                <a:gridCol w="1695744">
                  <a:extLst>
                    <a:ext uri="{9D8B030D-6E8A-4147-A177-3AD203B41FA5}">
                      <a16:colId xmlns:a16="http://schemas.microsoft.com/office/drawing/2014/main" val="321042678"/>
                    </a:ext>
                  </a:extLst>
                </a:gridCol>
                <a:gridCol w="4328293">
                  <a:extLst>
                    <a:ext uri="{9D8B030D-6E8A-4147-A177-3AD203B41FA5}">
                      <a16:colId xmlns:a16="http://schemas.microsoft.com/office/drawing/2014/main" val="231526776"/>
                    </a:ext>
                  </a:extLst>
                </a:gridCol>
              </a:tblGrid>
              <a:tr h="35006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latin typeface="メイリオ" panose="020B0604030504040204" pitchFamily="50" charset="-128"/>
                          <a:ea typeface="メイリオ" panose="020B0604030504040204" pitchFamily="50" charset="-128"/>
                        </a:rPr>
                        <a:t>AKASHI</a:t>
                      </a:r>
                      <a:r>
                        <a:rPr kumimoji="1" lang="ja-JP" altLang="en-US" sz="1600" dirty="0">
                          <a:solidFill>
                            <a:schemeClr val="tx1"/>
                          </a:solidFill>
                          <a:latin typeface="メイリオ" panose="020B0604030504040204" pitchFamily="50" charset="-128"/>
                          <a:ea typeface="メイリオ" panose="020B0604030504040204" pitchFamily="50" charset="-128"/>
                        </a:rPr>
                        <a:t>の修正種別</a:t>
                      </a:r>
                    </a:p>
                  </a:txBody>
                  <a:tcPr/>
                </a:tc>
                <a:tc hMerge="1">
                  <a:txBody>
                    <a:bodyPr/>
                    <a:lstStyle/>
                    <a:p>
                      <a:endParaRPr kumimoji="1" lang="ja-JP" altLang="en-US" sz="1400" dirty="0"/>
                    </a:p>
                  </a:txBody>
                  <a:tcPr/>
                </a:tc>
                <a:extLst>
                  <a:ext uri="{0D108BD9-81ED-4DB2-BD59-A6C34878D82A}">
                    <a16:rowId xmlns:a16="http://schemas.microsoft.com/office/drawing/2014/main" val="2298249611"/>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残業</a:t>
                      </a:r>
                    </a:p>
                  </a:txBody>
                  <a:tcPr/>
                </a:tc>
                <a:tc>
                  <a:txBody>
                    <a:bodyPr/>
                    <a:lstStyle/>
                    <a:p>
                      <a:r>
                        <a:rPr kumimoji="1" lang="ja-JP" altLang="en-US" sz="1200" dirty="0">
                          <a:latin typeface="メイリオ" panose="020B0604030504040204" pitchFamily="50" charset="-128"/>
                          <a:ea typeface="メイリオ" panose="020B0604030504040204" pitchFamily="50" charset="-128"/>
                        </a:rPr>
                        <a:t>早出・残業時間の修正</a:t>
                      </a:r>
                    </a:p>
                  </a:txBody>
                  <a:tcPr/>
                </a:tc>
                <a:extLst>
                  <a:ext uri="{0D108BD9-81ED-4DB2-BD59-A6C34878D82A}">
                    <a16:rowId xmlns:a16="http://schemas.microsoft.com/office/drawing/2014/main" val="1424297279"/>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予定変更</a:t>
                      </a:r>
                    </a:p>
                  </a:txBody>
                  <a:tcPr/>
                </a:tc>
                <a:tc>
                  <a:txBody>
                    <a:bodyPr/>
                    <a:lstStyle/>
                    <a:p>
                      <a:r>
                        <a:rPr kumimoji="1" lang="ja-JP" altLang="en-US" sz="1200" dirty="0">
                          <a:latin typeface="メイリオ" panose="020B0604030504040204" pitchFamily="50" charset="-128"/>
                          <a:ea typeface="メイリオ" panose="020B0604030504040204" pitchFamily="50" charset="-128"/>
                        </a:rPr>
                        <a:t>予定出退勤時刻や予定休憩時間の変更</a:t>
                      </a:r>
                    </a:p>
                  </a:txBody>
                  <a:tcPr/>
                </a:tc>
                <a:extLst>
                  <a:ext uri="{0D108BD9-81ED-4DB2-BD59-A6C34878D82A}">
                    <a16:rowId xmlns:a16="http://schemas.microsoft.com/office/drawing/2014/main" val="395204044"/>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実績変更</a:t>
                      </a:r>
                    </a:p>
                  </a:txBody>
                  <a:tcPr/>
                </a:tc>
                <a:tc>
                  <a:txBody>
                    <a:bodyPr/>
                    <a:lstStyle/>
                    <a:p>
                      <a:r>
                        <a:rPr kumimoji="1" lang="ja-JP" altLang="en-US" sz="1200" dirty="0">
                          <a:latin typeface="メイリオ" panose="020B0604030504040204" pitchFamily="50" charset="-128"/>
                          <a:ea typeface="メイリオ" panose="020B0604030504040204" pitchFamily="50" charset="-128"/>
                        </a:rPr>
                        <a:t>実績出退勤時刻や実績休憩時間の修正</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変更</a:t>
                      </a:r>
                    </a:p>
                  </a:txBody>
                  <a:tcPr/>
                </a:tc>
                <a:extLst>
                  <a:ext uri="{0D108BD9-81ED-4DB2-BD59-A6C34878D82A}">
                    <a16:rowId xmlns:a16="http://schemas.microsoft.com/office/drawing/2014/main" val="1899873287"/>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遅刻早退</a:t>
                      </a:r>
                    </a:p>
                  </a:txBody>
                  <a:tcPr/>
                </a:tc>
                <a:tc>
                  <a:txBody>
                    <a:bodyPr/>
                    <a:lstStyle/>
                    <a:p>
                      <a:r>
                        <a:rPr kumimoji="1" lang="ja-JP" altLang="en-US" sz="1200" dirty="0">
                          <a:latin typeface="メイリオ" panose="020B0604030504040204" pitchFamily="50" charset="-128"/>
                          <a:ea typeface="メイリオ" panose="020B0604030504040204" pitchFamily="50" charset="-128"/>
                        </a:rPr>
                        <a:t>遅刻・早退の修正</a:t>
                      </a:r>
                    </a:p>
                  </a:txBody>
                  <a:tcPr/>
                </a:tc>
                <a:extLst>
                  <a:ext uri="{0D108BD9-81ED-4DB2-BD59-A6C34878D82A}">
                    <a16:rowId xmlns:a16="http://schemas.microsoft.com/office/drawing/2014/main" val="3149131742"/>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休暇取得</a:t>
                      </a:r>
                    </a:p>
                  </a:txBody>
                  <a:tcPr/>
                </a:tc>
                <a:tc>
                  <a:txBody>
                    <a:bodyPr/>
                    <a:lstStyle/>
                    <a:p>
                      <a:r>
                        <a:rPr kumimoji="1" lang="ja-JP" altLang="en-US" sz="1200" dirty="0">
                          <a:latin typeface="メイリオ" panose="020B0604030504040204" pitchFamily="50" charset="-128"/>
                          <a:ea typeface="メイリオ" panose="020B0604030504040204" pitchFamily="50" charset="-128"/>
                        </a:rPr>
                        <a:t>年次有給休暇を含む各種休暇の取得</a:t>
                      </a:r>
                    </a:p>
                  </a:txBody>
                  <a:tcPr/>
                </a:tc>
                <a:extLst>
                  <a:ext uri="{0D108BD9-81ED-4DB2-BD59-A6C34878D82A}">
                    <a16:rowId xmlns:a16="http://schemas.microsoft.com/office/drawing/2014/main" val="2913331251"/>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直行直帰</a:t>
                      </a:r>
                    </a:p>
                  </a:txBody>
                  <a:tcPr/>
                </a:tc>
                <a:tc>
                  <a:txBody>
                    <a:bodyPr/>
                    <a:lstStyle/>
                    <a:p>
                      <a:r>
                        <a:rPr kumimoji="1" lang="ja-JP" altLang="en-US" sz="1200" dirty="0">
                          <a:latin typeface="メイリオ" panose="020B0604030504040204" pitchFamily="50" charset="-128"/>
                          <a:ea typeface="メイリオ" panose="020B0604030504040204" pitchFamily="50" charset="-128"/>
                        </a:rPr>
                        <a:t>直行・直帰・出張の追加</a:t>
                      </a:r>
                    </a:p>
                  </a:txBody>
                  <a:tcPr/>
                </a:tc>
                <a:extLst>
                  <a:ext uri="{0D108BD9-81ED-4DB2-BD59-A6C34878D82A}">
                    <a16:rowId xmlns:a16="http://schemas.microsoft.com/office/drawing/2014/main" val="1175895618"/>
                  </a:ext>
                </a:extLst>
              </a:tr>
              <a:tr h="289758">
                <a:tc>
                  <a:txBody>
                    <a:bodyPr/>
                    <a:lstStyle/>
                    <a:p>
                      <a:r>
                        <a:rPr kumimoji="1" lang="ja-JP" altLang="en-US" sz="1400" b="1" dirty="0">
                          <a:latin typeface="メイリオ" panose="020B0604030504040204" pitchFamily="50" charset="-128"/>
                          <a:ea typeface="メイリオ" panose="020B0604030504040204" pitchFamily="50" charset="-128"/>
                        </a:rPr>
                        <a:t>勤務</a:t>
                      </a:r>
                    </a:p>
                  </a:txBody>
                  <a:tcPr/>
                </a:tc>
                <a:tc>
                  <a:txBody>
                    <a:bodyPr/>
                    <a:lstStyle/>
                    <a:p>
                      <a:r>
                        <a:rPr kumimoji="1" lang="ja-JP" altLang="en-US" sz="1200" dirty="0">
                          <a:latin typeface="メイリオ" panose="020B0604030504040204" pitchFamily="50" charset="-128"/>
                          <a:ea typeface="メイリオ" panose="020B0604030504040204" pitchFamily="50" charset="-128"/>
                        </a:rPr>
                        <a:t>休出、欠勤などの勤務修正</a:t>
                      </a:r>
                    </a:p>
                  </a:txBody>
                  <a:tcPr/>
                </a:tc>
                <a:extLst>
                  <a:ext uri="{0D108BD9-81ED-4DB2-BD59-A6C34878D82A}">
                    <a16:rowId xmlns:a16="http://schemas.microsoft.com/office/drawing/2014/main" val="1763819254"/>
                  </a:ext>
                </a:extLst>
              </a:tr>
              <a:tr h="434637">
                <a:tc>
                  <a:txBody>
                    <a:bodyPr/>
                    <a:lstStyle/>
                    <a:p>
                      <a:r>
                        <a:rPr kumimoji="1" lang="ja-JP" altLang="en-US" sz="1400" b="1" dirty="0">
                          <a:latin typeface="メイリオ" panose="020B0604030504040204" pitchFamily="50" charset="-128"/>
                          <a:ea typeface="メイリオ" panose="020B0604030504040204" pitchFamily="50" charset="-128"/>
                        </a:rPr>
                        <a:t>その他</a:t>
                      </a:r>
                    </a:p>
                  </a:txBody>
                  <a:tcPr/>
                </a:tc>
                <a:tc>
                  <a:txBody>
                    <a:bodyPr/>
                    <a:lstStyle/>
                    <a:p>
                      <a:r>
                        <a:rPr kumimoji="1" lang="ja-JP" altLang="en-US" sz="1200" dirty="0">
                          <a:latin typeface="メイリオ" panose="020B0604030504040204" pitchFamily="50" charset="-128"/>
                          <a:ea typeface="メイリオ" panose="020B0604030504040204" pitchFamily="50" charset="-128"/>
                        </a:rPr>
                        <a:t>理由など備考欄の記入</a:t>
                      </a:r>
                    </a:p>
                  </a:txBody>
                  <a:tcPr/>
                </a:tc>
                <a:extLst>
                  <a:ext uri="{0D108BD9-81ED-4DB2-BD59-A6C34878D82A}">
                    <a16:rowId xmlns:a16="http://schemas.microsoft.com/office/drawing/2014/main" val="467560623"/>
                  </a:ext>
                </a:extLst>
              </a:tr>
            </a:tbl>
          </a:graphicData>
        </a:graphic>
      </p:graphicFrame>
      <p:sp>
        <p:nvSpPr>
          <p:cNvPr id="30" name="吹き出し: 角を丸めた四角形 29">
            <a:extLst>
              <a:ext uri="{FF2B5EF4-FFF2-40B4-BE49-F238E27FC236}">
                <a16:creationId xmlns:a16="http://schemas.microsoft.com/office/drawing/2014/main" id="{A21D7157-CDB7-4230-9249-0F5C771BD4D5}"/>
              </a:ext>
            </a:extLst>
          </p:cNvPr>
          <p:cNvSpPr/>
          <p:nvPr/>
        </p:nvSpPr>
        <p:spPr>
          <a:xfrm>
            <a:off x="2301370" y="3078604"/>
            <a:ext cx="1428750" cy="881585"/>
          </a:xfrm>
          <a:prstGeom prst="wedgeRoundRectCallout">
            <a:avLst>
              <a:gd name="adj1" fmla="val -78606"/>
              <a:gd name="adj2" fmla="val 61425"/>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メイリオ" panose="020B0604030504040204" pitchFamily="50" charset="-128"/>
                <a:ea typeface="メイリオ" panose="020B0604030504040204" pitchFamily="50" charset="-128"/>
              </a:rPr>
              <a:t>来週土曜日は休日出勤するので休出を入れておこう。</a:t>
            </a:r>
          </a:p>
        </p:txBody>
      </p:sp>
      <p:sp>
        <p:nvSpPr>
          <p:cNvPr id="32" name="吹き出し: 角を丸めた四角形 31">
            <a:extLst>
              <a:ext uri="{FF2B5EF4-FFF2-40B4-BE49-F238E27FC236}">
                <a16:creationId xmlns:a16="http://schemas.microsoft.com/office/drawing/2014/main" id="{496BD0A3-A8CB-43E5-9836-A1D9653303F0}"/>
              </a:ext>
            </a:extLst>
          </p:cNvPr>
          <p:cNvSpPr/>
          <p:nvPr/>
        </p:nvSpPr>
        <p:spPr>
          <a:xfrm>
            <a:off x="2301370" y="4042536"/>
            <a:ext cx="1428749" cy="881585"/>
          </a:xfrm>
          <a:prstGeom prst="wedgeRoundRectCallout">
            <a:avLst>
              <a:gd name="adj1" fmla="val -89762"/>
              <a:gd name="adj2" fmla="val 2427"/>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dirty="0">
                <a:solidFill>
                  <a:schemeClr val="tx1"/>
                </a:solidFill>
                <a:latin typeface="メイリオ" panose="020B0604030504040204" pitchFamily="50" charset="-128"/>
                <a:ea typeface="メイリオ" panose="020B0604030504040204" pitchFamily="50" charset="-128"/>
              </a:rPr>
              <a:t>月末はお休みの予定だった！</a:t>
            </a:r>
            <a:endParaRPr lang="en-US" altLang="ja-JP" sz="1050" dirty="0">
              <a:solidFill>
                <a:schemeClr val="tx1"/>
              </a:solidFill>
              <a:latin typeface="メイリオ" panose="020B0604030504040204" pitchFamily="50" charset="-128"/>
              <a:ea typeface="メイリオ" panose="020B0604030504040204" pitchFamily="50" charset="-128"/>
            </a:endParaRPr>
          </a:p>
          <a:p>
            <a:pPr>
              <a:defRPr/>
            </a:pPr>
            <a:r>
              <a:rPr lang="ja-JP" altLang="en-US" sz="1050" dirty="0">
                <a:solidFill>
                  <a:schemeClr val="tx1"/>
                </a:solidFill>
                <a:latin typeface="メイリオ" panose="020B0604030504040204" pitchFamily="50" charset="-128"/>
                <a:ea typeface="メイリオ" panose="020B0604030504040204" pitchFamily="50" charset="-128"/>
              </a:rPr>
              <a:t>年休消化しよう。</a:t>
            </a:r>
          </a:p>
        </p:txBody>
      </p:sp>
    </p:spTree>
    <p:extLst>
      <p:ext uri="{BB962C8B-B14F-4D97-AF65-F5344CB8AC3E}">
        <p14:creationId xmlns:p14="http://schemas.microsoft.com/office/powerpoint/2010/main" val="235557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5</a:t>
            </a:fld>
            <a:endParaRPr lang="ja-JP" altLang="en-US" dirty="0"/>
          </a:p>
        </p:txBody>
      </p:sp>
      <p:sp>
        <p:nvSpPr>
          <p:cNvPr id="5" name="タイトル 4"/>
          <p:cNvSpPr>
            <a:spLocks noGrp="1"/>
          </p:cNvSpPr>
          <p:nvPr>
            <p:ph type="title"/>
          </p:nvPr>
        </p:nvSpPr>
        <p:spPr/>
        <p:txBody>
          <a:bodyPr/>
          <a:lstStyle/>
          <a:p>
            <a:r>
              <a:rPr lang="ja-JP" altLang="en-US" dirty="0"/>
              <a:t>修正方法</a:t>
            </a:r>
          </a:p>
        </p:txBody>
      </p:sp>
      <p:sp>
        <p:nvSpPr>
          <p:cNvPr id="7" name="テキスト ボックス 6"/>
          <p:cNvSpPr txBox="1"/>
          <p:nvPr/>
        </p:nvSpPr>
        <p:spPr>
          <a:xfrm>
            <a:off x="307816" y="1623324"/>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03200" y="6852263"/>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）メニューにある「出勤簿」をクリックし、該当日の「修正」をクリックします。</a:t>
            </a:r>
          </a:p>
        </p:txBody>
      </p:sp>
      <p:sp>
        <p:nvSpPr>
          <p:cNvPr id="8" name="テキスト ボックス 7"/>
          <p:cNvSpPr txBox="1"/>
          <p:nvPr/>
        </p:nvSpPr>
        <p:spPr>
          <a:xfrm>
            <a:off x="276701" y="999530"/>
            <a:ext cx="1425390" cy="369332"/>
          </a:xfrm>
          <a:prstGeom prst="rect">
            <a:avLst/>
          </a:prstGeom>
          <a:noFill/>
        </p:spPr>
        <p:txBody>
          <a:bodyPr wrap="none" rtlCol="0">
            <a:spAutoFit/>
          </a:bodyPr>
          <a:lstStyle/>
          <a:p>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での修正</a:t>
            </a:r>
          </a:p>
        </p:txBody>
      </p:sp>
      <p:cxnSp>
        <p:nvCxnSpPr>
          <p:cNvPr id="9" name="直線コネクタ 8"/>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2">
            <a:extLst>
              <a:ext uri="{FF2B5EF4-FFF2-40B4-BE49-F238E27FC236}">
                <a16:creationId xmlns:a16="http://schemas.microsoft.com/office/drawing/2014/main" id="{1C30F7E7-9681-4C1D-8D8B-F8E54B74ED13}"/>
              </a:ext>
            </a:extLst>
          </p:cNvPr>
          <p:cNvPicPr>
            <a:picLocks noChangeAspect="1" noChangeArrowheads="1"/>
          </p:cNvPicPr>
          <p:nvPr/>
        </p:nvPicPr>
        <p:blipFill>
          <a:blip r:embed="rId3" cstate="print"/>
          <a:srcRect/>
          <a:stretch>
            <a:fillRect/>
          </a:stretch>
        </p:blipFill>
        <p:spPr bwMode="auto">
          <a:xfrm>
            <a:off x="203200" y="2538412"/>
            <a:ext cx="6464286" cy="4025819"/>
          </a:xfrm>
          <a:prstGeom prst="rect">
            <a:avLst/>
          </a:prstGeom>
          <a:noFill/>
          <a:ln w="9525">
            <a:solidFill>
              <a:schemeClr val="accent1"/>
            </a:solidFill>
            <a:miter lim="800000"/>
            <a:headEnd/>
            <a:tailEnd/>
          </a:ln>
        </p:spPr>
      </p:pic>
      <p:sp>
        <p:nvSpPr>
          <p:cNvPr id="13" name="正方形/長方形 12">
            <a:extLst>
              <a:ext uri="{FF2B5EF4-FFF2-40B4-BE49-F238E27FC236}">
                <a16:creationId xmlns:a16="http://schemas.microsoft.com/office/drawing/2014/main" id="{D13EFE9D-8B19-419A-B0B0-239CCD6535A8}"/>
              </a:ext>
            </a:extLst>
          </p:cNvPr>
          <p:cNvSpPr/>
          <p:nvPr/>
        </p:nvSpPr>
        <p:spPr>
          <a:xfrm>
            <a:off x="373756" y="3267677"/>
            <a:ext cx="803818" cy="27280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5" name="Picture 3">
            <a:extLst>
              <a:ext uri="{FF2B5EF4-FFF2-40B4-BE49-F238E27FC236}">
                <a16:creationId xmlns:a16="http://schemas.microsoft.com/office/drawing/2014/main" id="{34655495-DE61-4C32-B95B-720B08DD6698}"/>
              </a:ext>
            </a:extLst>
          </p:cNvPr>
          <p:cNvPicPr>
            <a:picLocks noChangeAspect="1" noChangeArrowheads="1"/>
          </p:cNvPicPr>
          <p:nvPr/>
        </p:nvPicPr>
        <p:blipFill>
          <a:blip r:embed="rId4" cstate="print"/>
          <a:srcRect/>
          <a:stretch>
            <a:fillRect/>
          </a:stretch>
        </p:blipFill>
        <p:spPr bwMode="auto">
          <a:xfrm>
            <a:off x="553402" y="7503016"/>
            <a:ext cx="5705475" cy="685800"/>
          </a:xfrm>
          <a:prstGeom prst="rect">
            <a:avLst/>
          </a:prstGeom>
          <a:noFill/>
          <a:ln w="9525">
            <a:solidFill>
              <a:schemeClr val="accent1"/>
            </a:solidFill>
            <a:miter lim="800000"/>
            <a:headEnd/>
            <a:tailEnd/>
          </a:ln>
        </p:spPr>
      </p:pic>
      <p:sp>
        <p:nvSpPr>
          <p:cNvPr id="17" name="正方形/長方形 16">
            <a:extLst>
              <a:ext uri="{FF2B5EF4-FFF2-40B4-BE49-F238E27FC236}">
                <a16:creationId xmlns:a16="http://schemas.microsoft.com/office/drawing/2014/main" id="{2C5A8061-56F2-464B-858C-A4FAE22ACAA4}"/>
              </a:ext>
            </a:extLst>
          </p:cNvPr>
          <p:cNvSpPr/>
          <p:nvPr/>
        </p:nvSpPr>
        <p:spPr>
          <a:xfrm>
            <a:off x="5055119" y="7623493"/>
            <a:ext cx="1103111" cy="4406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098513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5B45D21B-802E-4B93-B64B-955B0F1B13A8}"/>
              </a:ext>
            </a:extLst>
          </p:cNvPr>
          <p:cNvPicPr>
            <a:picLocks noChangeAspect="1"/>
          </p:cNvPicPr>
          <p:nvPr/>
        </p:nvPicPr>
        <p:blipFill>
          <a:blip r:embed="rId3"/>
          <a:stretch>
            <a:fillRect/>
          </a:stretch>
        </p:blipFill>
        <p:spPr>
          <a:xfrm>
            <a:off x="726129" y="1626866"/>
            <a:ext cx="4500843" cy="6699849"/>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6</a:t>
            </a:fld>
            <a:endParaRPr lang="ja-JP" altLang="en-US" dirty="0"/>
          </a:p>
        </p:txBody>
      </p:sp>
      <p:sp>
        <p:nvSpPr>
          <p:cNvPr id="5" name="タイトル 4"/>
          <p:cNvSpPr>
            <a:spLocks noGrp="1"/>
          </p:cNvSpPr>
          <p:nvPr>
            <p:ph type="title"/>
          </p:nvPr>
        </p:nvSpPr>
        <p:spPr/>
        <p:txBody>
          <a:bodyPr/>
          <a:lstStyle/>
          <a:p>
            <a:r>
              <a:rPr lang="ja-JP" altLang="en-US" dirty="0"/>
              <a:t>修正方法</a:t>
            </a:r>
          </a:p>
        </p:txBody>
      </p:sp>
      <p:sp>
        <p:nvSpPr>
          <p:cNvPr id="17" name="テキスト ボックス 16"/>
          <p:cNvSpPr txBox="1"/>
          <p:nvPr/>
        </p:nvSpPr>
        <p:spPr>
          <a:xfrm>
            <a:off x="363963" y="986150"/>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）修正画面が表示されるので、必要な修正内容を入力し「確定」します。</a:t>
            </a:r>
            <a:endParaRPr kumimoji="1" lang="en-US" altLang="ja-JP" sz="1400" dirty="0">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AD96CCED-9C7D-4ABC-94FA-FFC64AEDBC02}"/>
              </a:ext>
            </a:extLst>
          </p:cNvPr>
          <p:cNvSpPr/>
          <p:nvPr/>
        </p:nvSpPr>
        <p:spPr>
          <a:xfrm>
            <a:off x="751670" y="2653179"/>
            <a:ext cx="4468309" cy="147720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正方形/長方形 12">
            <a:extLst>
              <a:ext uri="{FF2B5EF4-FFF2-40B4-BE49-F238E27FC236}">
                <a16:creationId xmlns:a16="http://schemas.microsoft.com/office/drawing/2014/main" id="{AE7145B0-5402-4312-B428-8E69F4B88080}"/>
              </a:ext>
            </a:extLst>
          </p:cNvPr>
          <p:cNvSpPr/>
          <p:nvPr/>
        </p:nvSpPr>
        <p:spPr>
          <a:xfrm>
            <a:off x="726129" y="4609660"/>
            <a:ext cx="4249419" cy="94852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テキスト ボックス 13">
            <a:extLst>
              <a:ext uri="{FF2B5EF4-FFF2-40B4-BE49-F238E27FC236}">
                <a16:creationId xmlns:a16="http://schemas.microsoft.com/office/drawing/2014/main" id="{DF347B25-F998-4842-8CD0-688507B17B20}"/>
              </a:ext>
            </a:extLst>
          </p:cNvPr>
          <p:cNvSpPr txBox="1"/>
          <p:nvPr/>
        </p:nvSpPr>
        <p:spPr>
          <a:xfrm>
            <a:off x="3674179" y="5250408"/>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実績欄</a:t>
            </a:r>
          </a:p>
        </p:txBody>
      </p:sp>
      <p:sp>
        <p:nvSpPr>
          <p:cNvPr id="15" name="テキスト ボックス 14">
            <a:extLst>
              <a:ext uri="{FF2B5EF4-FFF2-40B4-BE49-F238E27FC236}">
                <a16:creationId xmlns:a16="http://schemas.microsoft.com/office/drawing/2014/main" id="{F75E0DCE-3CD5-4CFF-8C06-BF9FE56D01D2}"/>
              </a:ext>
            </a:extLst>
          </p:cNvPr>
          <p:cNvSpPr txBox="1"/>
          <p:nvPr/>
        </p:nvSpPr>
        <p:spPr>
          <a:xfrm>
            <a:off x="3674179" y="3651207"/>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予定欄</a:t>
            </a:r>
          </a:p>
        </p:txBody>
      </p:sp>
      <p:sp>
        <p:nvSpPr>
          <p:cNvPr id="23" name="テキスト ボックス 22">
            <a:extLst>
              <a:ext uri="{FF2B5EF4-FFF2-40B4-BE49-F238E27FC236}">
                <a16:creationId xmlns:a16="http://schemas.microsoft.com/office/drawing/2014/main" id="{966B9692-F044-4918-92A3-75E42682E70E}"/>
              </a:ext>
            </a:extLst>
          </p:cNvPr>
          <p:cNvSpPr txBox="1"/>
          <p:nvPr/>
        </p:nvSpPr>
        <p:spPr>
          <a:xfrm>
            <a:off x="2257876" y="6256627"/>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勤務処理</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C6CC0467-F583-4337-93A0-293A320DD92C}"/>
              </a:ext>
            </a:extLst>
          </p:cNvPr>
          <p:cNvSpPr txBox="1"/>
          <p:nvPr/>
        </p:nvSpPr>
        <p:spPr>
          <a:xfrm>
            <a:off x="2264168" y="6978056"/>
            <a:ext cx="925830"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休暇処理</a:t>
            </a:r>
          </a:p>
        </p:txBody>
      </p:sp>
      <p:sp>
        <p:nvSpPr>
          <p:cNvPr id="26" name="テキスト ボックス 25">
            <a:extLst>
              <a:ext uri="{FF2B5EF4-FFF2-40B4-BE49-F238E27FC236}">
                <a16:creationId xmlns:a16="http://schemas.microsoft.com/office/drawing/2014/main" id="{C8CD8009-6915-4C27-9E76-C4B03D643B8B}"/>
              </a:ext>
            </a:extLst>
          </p:cNvPr>
          <p:cNvSpPr txBox="1"/>
          <p:nvPr/>
        </p:nvSpPr>
        <p:spPr>
          <a:xfrm>
            <a:off x="1905218" y="7778837"/>
            <a:ext cx="2814425"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理由欄　</a:t>
            </a:r>
            <a:r>
              <a:rPr kumimoji="1" lang="en-US" altLang="ja-JP" sz="1400" dirty="0">
                <a:solidFill>
                  <a:srgbClr val="FF0000"/>
                </a:solidFill>
                <a:latin typeface="メイリオ" panose="020B0604030504040204" pitchFamily="50" charset="-128"/>
                <a:ea typeface="メイリオ" panose="020B0604030504040204" pitchFamily="50" charset="-128"/>
              </a:rPr>
              <a:t>255</a:t>
            </a:r>
            <a:r>
              <a:rPr kumimoji="1" lang="ja-JP" altLang="en-US" sz="1400" dirty="0">
                <a:solidFill>
                  <a:srgbClr val="FF0000"/>
                </a:solidFill>
                <a:latin typeface="メイリオ" panose="020B0604030504040204" pitchFamily="50" charset="-128"/>
                <a:ea typeface="メイリオ" panose="020B0604030504040204" pitchFamily="50" charset="-128"/>
              </a:rPr>
              <a:t>文字（全角）まで</a:t>
            </a:r>
          </a:p>
        </p:txBody>
      </p:sp>
      <p:sp>
        <p:nvSpPr>
          <p:cNvPr id="27" name="テキスト ボックス 26">
            <a:extLst>
              <a:ext uri="{FF2B5EF4-FFF2-40B4-BE49-F238E27FC236}">
                <a16:creationId xmlns:a16="http://schemas.microsoft.com/office/drawing/2014/main" id="{9C4EE3DE-2955-4533-AFC7-6F0475361ACE}"/>
              </a:ext>
            </a:extLst>
          </p:cNvPr>
          <p:cNvSpPr txBox="1"/>
          <p:nvPr/>
        </p:nvSpPr>
        <p:spPr>
          <a:xfrm>
            <a:off x="1724025" y="1626866"/>
            <a:ext cx="1362386" cy="307777"/>
          </a:xfrm>
          <a:prstGeom prst="rect">
            <a:avLst/>
          </a:prstGeom>
          <a:noFill/>
        </p:spPr>
        <p:txBody>
          <a:bodyPr wrap="square" rtlCol="0">
            <a:spAutoFit/>
          </a:bodyPr>
          <a:lstStyle/>
          <a:p>
            <a:pPr marL="342900" indent="-342900"/>
            <a:r>
              <a:rPr kumimoji="1" lang="ja-JP" altLang="en-US" sz="1400" dirty="0">
                <a:solidFill>
                  <a:srgbClr val="FF0000"/>
                </a:solidFill>
                <a:latin typeface="メイリオ" panose="020B0604030504040204" pitchFamily="50" charset="-128"/>
                <a:ea typeface="メイリオ" panose="020B0604030504040204" pitchFamily="50" charset="-128"/>
              </a:rPr>
              <a:t>修正対象日</a:t>
            </a:r>
          </a:p>
        </p:txBody>
      </p:sp>
      <p:sp>
        <p:nvSpPr>
          <p:cNvPr id="3" name="吹き出し: 円形 2">
            <a:extLst>
              <a:ext uri="{FF2B5EF4-FFF2-40B4-BE49-F238E27FC236}">
                <a16:creationId xmlns:a16="http://schemas.microsoft.com/office/drawing/2014/main" id="{F226790C-CF7D-4031-95CA-68AFADC98544}"/>
              </a:ext>
            </a:extLst>
          </p:cNvPr>
          <p:cNvSpPr/>
          <p:nvPr/>
        </p:nvSpPr>
        <p:spPr>
          <a:xfrm>
            <a:off x="2902654" y="1953885"/>
            <a:ext cx="1543050" cy="818872"/>
          </a:xfrm>
          <a:prstGeom prst="wedgeEllipseCallout">
            <a:avLst>
              <a:gd name="adj1" fmla="val -65524"/>
              <a:gd name="adj2" fmla="val -40281"/>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未来の予定に対して複数日指定可能</a:t>
            </a:r>
            <a:endParaRPr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25" name="吹き出し: 円形 24">
            <a:extLst>
              <a:ext uri="{FF2B5EF4-FFF2-40B4-BE49-F238E27FC236}">
                <a16:creationId xmlns:a16="http://schemas.microsoft.com/office/drawing/2014/main" id="{38BC2725-44F0-43D9-A579-99D666EB38D8}"/>
              </a:ext>
            </a:extLst>
          </p:cNvPr>
          <p:cNvSpPr/>
          <p:nvPr/>
        </p:nvSpPr>
        <p:spPr>
          <a:xfrm>
            <a:off x="4469281" y="2486287"/>
            <a:ext cx="2177180" cy="1165425"/>
          </a:xfrm>
          <a:prstGeom prst="wedgeEllipseCallout">
            <a:avLst>
              <a:gd name="adj1" fmla="val -49608"/>
              <a:gd name="adj2" fmla="val 59000"/>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未来日に対する予定変更、または過去日の予定変更</a:t>
            </a:r>
            <a:endParaRPr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30" name="吹き出し: 円形 29">
            <a:extLst>
              <a:ext uri="{FF2B5EF4-FFF2-40B4-BE49-F238E27FC236}">
                <a16:creationId xmlns:a16="http://schemas.microsoft.com/office/drawing/2014/main" id="{005E4E5C-96D8-4A86-8DF9-344DF5CA082D}"/>
              </a:ext>
            </a:extLst>
          </p:cNvPr>
          <p:cNvSpPr/>
          <p:nvPr/>
        </p:nvSpPr>
        <p:spPr>
          <a:xfrm>
            <a:off x="4635643" y="4711671"/>
            <a:ext cx="1880091" cy="983696"/>
          </a:xfrm>
          <a:prstGeom prst="wedgeEllipseCallout">
            <a:avLst>
              <a:gd name="adj1" fmla="val -67041"/>
              <a:gd name="adj2" fmla="val -14772"/>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当日を含む過去日の実績修正</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
        <p:nvSpPr>
          <p:cNvPr id="31" name="吹き出し: 円形 30">
            <a:extLst>
              <a:ext uri="{FF2B5EF4-FFF2-40B4-BE49-F238E27FC236}">
                <a16:creationId xmlns:a16="http://schemas.microsoft.com/office/drawing/2014/main" id="{BB757447-0337-4CC9-A036-606F01B5024F}"/>
              </a:ext>
            </a:extLst>
          </p:cNvPr>
          <p:cNvSpPr/>
          <p:nvPr/>
        </p:nvSpPr>
        <p:spPr>
          <a:xfrm>
            <a:off x="3695597" y="6185546"/>
            <a:ext cx="1880091" cy="983696"/>
          </a:xfrm>
          <a:prstGeom prst="wedgeEllipseCallout">
            <a:avLst>
              <a:gd name="adj1" fmla="val -69837"/>
              <a:gd name="adj2" fmla="val 8820"/>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未来日に対する</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予定としての修正</a:t>
            </a:r>
            <a:endParaRPr lang="en-US" altLang="ja-JP" sz="1100" dirty="0">
              <a:solidFill>
                <a:srgbClr val="113458"/>
              </a:solidFill>
              <a:latin typeface="メイリオ" panose="020B0604030504040204" pitchFamily="50" charset="-128"/>
              <a:ea typeface="メイリオ" panose="020B0604030504040204" pitchFamily="50" charset="-128"/>
            </a:endParaRPr>
          </a:p>
          <a:p>
            <a:pPr>
              <a:spcBef>
                <a:spcPct val="0"/>
              </a:spcBef>
              <a:buFontTx/>
              <a:buNone/>
            </a:pPr>
            <a:r>
              <a:rPr lang="ja-JP" altLang="en-US" sz="1100" dirty="0">
                <a:solidFill>
                  <a:srgbClr val="113458"/>
                </a:solidFill>
                <a:latin typeface="メイリオ" panose="020B0604030504040204" pitchFamily="50" charset="-128"/>
                <a:ea typeface="メイリオ" panose="020B0604030504040204" pitchFamily="50" charset="-128"/>
              </a:rPr>
              <a:t>または過去日の</a:t>
            </a:r>
            <a:r>
              <a:rPr kumimoji="1" lang="ja-JP" altLang="en-US" sz="1100" dirty="0">
                <a:solidFill>
                  <a:schemeClr val="tx1"/>
                </a:solidFill>
                <a:latin typeface="メイリオ" panose="020B0604030504040204" pitchFamily="50" charset="-128"/>
                <a:ea typeface="メイリオ" panose="020B0604030504040204" pitchFamily="50" charset="-128"/>
              </a:rPr>
              <a:t>勤務</a:t>
            </a:r>
            <a:r>
              <a:rPr kumimoji="1" lang="en-US" altLang="ja-JP" sz="1100" dirty="0">
                <a:solidFill>
                  <a:schemeClr val="tx1"/>
                </a:solidFill>
                <a:latin typeface="メイリオ" panose="020B0604030504040204" pitchFamily="50" charset="-128"/>
                <a:ea typeface="メイリオ" panose="020B0604030504040204" pitchFamily="50" charset="-128"/>
              </a:rPr>
              <a:t>/</a:t>
            </a:r>
            <a:r>
              <a:rPr kumimoji="1" lang="ja-JP" altLang="en-US" sz="1100" dirty="0">
                <a:solidFill>
                  <a:schemeClr val="tx1"/>
                </a:solidFill>
                <a:latin typeface="メイリオ" panose="020B0604030504040204" pitchFamily="50" charset="-128"/>
                <a:ea typeface="メイリオ" panose="020B0604030504040204" pitchFamily="50" charset="-128"/>
              </a:rPr>
              <a:t>休暇の変更</a:t>
            </a:r>
            <a:endParaRPr lang="en-US" altLang="ja-JP" sz="11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98513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0367FD6-280D-4D6F-8475-523DF1BCFE37}"/>
              </a:ext>
            </a:extLst>
          </p:cNvPr>
          <p:cNvPicPr>
            <a:picLocks noChangeAspect="1"/>
          </p:cNvPicPr>
          <p:nvPr/>
        </p:nvPicPr>
        <p:blipFill>
          <a:blip r:embed="rId3"/>
          <a:stretch>
            <a:fillRect/>
          </a:stretch>
        </p:blipFill>
        <p:spPr>
          <a:xfrm>
            <a:off x="683993" y="2909349"/>
            <a:ext cx="2366017" cy="465994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7</a:t>
            </a:fld>
            <a:endParaRPr lang="ja-JP" altLang="en-US" dirty="0"/>
          </a:p>
        </p:txBody>
      </p:sp>
      <p:sp>
        <p:nvSpPr>
          <p:cNvPr id="5" name="タイトル 4"/>
          <p:cNvSpPr>
            <a:spLocks noGrp="1"/>
          </p:cNvSpPr>
          <p:nvPr>
            <p:ph type="title"/>
          </p:nvPr>
        </p:nvSpPr>
        <p:spPr/>
        <p:txBody>
          <a:bodyPr/>
          <a:lstStyle/>
          <a:p>
            <a:r>
              <a:rPr lang="ja-JP" altLang="en-US" dirty="0"/>
              <a:t>修正方法（スマートフォン）</a:t>
            </a:r>
          </a:p>
        </p:txBody>
      </p:sp>
      <p:sp>
        <p:nvSpPr>
          <p:cNvPr id="7" name="テキスト ボックス 6"/>
          <p:cNvSpPr txBox="1"/>
          <p:nvPr/>
        </p:nvSpPr>
        <p:spPr>
          <a:xfrm>
            <a:off x="364562" y="1706772"/>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）スマートフォン用のマイページにログインします。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451485" y="7786142"/>
            <a:ext cx="5955030" cy="307777"/>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）右上メニューを表示させ、「出勤簿」をタップします。</a:t>
            </a:r>
          </a:p>
        </p:txBody>
      </p:sp>
      <p:pic>
        <p:nvPicPr>
          <p:cNvPr id="12" name="Picture 2"/>
          <p:cNvPicPr>
            <a:picLocks noChangeAspect="1" noChangeArrowheads="1"/>
          </p:cNvPicPr>
          <p:nvPr/>
        </p:nvPicPr>
        <p:blipFill>
          <a:blip r:embed="rId4" cstate="print"/>
          <a:srcRect/>
          <a:stretch>
            <a:fillRect/>
          </a:stretch>
        </p:blipFill>
        <p:spPr bwMode="auto">
          <a:xfrm>
            <a:off x="3300237" y="2909349"/>
            <a:ext cx="3036969" cy="4352006"/>
          </a:xfrm>
          <a:prstGeom prst="rect">
            <a:avLst/>
          </a:prstGeom>
          <a:noFill/>
          <a:ln w="9525">
            <a:solidFill>
              <a:schemeClr val="tx1"/>
            </a:solidFill>
            <a:miter lim="800000"/>
            <a:headEnd/>
            <a:tailEnd/>
          </a:ln>
        </p:spPr>
      </p:pic>
      <p:sp>
        <p:nvSpPr>
          <p:cNvPr id="14" name="正方形/長方形 13"/>
          <p:cNvSpPr/>
          <p:nvPr/>
        </p:nvSpPr>
        <p:spPr>
          <a:xfrm>
            <a:off x="2663631" y="2911519"/>
            <a:ext cx="396195" cy="36172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3983819" y="4033404"/>
            <a:ext cx="2414118" cy="4406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p:cNvSpPr txBox="1"/>
          <p:nvPr/>
        </p:nvSpPr>
        <p:spPr>
          <a:xfrm>
            <a:off x="276701" y="999530"/>
            <a:ext cx="2723823"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スマートフォンでの修正</a:t>
            </a:r>
          </a:p>
        </p:txBody>
      </p:sp>
      <p:cxnSp>
        <p:nvCxnSpPr>
          <p:cNvPr id="16" name="直線コネクタ 15"/>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矢印: 上 16">
            <a:extLst>
              <a:ext uri="{FF2B5EF4-FFF2-40B4-BE49-F238E27FC236}">
                <a16:creationId xmlns:a16="http://schemas.microsoft.com/office/drawing/2014/main" id="{90037889-9C5C-4C2F-B3B9-524428EAC24D}"/>
              </a:ext>
            </a:extLst>
          </p:cNvPr>
          <p:cNvSpPr/>
          <p:nvPr/>
        </p:nvSpPr>
        <p:spPr>
          <a:xfrm rot="13079768">
            <a:off x="4565394" y="3687537"/>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矢印: 上 17">
            <a:extLst>
              <a:ext uri="{FF2B5EF4-FFF2-40B4-BE49-F238E27FC236}">
                <a16:creationId xmlns:a16="http://schemas.microsoft.com/office/drawing/2014/main" id="{5062A095-6CB4-4160-B885-CBF2A6013B43}"/>
              </a:ext>
            </a:extLst>
          </p:cNvPr>
          <p:cNvSpPr/>
          <p:nvPr/>
        </p:nvSpPr>
        <p:spPr>
          <a:xfrm rot="13079768">
            <a:off x="2977251" y="2733556"/>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3229109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94074FBB-F7A8-4008-8D1F-EA97301417F2}"/>
              </a:ext>
            </a:extLst>
          </p:cNvPr>
          <p:cNvPicPr>
            <a:picLocks noChangeAspect="1"/>
          </p:cNvPicPr>
          <p:nvPr/>
        </p:nvPicPr>
        <p:blipFill>
          <a:blip r:embed="rId3"/>
          <a:stretch>
            <a:fillRect/>
          </a:stretch>
        </p:blipFill>
        <p:spPr>
          <a:xfrm>
            <a:off x="1447705" y="1970409"/>
            <a:ext cx="3524250" cy="6296025"/>
          </a:xfrm>
          <a:prstGeom prst="rect">
            <a:avLst/>
          </a:prstGeom>
          <a:ln>
            <a:solidFill>
              <a:schemeClr val="accent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8</a:t>
            </a:fld>
            <a:endParaRPr lang="ja-JP" altLang="en-US" dirty="0"/>
          </a:p>
        </p:txBody>
      </p:sp>
      <p:sp>
        <p:nvSpPr>
          <p:cNvPr id="5" name="タイトル 4"/>
          <p:cNvSpPr>
            <a:spLocks noGrp="1"/>
          </p:cNvSpPr>
          <p:nvPr>
            <p:ph type="title"/>
          </p:nvPr>
        </p:nvSpPr>
        <p:spPr/>
        <p:txBody>
          <a:bodyPr/>
          <a:lstStyle/>
          <a:p>
            <a:r>
              <a:rPr lang="ja-JP" altLang="en-US" dirty="0"/>
              <a:t>修正方法（スマートフォン）</a:t>
            </a:r>
          </a:p>
        </p:txBody>
      </p:sp>
      <p:sp>
        <p:nvSpPr>
          <p:cNvPr id="18" name="正方形/長方形 17"/>
          <p:cNvSpPr/>
          <p:nvPr/>
        </p:nvSpPr>
        <p:spPr>
          <a:xfrm>
            <a:off x="1547801" y="5837142"/>
            <a:ext cx="588812" cy="28993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テキスト ボックス 8">
            <a:extLst>
              <a:ext uri="{FF2B5EF4-FFF2-40B4-BE49-F238E27FC236}">
                <a16:creationId xmlns:a16="http://schemas.microsoft.com/office/drawing/2014/main" id="{BDAAD003-942D-42FC-BFA4-B3DA1AA6C860}"/>
              </a:ext>
            </a:extLst>
          </p:cNvPr>
          <p:cNvSpPr txBox="1"/>
          <p:nvPr/>
        </p:nvSpPr>
        <p:spPr>
          <a:xfrm>
            <a:off x="307816" y="1056455"/>
            <a:ext cx="5955030" cy="523220"/>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）メニューにある「出勤簿」をタップし、該当日の「修正」をタップします。</a:t>
            </a:r>
          </a:p>
        </p:txBody>
      </p:sp>
      <p:sp>
        <p:nvSpPr>
          <p:cNvPr id="12" name="矢印: 上 11">
            <a:extLst>
              <a:ext uri="{FF2B5EF4-FFF2-40B4-BE49-F238E27FC236}">
                <a16:creationId xmlns:a16="http://schemas.microsoft.com/office/drawing/2014/main" id="{FA99D810-4BDF-4EBD-A94F-72C52C04B71F}"/>
              </a:ext>
            </a:extLst>
          </p:cNvPr>
          <p:cNvSpPr/>
          <p:nvPr/>
        </p:nvSpPr>
        <p:spPr>
          <a:xfrm rot="13079768">
            <a:off x="2200007" y="5534527"/>
            <a:ext cx="231775" cy="285750"/>
          </a:xfrm>
          <a:prstGeom prst="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3599184707"/>
      </p:ext>
    </p:extLst>
  </p:cSld>
  <p:clrMapOvr>
    <a:masterClrMapping/>
  </p:clrMapOvr>
</p:sld>
</file>

<file path=ppt/theme/theme1.xml><?xml version="1.0" encoding="utf-8"?>
<a:theme xmlns:a="http://schemas.openxmlformats.org/drawingml/2006/main" name="Office テーマ">
  <a:themeElements>
    <a:clrScheme name="AKASHI">
      <a:dk1>
        <a:srgbClr val="333333"/>
      </a:dk1>
      <a:lt1>
        <a:sysClr val="window" lastClr="FFFFFF"/>
      </a:lt1>
      <a:dk2>
        <a:srgbClr val="44546A"/>
      </a:dk2>
      <a:lt2>
        <a:srgbClr val="E7E6E6"/>
      </a:lt2>
      <a:accent1>
        <a:srgbClr val="1181C0"/>
      </a:accent1>
      <a:accent2>
        <a:srgbClr val="15A6BB"/>
      </a:accent2>
      <a:accent3>
        <a:srgbClr val="FFCC00"/>
      </a:accent3>
      <a:accent4>
        <a:srgbClr val="FF5050"/>
      </a:accent4>
      <a:accent5>
        <a:srgbClr val="4472C4"/>
      </a:accent5>
      <a:accent6>
        <a:srgbClr val="70AD47"/>
      </a:accent6>
      <a:hlink>
        <a:srgbClr val="0563C1"/>
      </a:hlink>
      <a:folHlink>
        <a:srgbClr val="954F72"/>
      </a:folHlink>
    </a:clrScheme>
    <a:fontScheme name="游ゴ＋CenturyG">
      <a:majorFont>
        <a:latin typeface="Century Gothic"/>
        <a:ea typeface="游ゴシック"/>
        <a:cs typeface=""/>
      </a:majorFont>
      <a:minorFont>
        <a:latin typeface="Century Gothic"/>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spPr>
      <a:bodyPr rtlCol="0" anchor="ctr"/>
      <a:lstStyle>
        <a:defPPr algn="ctr">
          <a:defRPr kumimoji="1" dirty="0" smtClean="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1993</Words>
  <Application>Microsoft Office PowerPoint</Application>
  <PresentationFormat>画面に合わせる (4:3)</PresentationFormat>
  <Paragraphs>247</Paragraphs>
  <Slides>24</Slides>
  <Notes>23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24</vt:i4>
      </vt:variant>
    </vt:vector>
  </HeadingPairs>
  <TitlesOfParts>
    <vt:vector size="29" baseType="lpstr">
      <vt:lpstr>メイリオ</vt:lpstr>
      <vt:lpstr>游ゴシック</vt:lpstr>
      <vt:lpstr>Arial</vt:lpstr>
      <vt:lpstr>Century Gothic</vt:lpstr>
      <vt:lpstr>Office テーマ</vt:lpstr>
      <vt:lpstr>クラウド勤怠管理システム ＡＫＡＳＨＩ [ アカシ ]</vt:lpstr>
      <vt:lpstr>管理者さまへ</vt:lpstr>
      <vt:lpstr>管理者さまへ</vt:lpstr>
      <vt:lpstr>もくじ</vt:lpstr>
      <vt:lpstr>勤怠の修正について</vt:lpstr>
      <vt:lpstr>修正方法</vt:lpstr>
      <vt:lpstr>修正方法</vt:lpstr>
      <vt:lpstr>修正方法（スマートフォン）</vt:lpstr>
      <vt:lpstr>修正方法（スマートフォン）</vt:lpstr>
      <vt:lpstr>修正方法（スマートフォン）</vt:lpstr>
      <vt:lpstr>種別ごとの修正例</vt:lpstr>
      <vt:lpstr>実績変更申請</vt:lpstr>
      <vt:lpstr>実績変更申請</vt:lpstr>
      <vt:lpstr>休暇取得修正</vt:lpstr>
      <vt:lpstr>休暇取得申請</vt:lpstr>
      <vt:lpstr>休暇取得申請</vt:lpstr>
      <vt:lpstr>勤務修正（休日出勤）</vt:lpstr>
      <vt:lpstr>勤務修正（休日出勤）</vt:lpstr>
      <vt:lpstr>勤務修正（休日出勤）</vt:lpstr>
      <vt:lpstr>残業修正</vt:lpstr>
      <vt:lpstr>残業申請</vt:lpstr>
      <vt:lpstr>振替出勤/振替休日修正</vt:lpstr>
      <vt:lpstr>振替出勤/振替休日申請</vt:lpstr>
      <vt:lpstr>お問い合わせ先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2016-10-03T01:30:39Z</dcterms:created>
  <dcterms:modified xsi:type="dcterms:W3CDTF">2023-02-15T00:10:54Z</dcterms:modified>
</cp:coreProperties>
</file>