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35"/>
  </p:notesMasterIdLst>
  <p:sldIdLst>
    <p:sldId id="274" r:id="rId2"/>
    <p:sldId id="308" r:id="rId3"/>
    <p:sldId id="340" r:id="rId4"/>
    <p:sldId id="351" r:id="rId5"/>
    <p:sldId id="352" r:id="rId6"/>
    <p:sldId id="280" r:id="rId7"/>
    <p:sldId id="349" r:id="rId8"/>
    <p:sldId id="350" r:id="rId9"/>
    <p:sldId id="348" r:id="rId10"/>
    <p:sldId id="300" r:id="rId11"/>
    <p:sldId id="305" r:id="rId12"/>
    <p:sldId id="281" r:id="rId13"/>
    <p:sldId id="313" r:id="rId14"/>
    <p:sldId id="314" r:id="rId15"/>
    <p:sldId id="312" r:id="rId16"/>
    <p:sldId id="353" r:id="rId17"/>
    <p:sldId id="310" r:id="rId18"/>
    <p:sldId id="311" r:id="rId19"/>
    <p:sldId id="338" r:id="rId20"/>
    <p:sldId id="339" r:id="rId21"/>
    <p:sldId id="354" r:id="rId22"/>
    <p:sldId id="355" r:id="rId23"/>
    <p:sldId id="388" r:id="rId24"/>
    <p:sldId id="315" r:id="rId25"/>
    <p:sldId id="316" r:id="rId26"/>
    <p:sldId id="317" r:id="rId27"/>
    <p:sldId id="389" r:id="rId28"/>
    <p:sldId id="390" r:id="rId29"/>
    <p:sldId id="385" r:id="rId30"/>
    <p:sldId id="386" r:id="rId31"/>
    <p:sldId id="383" r:id="rId32"/>
    <p:sldId id="387" r:id="rId33"/>
    <p:sldId id="332" r:id="rId34"/>
  </p:sldIdLst>
  <p:sldSz cx="6858000" cy="9144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orient="horz" pos="2880">
          <p15:clr>
            <a:srgbClr val="A4A3A4"/>
          </p15:clr>
        </p15:guide>
        <p15:guide id="4"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作成者" initials="A" lastIdx="0"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a:srgbClr val="1181C0"/>
    <a:srgbClr val="1081C0"/>
    <a:srgbClr val="FF5050"/>
    <a:srgbClr val="0C9FD5"/>
    <a:srgbClr val="15A6BB"/>
    <a:srgbClr val="FFCCFF"/>
    <a:srgbClr val="0081C0"/>
    <a:srgbClr val="00A6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14" autoAdjust="0"/>
    <p:restoredTop sz="96154" autoAdjust="0"/>
  </p:normalViewPr>
  <p:slideViewPr>
    <p:cSldViewPr snapToGrid="0">
      <p:cViewPr varScale="1">
        <p:scale>
          <a:sx n="76" d="100"/>
          <a:sy n="76" d="100"/>
        </p:scale>
        <p:origin x="1568" y="52"/>
      </p:cViewPr>
      <p:guideLst>
        <p:guide orient="horz" pos="2160"/>
        <p:guide pos="2880"/>
        <p:guide orient="horz" pos="2880"/>
        <p:guide pos="2160"/>
      </p:guideLst>
    </p:cSldViewPr>
  </p:slideViewPr>
  <p:outlineViewPr>
    <p:cViewPr>
      <p:scale>
        <a:sx n="33" d="100"/>
        <a:sy n="33" d="100"/>
      </p:scale>
      <p:origin x="0" y="-1180"/>
    </p:cViewPr>
  </p:outlineViewPr>
  <p:notesTextViewPr>
    <p:cViewPr>
      <p:scale>
        <a:sx n="1" d="1"/>
        <a:sy n="1" d="1"/>
      </p:scale>
      <p:origin x="0" y="0"/>
    </p:cViewPr>
  </p:notesTextViewPr>
  <p:sorterViewPr>
    <p:cViewPr>
      <p:scale>
        <a:sx n="66" d="100"/>
        <a:sy n="66" d="100"/>
      </p:scale>
      <p:origin x="0" y="-781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2984871" cy="502755"/>
          </a:xfrm>
          <a:prstGeom prst="rect">
            <a:avLst/>
          </a:prstGeom>
        </p:spPr>
        <p:txBody>
          <a:bodyPr vert="horz" lIns="96592" tIns="48297" rIns="96592" bIns="48297"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702" y="0"/>
            <a:ext cx="2984871" cy="502755"/>
          </a:xfrm>
          <a:prstGeom prst="rect">
            <a:avLst/>
          </a:prstGeom>
        </p:spPr>
        <p:txBody>
          <a:bodyPr vert="horz" lIns="96592" tIns="48297" rIns="96592" bIns="48297" rtlCol="0"/>
          <a:lstStyle>
            <a:lvl1pPr algn="r">
              <a:defRPr sz="1300"/>
            </a:lvl1pPr>
          </a:lstStyle>
          <a:p>
            <a:fld id="{A190E86B-4A4D-4303-AF98-703CA979D8F2}" type="datetimeFigureOut">
              <a:rPr kumimoji="1" lang="ja-JP" altLang="en-US" smtClean="0"/>
              <a:pPr/>
              <a:t>2023/2/14</a:t>
            </a:fld>
            <a:endParaRPr kumimoji="1" lang="ja-JP" altLang="en-US"/>
          </a:p>
        </p:txBody>
      </p:sp>
      <p:sp>
        <p:nvSpPr>
          <p:cNvPr id="4" name="スライド イメージ プレースホルダー 3"/>
          <p:cNvSpPr>
            <a:spLocks noGrp="1" noRot="1" noChangeAspect="1"/>
          </p:cNvSpPr>
          <p:nvPr>
            <p:ph type="sldImg" idx="2"/>
          </p:nvPr>
        </p:nvSpPr>
        <p:spPr>
          <a:xfrm>
            <a:off x="2176463" y="1252538"/>
            <a:ext cx="2535237" cy="3381375"/>
          </a:xfrm>
          <a:prstGeom prst="rect">
            <a:avLst/>
          </a:prstGeom>
          <a:noFill/>
          <a:ln w="12700">
            <a:solidFill>
              <a:prstClr val="black"/>
            </a:solidFill>
          </a:ln>
        </p:spPr>
        <p:txBody>
          <a:bodyPr vert="horz" lIns="96592" tIns="48297" rIns="96592" bIns="48297" rtlCol="0" anchor="ctr"/>
          <a:lstStyle/>
          <a:p>
            <a:endParaRPr lang="ja-JP" altLang="en-US"/>
          </a:p>
        </p:txBody>
      </p:sp>
      <p:sp>
        <p:nvSpPr>
          <p:cNvPr id="5" name="ノート プレースホルダー 4"/>
          <p:cNvSpPr>
            <a:spLocks noGrp="1"/>
          </p:cNvSpPr>
          <p:nvPr>
            <p:ph type="body" sz="quarter" idx="3"/>
          </p:nvPr>
        </p:nvSpPr>
        <p:spPr>
          <a:xfrm>
            <a:off x="688817" y="4822269"/>
            <a:ext cx="5510530" cy="3945494"/>
          </a:xfrm>
          <a:prstGeom prst="rect">
            <a:avLst/>
          </a:prstGeom>
        </p:spPr>
        <p:txBody>
          <a:bodyPr vert="horz" lIns="96592" tIns="48297" rIns="96592" bIns="4829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517548"/>
            <a:ext cx="2984871" cy="502754"/>
          </a:xfrm>
          <a:prstGeom prst="rect">
            <a:avLst/>
          </a:prstGeom>
        </p:spPr>
        <p:txBody>
          <a:bodyPr vert="horz" lIns="96592" tIns="48297" rIns="96592" bIns="48297"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702" y="9517548"/>
            <a:ext cx="2984871" cy="502754"/>
          </a:xfrm>
          <a:prstGeom prst="rect">
            <a:avLst/>
          </a:prstGeom>
        </p:spPr>
        <p:txBody>
          <a:bodyPr vert="horz" lIns="96592" tIns="48297" rIns="96592" bIns="48297" rtlCol="0" anchor="b"/>
          <a:lstStyle>
            <a:lvl1pPr algn="r">
              <a:defRPr sz="1300"/>
            </a:lvl1pPr>
          </a:lstStyle>
          <a:p>
            <a:fld id="{17551929-F5D0-49E6-B8B8-EEEFC5DB0688}" type="slidenum">
              <a:rPr kumimoji="1" lang="ja-JP" altLang="en-US" smtClean="0"/>
              <a:pPr/>
              <a:t>‹#›</a:t>
            </a:fld>
            <a:endParaRPr kumimoji="1" lang="ja-JP" altLang="en-US"/>
          </a:p>
        </p:txBody>
      </p:sp>
    </p:spTree>
    <p:extLst>
      <p:ext uri="{BB962C8B-B14F-4D97-AF65-F5344CB8AC3E}">
        <p14:creationId xmlns:p14="http://schemas.microsoft.com/office/powerpoint/2010/main" val="298141547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0</a:t>
            </a:fld>
            <a:endParaRPr kumimoji="1" lang="ja-JP" altLang="en-US"/>
          </a:p>
        </p:txBody>
      </p:sp>
    </p:spTree>
    <p:extLst>
      <p:ext uri="{BB962C8B-B14F-4D97-AF65-F5344CB8AC3E}">
        <p14:creationId xmlns:p14="http://schemas.microsoft.com/office/powerpoint/2010/main" val="338917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9</a:t>
            </a:fld>
            <a:endParaRPr kumimoji="1" lang="ja-JP" altLang="en-US"/>
          </a:p>
        </p:txBody>
      </p:sp>
    </p:spTree>
    <p:extLst>
      <p:ext uri="{BB962C8B-B14F-4D97-AF65-F5344CB8AC3E}">
        <p14:creationId xmlns:p14="http://schemas.microsoft.com/office/powerpoint/2010/main" val="42330665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10</a:t>
            </a:fld>
            <a:endParaRPr kumimoji="1" lang="ja-JP" altLang="en-US"/>
          </a:p>
        </p:txBody>
      </p:sp>
    </p:spTree>
    <p:extLst>
      <p:ext uri="{BB962C8B-B14F-4D97-AF65-F5344CB8AC3E}">
        <p14:creationId xmlns:p14="http://schemas.microsoft.com/office/powerpoint/2010/main" val="13933782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11</a:t>
            </a:fld>
            <a:endParaRPr kumimoji="1" lang="ja-JP" altLang="en-US"/>
          </a:p>
        </p:txBody>
      </p:sp>
    </p:spTree>
    <p:extLst>
      <p:ext uri="{BB962C8B-B14F-4D97-AF65-F5344CB8AC3E}">
        <p14:creationId xmlns:p14="http://schemas.microsoft.com/office/powerpoint/2010/main" val="9802686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12</a:t>
            </a:fld>
            <a:endParaRPr kumimoji="1" lang="ja-JP" altLang="en-US"/>
          </a:p>
        </p:txBody>
      </p:sp>
    </p:spTree>
    <p:extLst>
      <p:ext uri="{BB962C8B-B14F-4D97-AF65-F5344CB8AC3E}">
        <p14:creationId xmlns:p14="http://schemas.microsoft.com/office/powerpoint/2010/main" val="4245834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13</a:t>
            </a:fld>
            <a:endParaRPr kumimoji="1" lang="ja-JP" altLang="en-US"/>
          </a:p>
        </p:txBody>
      </p:sp>
    </p:spTree>
    <p:extLst>
      <p:ext uri="{BB962C8B-B14F-4D97-AF65-F5344CB8AC3E}">
        <p14:creationId xmlns:p14="http://schemas.microsoft.com/office/powerpoint/2010/main" val="40460092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14</a:t>
            </a:fld>
            <a:endParaRPr kumimoji="1" lang="ja-JP" altLang="en-US"/>
          </a:p>
        </p:txBody>
      </p:sp>
    </p:spTree>
    <p:extLst>
      <p:ext uri="{BB962C8B-B14F-4D97-AF65-F5344CB8AC3E}">
        <p14:creationId xmlns:p14="http://schemas.microsoft.com/office/powerpoint/2010/main" val="739880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15</a:t>
            </a:fld>
            <a:endParaRPr kumimoji="1" lang="ja-JP" altLang="en-US"/>
          </a:p>
        </p:txBody>
      </p:sp>
    </p:spTree>
    <p:extLst>
      <p:ext uri="{BB962C8B-B14F-4D97-AF65-F5344CB8AC3E}">
        <p14:creationId xmlns:p14="http://schemas.microsoft.com/office/powerpoint/2010/main" val="27014371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16</a:t>
            </a:fld>
            <a:endParaRPr kumimoji="1" lang="ja-JP" altLang="en-US"/>
          </a:p>
        </p:txBody>
      </p:sp>
    </p:spTree>
    <p:extLst>
      <p:ext uri="{BB962C8B-B14F-4D97-AF65-F5344CB8AC3E}">
        <p14:creationId xmlns:p14="http://schemas.microsoft.com/office/powerpoint/2010/main" val="19769167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17</a:t>
            </a:fld>
            <a:endParaRPr kumimoji="1" lang="ja-JP" altLang="en-US"/>
          </a:p>
        </p:txBody>
      </p:sp>
    </p:spTree>
    <p:extLst>
      <p:ext uri="{BB962C8B-B14F-4D97-AF65-F5344CB8AC3E}">
        <p14:creationId xmlns:p14="http://schemas.microsoft.com/office/powerpoint/2010/main" val="36202044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18</a:t>
            </a:fld>
            <a:endParaRPr kumimoji="1" lang="ja-JP" altLang="en-US"/>
          </a:p>
        </p:txBody>
      </p:sp>
    </p:spTree>
    <p:extLst>
      <p:ext uri="{BB962C8B-B14F-4D97-AF65-F5344CB8AC3E}">
        <p14:creationId xmlns:p14="http://schemas.microsoft.com/office/powerpoint/2010/main" val="536245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a:t>
            </a:fld>
            <a:endParaRPr kumimoji="1" lang="ja-JP" altLang="en-US"/>
          </a:p>
        </p:txBody>
      </p:sp>
    </p:spTree>
    <p:extLst>
      <p:ext uri="{BB962C8B-B14F-4D97-AF65-F5344CB8AC3E}">
        <p14:creationId xmlns:p14="http://schemas.microsoft.com/office/powerpoint/2010/main" val="3466368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19</a:t>
            </a:fld>
            <a:endParaRPr kumimoji="1" lang="ja-JP" altLang="en-US"/>
          </a:p>
        </p:txBody>
      </p:sp>
    </p:spTree>
    <p:extLst>
      <p:ext uri="{BB962C8B-B14F-4D97-AF65-F5344CB8AC3E}">
        <p14:creationId xmlns:p14="http://schemas.microsoft.com/office/powerpoint/2010/main" val="26584167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20</a:t>
            </a:fld>
            <a:endParaRPr kumimoji="1" lang="ja-JP" altLang="en-US"/>
          </a:p>
        </p:txBody>
      </p:sp>
    </p:spTree>
    <p:extLst>
      <p:ext uri="{BB962C8B-B14F-4D97-AF65-F5344CB8AC3E}">
        <p14:creationId xmlns:p14="http://schemas.microsoft.com/office/powerpoint/2010/main" val="14060398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21</a:t>
            </a:fld>
            <a:endParaRPr kumimoji="1" lang="ja-JP" altLang="en-US"/>
          </a:p>
        </p:txBody>
      </p:sp>
    </p:spTree>
    <p:extLst>
      <p:ext uri="{BB962C8B-B14F-4D97-AF65-F5344CB8AC3E}">
        <p14:creationId xmlns:p14="http://schemas.microsoft.com/office/powerpoint/2010/main" val="39388174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22</a:t>
            </a:fld>
            <a:endParaRPr kumimoji="1" lang="ja-JP" altLang="en-US"/>
          </a:p>
        </p:txBody>
      </p:sp>
    </p:spTree>
    <p:extLst>
      <p:ext uri="{BB962C8B-B14F-4D97-AF65-F5344CB8AC3E}">
        <p14:creationId xmlns:p14="http://schemas.microsoft.com/office/powerpoint/2010/main" val="9968122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23</a:t>
            </a:fld>
            <a:endParaRPr kumimoji="1" lang="ja-JP" altLang="en-US"/>
          </a:p>
        </p:txBody>
      </p:sp>
    </p:spTree>
    <p:extLst>
      <p:ext uri="{BB962C8B-B14F-4D97-AF65-F5344CB8AC3E}">
        <p14:creationId xmlns:p14="http://schemas.microsoft.com/office/powerpoint/2010/main" val="20993029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24</a:t>
            </a:fld>
            <a:endParaRPr kumimoji="1" lang="ja-JP" altLang="en-US"/>
          </a:p>
        </p:txBody>
      </p:sp>
    </p:spTree>
    <p:extLst>
      <p:ext uri="{BB962C8B-B14F-4D97-AF65-F5344CB8AC3E}">
        <p14:creationId xmlns:p14="http://schemas.microsoft.com/office/powerpoint/2010/main" val="24077795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25</a:t>
            </a:fld>
            <a:endParaRPr kumimoji="1" lang="ja-JP" altLang="en-US"/>
          </a:p>
        </p:txBody>
      </p:sp>
    </p:spTree>
    <p:extLst>
      <p:ext uri="{BB962C8B-B14F-4D97-AF65-F5344CB8AC3E}">
        <p14:creationId xmlns:p14="http://schemas.microsoft.com/office/powerpoint/2010/main" val="40286243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26</a:t>
            </a:fld>
            <a:endParaRPr kumimoji="1" lang="ja-JP" altLang="en-US"/>
          </a:p>
        </p:txBody>
      </p:sp>
    </p:spTree>
    <p:extLst>
      <p:ext uri="{BB962C8B-B14F-4D97-AF65-F5344CB8AC3E}">
        <p14:creationId xmlns:p14="http://schemas.microsoft.com/office/powerpoint/2010/main" val="26015254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27</a:t>
            </a:fld>
            <a:endParaRPr kumimoji="1" lang="ja-JP" altLang="en-US"/>
          </a:p>
        </p:txBody>
      </p:sp>
    </p:spTree>
    <p:extLst>
      <p:ext uri="{BB962C8B-B14F-4D97-AF65-F5344CB8AC3E}">
        <p14:creationId xmlns:p14="http://schemas.microsoft.com/office/powerpoint/2010/main" val="40241059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28</a:t>
            </a:fld>
            <a:endParaRPr kumimoji="1" lang="ja-JP" altLang="en-US"/>
          </a:p>
        </p:txBody>
      </p:sp>
    </p:spTree>
    <p:extLst>
      <p:ext uri="{BB962C8B-B14F-4D97-AF65-F5344CB8AC3E}">
        <p14:creationId xmlns:p14="http://schemas.microsoft.com/office/powerpoint/2010/main" val="931219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a:t>
            </a:fld>
            <a:endParaRPr kumimoji="1" lang="ja-JP" altLang="en-US"/>
          </a:p>
        </p:txBody>
      </p:sp>
    </p:spTree>
    <p:extLst>
      <p:ext uri="{BB962C8B-B14F-4D97-AF65-F5344CB8AC3E}">
        <p14:creationId xmlns:p14="http://schemas.microsoft.com/office/powerpoint/2010/main" val="5848225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29</a:t>
            </a:fld>
            <a:endParaRPr kumimoji="1" lang="ja-JP" altLang="en-US"/>
          </a:p>
        </p:txBody>
      </p:sp>
    </p:spTree>
    <p:extLst>
      <p:ext uri="{BB962C8B-B14F-4D97-AF65-F5344CB8AC3E}">
        <p14:creationId xmlns:p14="http://schemas.microsoft.com/office/powerpoint/2010/main" val="35286634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30</a:t>
            </a:fld>
            <a:endParaRPr kumimoji="1" lang="ja-JP" altLang="en-US"/>
          </a:p>
        </p:txBody>
      </p:sp>
    </p:spTree>
    <p:extLst>
      <p:ext uri="{BB962C8B-B14F-4D97-AF65-F5344CB8AC3E}">
        <p14:creationId xmlns:p14="http://schemas.microsoft.com/office/powerpoint/2010/main" val="7629500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31</a:t>
            </a:fld>
            <a:endParaRPr kumimoji="1" lang="ja-JP" altLang="en-US"/>
          </a:p>
        </p:txBody>
      </p:sp>
    </p:spTree>
    <p:extLst>
      <p:ext uri="{BB962C8B-B14F-4D97-AF65-F5344CB8AC3E}">
        <p14:creationId xmlns:p14="http://schemas.microsoft.com/office/powerpoint/2010/main" val="30405186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32</a:t>
            </a:fld>
            <a:endParaRPr kumimoji="1" lang="ja-JP" altLang="en-US"/>
          </a:p>
        </p:txBody>
      </p:sp>
    </p:spTree>
    <p:extLst>
      <p:ext uri="{BB962C8B-B14F-4D97-AF65-F5344CB8AC3E}">
        <p14:creationId xmlns:p14="http://schemas.microsoft.com/office/powerpoint/2010/main" val="1929268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3</a:t>
            </a:fld>
            <a:endParaRPr kumimoji="1" lang="ja-JP" altLang="en-US"/>
          </a:p>
        </p:txBody>
      </p:sp>
    </p:spTree>
    <p:extLst>
      <p:ext uri="{BB962C8B-B14F-4D97-AF65-F5344CB8AC3E}">
        <p14:creationId xmlns:p14="http://schemas.microsoft.com/office/powerpoint/2010/main" val="1433575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4</a:t>
            </a:fld>
            <a:endParaRPr kumimoji="1" lang="ja-JP" altLang="en-US"/>
          </a:p>
        </p:txBody>
      </p:sp>
    </p:spTree>
    <p:extLst>
      <p:ext uri="{BB962C8B-B14F-4D97-AF65-F5344CB8AC3E}">
        <p14:creationId xmlns:p14="http://schemas.microsoft.com/office/powerpoint/2010/main" val="19561016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5</a:t>
            </a:fld>
            <a:endParaRPr kumimoji="1" lang="ja-JP" altLang="en-US"/>
          </a:p>
        </p:txBody>
      </p:sp>
    </p:spTree>
    <p:extLst>
      <p:ext uri="{BB962C8B-B14F-4D97-AF65-F5344CB8AC3E}">
        <p14:creationId xmlns:p14="http://schemas.microsoft.com/office/powerpoint/2010/main" val="1486061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6</a:t>
            </a:fld>
            <a:endParaRPr kumimoji="1" lang="ja-JP" altLang="en-US"/>
          </a:p>
        </p:txBody>
      </p:sp>
    </p:spTree>
    <p:extLst>
      <p:ext uri="{BB962C8B-B14F-4D97-AF65-F5344CB8AC3E}">
        <p14:creationId xmlns:p14="http://schemas.microsoft.com/office/powerpoint/2010/main" val="34952691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7</a:t>
            </a:fld>
            <a:endParaRPr kumimoji="1" lang="ja-JP" altLang="en-US"/>
          </a:p>
        </p:txBody>
      </p:sp>
    </p:spTree>
    <p:extLst>
      <p:ext uri="{BB962C8B-B14F-4D97-AF65-F5344CB8AC3E}">
        <p14:creationId xmlns:p14="http://schemas.microsoft.com/office/powerpoint/2010/main" val="28769802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17551929-F5D0-49E6-B8B8-EEEFC5DB0688}" type="slidenum">
              <a:rPr kumimoji="1" lang="ja-JP" altLang="en-US" smtClean="0"/>
              <a:pPr/>
              <a:t>8</a:t>
            </a:fld>
            <a:endParaRPr kumimoji="1" lang="ja-JP" altLang="en-US"/>
          </a:p>
        </p:txBody>
      </p:sp>
    </p:spTree>
    <p:extLst>
      <p:ext uri="{BB962C8B-B14F-4D97-AF65-F5344CB8AC3E}">
        <p14:creationId xmlns:p14="http://schemas.microsoft.com/office/powerpoint/2010/main" val="19676210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スライド">
    <p:spTree>
      <p:nvGrpSpPr>
        <p:cNvPr id="1" name=""/>
        <p:cNvGrpSpPr/>
        <p:nvPr/>
      </p:nvGrpSpPr>
      <p:grpSpPr>
        <a:xfrm>
          <a:off x="0" y="0"/>
          <a:ext cx="0" cy="0"/>
          <a:chOff x="0" y="0"/>
          <a:chExt cx="0" cy="0"/>
        </a:xfrm>
      </p:grpSpPr>
      <p:pic>
        <p:nvPicPr>
          <p:cNvPr id="28" name="図 2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6858000" cy="4894306"/>
          </a:xfrm>
          <a:prstGeom prst="rect">
            <a:avLst/>
          </a:prstGeom>
        </p:spPr>
      </p:pic>
      <p:sp>
        <p:nvSpPr>
          <p:cNvPr id="4" name="Date Placeholder 3"/>
          <p:cNvSpPr>
            <a:spLocks noGrp="1"/>
          </p:cNvSpPr>
          <p:nvPr>
            <p:ph type="dt" sz="half" idx="10"/>
          </p:nvPr>
        </p:nvSpPr>
        <p:spPr/>
        <p:txBody>
          <a:bodyPr/>
          <a:lstStyle/>
          <a:p>
            <a:fld id="{85E6DDF7-88B1-4C1A-8E02-F69B8ECCCFEA}" type="datetime1">
              <a:rPr kumimoji="1" lang="ja-JP" altLang="en-US" smtClean="0"/>
              <a:pPr/>
              <a:t>2023/2/14</a:t>
            </a:fld>
            <a:endParaRPr kumimoji="1" lang="ja-JP" altLang="en-US"/>
          </a:p>
        </p:txBody>
      </p:sp>
      <p:sp>
        <p:nvSpPr>
          <p:cNvPr id="5" name="Footer Placeholder 4"/>
          <p:cNvSpPr>
            <a:spLocks noGrp="1"/>
          </p:cNvSpPr>
          <p:nvPr>
            <p:ph type="ftr" sz="quarter" idx="11"/>
          </p:nvPr>
        </p:nvSpPr>
        <p:spPr/>
        <p:txBody>
          <a:bodyPr/>
          <a:lstStyle/>
          <a:p>
            <a:r>
              <a:rPr kumimoji="1" lang="en-US" altLang="ja-JP" dirty="0"/>
              <a:t>©2016 Sony Network Communications Inc.</a:t>
            </a:r>
            <a:endParaRPr kumimoji="1" lang="ja-JP" altLang="en-US" dirty="0"/>
          </a:p>
        </p:txBody>
      </p:sp>
      <p:sp>
        <p:nvSpPr>
          <p:cNvPr id="9" name="Title 1"/>
          <p:cNvSpPr>
            <a:spLocks noGrp="1"/>
          </p:cNvSpPr>
          <p:nvPr>
            <p:ph type="title" hasCustomPrompt="1"/>
          </p:nvPr>
        </p:nvSpPr>
        <p:spPr>
          <a:xfrm>
            <a:off x="508534" y="2556512"/>
            <a:ext cx="5915025" cy="1606265"/>
          </a:xfrm>
        </p:spPr>
        <p:txBody>
          <a:bodyPr>
            <a:noAutofit/>
          </a:bodyPr>
          <a:lstStyle>
            <a:lvl1pPr>
              <a:defRPr sz="3200">
                <a:solidFill>
                  <a:schemeClr val="bg1"/>
                </a:solidFill>
                <a:latin typeface="游ゴシック" panose="020B0400000000000000" pitchFamily="50" charset="-128"/>
                <a:ea typeface="游ゴシック" panose="020B0400000000000000" pitchFamily="50" charset="-128"/>
              </a:defRPr>
            </a:lvl1pPr>
          </a:lstStyle>
          <a:p>
            <a:r>
              <a:rPr lang="ja-JP" altLang="en-US" dirty="0"/>
              <a:t>メインタイトルが入ります</a:t>
            </a:r>
            <a:endParaRPr lang="en-US" dirty="0"/>
          </a:p>
        </p:txBody>
      </p:sp>
      <p:sp>
        <p:nvSpPr>
          <p:cNvPr id="18" name="テキスト プレースホルダー 17"/>
          <p:cNvSpPr>
            <a:spLocks noGrp="1"/>
          </p:cNvSpPr>
          <p:nvPr>
            <p:ph type="body" sz="quarter" idx="13" hasCustomPrompt="1"/>
          </p:nvPr>
        </p:nvSpPr>
        <p:spPr>
          <a:xfrm>
            <a:off x="506644" y="4238727"/>
            <a:ext cx="4284732" cy="1395973"/>
          </a:xfrm>
        </p:spPr>
        <p:txBody>
          <a:bodyPr>
            <a:normAutofit/>
          </a:bodyPr>
          <a:lstStyle>
            <a:lvl1pPr marL="0" indent="0">
              <a:lnSpc>
                <a:spcPts val="1500"/>
              </a:lnSpc>
              <a:spcBef>
                <a:spcPts val="1200"/>
              </a:spcBef>
              <a:buNone/>
              <a:defRPr sz="1750">
                <a:solidFill>
                  <a:schemeClr val="bg1"/>
                </a:solidFill>
                <a:latin typeface="游ゴシック" panose="020B0400000000000000" pitchFamily="50" charset="-128"/>
                <a:ea typeface="游ゴシック" panose="020B0400000000000000" pitchFamily="50" charset="-128"/>
              </a:defRPr>
            </a:lvl1pPr>
          </a:lstStyle>
          <a:p>
            <a:pPr lvl="0"/>
            <a:r>
              <a:rPr kumimoji="1" lang="ja-JP" altLang="en-US" dirty="0"/>
              <a:t>サブタイトルが入ります。</a:t>
            </a:r>
          </a:p>
        </p:txBody>
      </p:sp>
      <p:sp>
        <p:nvSpPr>
          <p:cNvPr id="22" name="テキスト プレースホルダー 21"/>
          <p:cNvSpPr>
            <a:spLocks noGrp="1"/>
          </p:cNvSpPr>
          <p:nvPr>
            <p:ph type="body" sz="quarter" idx="14" hasCustomPrompt="1"/>
          </p:nvPr>
        </p:nvSpPr>
        <p:spPr>
          <a:xfrm>
            <a:off x="3345115" y="6716465"/>
            <a:ext cx="2987065" cy="1686452"/>
          </a:xfrm>
        </p:spPr>
        <p:txBody>
          <a:bodyPr anchor="ctr">
            <a:noAutofit/>
          </a:bodyPr>
          <a:lstStyle>
            <a:lvl1pPr marL="0" indent="0" algn="r">
              <a:buNone/>
              <a:defRPr sz="1200" b="1">
                <a:solidFill>
                  <a:schemeClr val="accent2"/>
                </a:solidFill>
                <a:latin typeface="游ゴシック" panose="020B0400000000000000" pitchFamily="50" charset="-128"/>
                <a:ea typeface="游ゴシック" panose="020B0400000000000000" pitchFamily="50" charset="-128"/>
              </a:defRPr>
            </a:lvl1pPr>
          </a:lstStyle>
          <a:p>
            <a:pPr lvl="0"/>
            <a:r>
              <a:rPr kumimoji="1" lang="ja-JP" altLang="en-US" dirty="0"/>
              <a:t>法人名・部署名・日付などが入ります</a:t>
            </a:r>
          </a:p>
        </p:txBody>
      </p:sp>
      <p:pic>
        <p:nvPicPr>
          <p:cNvPr id="32" name="図 3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7298" y="563490"/>
            <a:ext cx="1195645" cy="1425330"/>
          </a:xfrm>
          <a:prstGeom prst="rect">
            <a:avLst/>
          </a:prstGeom>
        </p:spPr>
      </p:pic>
    </p:spTree>
    <p:extLst>
      <p:ext uri="{BB962C8B-B14F-4D97-AF65-F5344CB8AC3E}">
        <p14:creationId xmlns:p14="http://schemas.microsoft.com/office/powerpoint/2010/main" val="396526334"/>
      </p:ext>
    </p:extLst>
  </p:cSld>
  <p:clrMapOvr>
    <a:masterClrMapping/>
  </p:clrMapOvr>
  <p:extLst>
    <p:ext uri="{DCECCB84-F9BA-43D5-87BE-67443E8EF086}">
      <p15:sldGuideLst xmlns:p15="http://schemas.microsoft.com/office/powerpoint/2012/main">
        <p15:guide id="1" pos="2880" userDrawn="1">
          <p15:clr>
            <a:srgbClr val="FBAE40"/>
          </p15:clr>
        </p15:guide>
        <p15:guide id="2" orient="horz" pos="216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裏表紙スライド">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91409-133F-42BB-9641-4E029E1EDE50}" type="datetime1">
              <a:rPr kumimoji="1" lang="ja-JP" altLang="en-US" smtClean="0"/>
              <a:pPr/>
              <a:t>2023/2/14</a:t>
            </a:fld>
            <a:endParaRPr kumimoji="1" lang="ja-JP" altLang="en-US"/>
          </a:p>
        </p:txBody>
      </p:sp>
      <p:sp>
        <p:nvSpPr>
          <p:cNvPr id="3" name="Footer Placeholder 2"/>
          <p:cNvSpPr>
            <a:spLocks noGrp="1"/>
          </p:cNvSpPr>
          <p:nvPr>
            <p:ph type="ftr" sz="quarter" idx="11"/>
          </p:nvPr>
        </p:nvSpPr>
        <p:spPr/>
        <p:txBody>
          <a:bodyPr/>
          <a:lstStyle/>
          <a:p>
            <a:r>
              <a:rPr kumimoji="1" lang="en-US" altLang="ja-JP" dirty="0"/>
              <a:t>©2016 Sony Network Communications Inc.</a:t>
            </a:r>
            <a:endParaRPr kumimoji="1" lang="ja-JP" altLang="en-US" dirty="0"/>
          </a:p>
        </p:txBody>
      </p:sp>
      <p:grpSp>
        <p:nvGrpSpPr>
          <p:cNvPr id="4" name="グループ化 3"/>
          <p:cNvGrpSpPr/>
          <p:nvPr userDrawn="1"/>
        </p:nvGrpSpPr>
        <p:grpSpPr>
          <a:xfrm>
            <a:off x="1586014" y="6577897"/>
            <a:ext cx="3866096" cy="913070"/>
            <a:chOff x="5014768" y="5760861"/>
            <a:chExt cx="3848562" cy="684803"/>
          </a:xfrm>
        </p:grpSpPr>
        <p:sp>
          <p:nvSpPr>
            <p:cNvPr id="8" name="テキスト ボックス 7"/>
            <p:cNvSpPr txBox="1"/>
            <p:nvPr userDrawn="1"/>
          </p:nvSpPr>
          <p:spPr>
            <a:xfrm>
              <a:off x="5014768" y="5760861"/>
              <a:ext cx="3848562" cy="684803"/>
            </a:xfrm>
            <a:prstGeom prst="rect">
              <a:avLst/>
            </a:prstGeom>
            <a:noFill/>
          </p:spPr>
          <p:txBody>
            <a:bodyPr wrap="square" rtlCol="0">
              <a:spAutoFit/>
            </a:bodyPr>
            <a:lstStyle/>
            <a:p>
              <a:pPr>
                <a:lnSpc>
                  <a:spcPts val="1600"/>
                </a:lnSpc>
              </a:pPr>
              <a:r>
                <a:rPr kumimoji="1" lang="en-US" altLang="ja-JP" sz="800" dirty="0">
                  <a:latin typeface="游ゴシック" panose="020B0400000000000000" pitchFamily="50" charset="-128"/>
                  <a:ea typeface="游ゴシック" panose="020B0400000000000000" pitchFamily="50" charset="-128"/>
                </a:rPr>
                <a:t>※AKASHI</a:t>
              </a:r>
              <a:r>
                <a:rPr kumimoji="1" lang="ja-JP" altLang="en-US" sz="800" dirty="0">
                  <a:latin typeface="游ゴシック" panose="020B0400000000000000" pitchFamily="50" charset="-128"/>
                  <a:ea typeface="游ゴシック" panose="020B0400000000000000" pitchFamily="50" charset="-128"/>
                </a:rPr>
                <a:t>は、ソニーネットワークコミュニケーションズ株式会社の商標です。</a:t>
              </a:r>
              <a:endParaRPr kumimoji="1" lang="en-US" altLang="ja-JP" sz="800" dirty="0">
                <a:latin typeface="游ゴシック" panose="020B0400000000000000" pitchFamily="50" charset="-128"/>
                <a:ea typeface="游ゴシック" panose="020B0400000000000000" pitchFamily="50" charset="-128"/>
              </a:endParaRPr>
            </a:p>
            <a:p>
              <a:pPr>
                <a:lnSpc>
                  <a:spcPts val="1600"/>
                </a:lnSpc>
              </a:pPr>
              <a:r>
                <a:rPr kumimoji="1" lang="en-US" altLang="ja-JP" sz="800" dirty="0">
                  <a:latin typeface="游ゴシック" panose="020B0400000000000000" pitchFamily="50" charset="-128"/>
                  <a:ea typeface="游ゴシック" panose="020B0400000000000000" pitchFamily="50" charset="-128"/>
                </a:rPr>
                <a:t>※</a:t>
              </a:r>
              <a:r>
                <a:rPr kumimoji="1" lang="ja-JP" altLang="en-US" sz="800" dirty="0">
                  <a:latin typeface="游ゴシック" panose="020B0400000000000000" pitchFamily="50" charset="-128"/>
                  <a:ea typeface="游ゴシック" panose="020B0400000000000000" pitchFamily="50" charset="-128"/>
                </a:rPr>
                <a:t>　　　は、ソニーネットワークコミュニケーションズ株式会社の商標です。</a:t>
              </a:r>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49763" y="5932836"/>
              <a:ext cx="270304" cy="200980"/>
            </a:xfrm>
            <a:prstGeom prst="rect">
              <a:avLst/>
            </a:prstGeom>
          </p:spPr>
        </p:pic>
      </p:grpSp>
      <p:pic>
        <p:nvPicPr>
          <p:cNvPr id="12" name="図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66237" y="3351526"/>
            <a:ext cx="1631443" cy="2077723"/>
          </a:xfrm>
          <a:prstGeom prst="rect">
            <a:avLst/>
          </a:prstGeom>
        </p:spPr>
      </p:pic>
    </p:spTree>
    <p:extLst>
      <p:ext uri="{BB962C8B-B14F-4D97-AF65-F5344CB8AC3E}">
        <p14:creationId xmlns:p14="http://schemas.microsoft.com/office/powerpoint/2010/main" val="4126617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4641AA1B-51E6-428C-8518-9EA53875DCB8}" type="datetime1">
              <a:rPr kumimoji="1" lang="ja-JP" altLang="en-US" smtClean="0"/>
              <a:pPr/>
              <a:t>2023/2/14</a:t>
            </a:fld>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dirty="0"/>
              <a:t>©2016 Sony Network Communications Inc.</a:t>
            </a:r>
            <a:endParaRPr kumimoji="1" lang="ja-JP" altLang="en-US" dirty="0"/>
          </a:p>
        </p:txBody>
      </p:sp>
      <p:sp>
        <p:nvSpPr>
          <p:cNvPr id="5" name="スライド番号プレースホルダー 4"/>
          <p:cNvSpPr>
            <a:spLocks noGrp="1"/>
          </p:cNvSpPr>
          <p:nvPr>
            <p:ph type="sldNum" sz="quarter" idx="12"/>
          </p:nvPr>
        </p:nvSpPr>
        <p:spPr/>
        <p:txBody>
          <a:bodyPr/>
          <a:lstStyle/>
          <a:p>
            <a:fld id="{94E8D513-F815-49AF-AE30-01E47A21E05B}" type="slidenum">
              <a:rPr kumimoji="1" lang="ja-JP" altLang="en-US" smtClean="0"/>
              <a:pPr/>
              <a:t>‹#›</a:t>
            </a:fld>
            <a:endParaRPr kumimoji="1" lang="ja-JP" altLang="en-US"/>
          </a:p>
        </p:txBody>
      </p:sp>
      <p:sp>
        <p:nvSpPr>
          <p:cNvPr id="6" name="正方形/長方形 5"/>
          <p:cNvSpPr/>
          <p:nvPr userDrawn="1"/>
        </p:nvSpPr>
        <p:spPr>
          <a:xfrm>
            <a:off x="0" y="-1410"/>
            <a:ext cx="6858000" cy="758665"/>
          </a:xfrm>
          <a:prstGeom prst="rect">
            <a:avLst/>
          </a:prstGeom>
          <a:gradFill flip="none" rotWithShape="1">
            <a:gsLst>
              <a:gs pos="0">
                <a:srgbClr val="0081C0"/>
              </a:gs>
              <a:gs pos="75000">
                <a:srgbClr val="00A6B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7" name="図 6"/>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6172201" y="60611"/>
            <a:ext cx="548640" cy="648049"/>
          </a:xfrm>
          <a:prstGeom prst="rect">
            <a:avLst/>
          </a:prstGeom>
        </p:spPr>
      </p:pic>
      <p:sp>
        <p:nvSpPr>
          <p:cNvPr id="2" name="タイトル 1"/>
          <p:cNvSpPr>
            <a:spLocks noGrp="1"/>
          </p:cNvSpPr>
          <p:nvPr>
            <p:ph type="title"/>
          </p:nvPr>
        </p:nvSpPr>
        <p:spPr>
          <a:xfrm>
            <a:off x="203200" y="1"/>
            <a:ext cx="6164263" cy="745067"/>
          </a:xfrm>
        </p:spPr>
        <p:txBody>
          <a:bodyPr tIns="72000" bIns="0"/>
          <a:lstStyle>
            <a:lvl1pPr>
              <a:defRPr>
                <a:solidFill>
                  <a:srgbClr val="FFFFFF"/>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2011914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中表紙">
    <p:spTree>
      <p:nvGrpSpPr>
        <p:cNvPr id="1" name=""/>
        <p:cNvGrpSpPr/>
        <p:nvPr/>
      </p:nvGrpSpPr>
      <p:grpSpPr>
        <a:xfrm>
          <a:off x="0" y="0"/>
          <a:ext cx="0" cy="0"/>
          <a:chOff x="0" y="0"/>
          <a:chExt cx="0" cy="0"/>
        </a:xfrm>
      </p:grpSpPr>
      <p:pic>
        <p:nvPicPr>
          <p:cNvPr id="11" name="図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2047869"/>
            <a:ext cx="6858000" cy="4356407"/>
          </a:xfrm>
          <a:prstGeom prst="rect">
            <a:avLst/>
          </a:prstGeom>
        </p:spPr>
      </p:pic>
      <p:sp>
        <p:nvSpPr>
          <p:cNvPr id="2" name="タイトル 1"/>
          <p:cNvSpPr>
            <a:spLocks noGrp="1"/>
          </p:cNvSpPr>
          <p:nvPr>
            <p:ph type="title"/>
          </p:nvPr>
        </p:nvSpPr>
        <p:spPr>
          <a:xfrm>
            <a:off x="346869" y="3942962"/>
            <a:ext cx="6164263" cy="1266053"/>
          </a:xfrm>
        </p:spPr>
        <p:txBody>
          <a:bodyPr anchor="ctr">
            <a:normAutofit/>
          </a:bodyPr>
          <a:lstStyle>
            <a:lvl1pPr algn="ctr">
              <a:defRPr sz="3200" b="0">
                <a:solidFill>
                  <a:srgbClr val="FFFFFF"/>
                </a:solidFill>
              </a:defRPr>
            </a:lvl1pPr>
          </a:lstStyle>
          <a:p>
            <a:r>
              <a:rPr kumimoji="1" lang="ja-JP" altLang="en-US" dirty="0"/>
              <a:t>マスター タイトルの書式設定</a:t>
            </a:r>
          </a:p>
        </p:txBody>
      </p:sp>
      <p:sp>
        <p:nvSpPr>
          <p:cNvPr id="3" name="日付プレースホルダー 2"/>
          <p:cNvSpPr>
            <a:spLocks noGrp="1"/>
          </p:cNvSpPr>
          <p:nvPr>
            <p:ph type="dt" sz="half" idx="10"/>
          </p:nvPr>
        </p:nvSpPr>
        <p:spPr/>
        <p:txBody>
          <a:bodyPr/>
          <a:lstStyle/>
          <a:p>
            <a:fld id="{C0BD7F07-6BBF-4F8A-A5AE-3077A72BF8E7}" type="datetime1">
              <a:rPr kumimoji="1" lang="ja-JP" altLang="en-US" smtClean="0"/>
              <a:pPr/>
              <a:t>2023/2/14</a:t>
            </a:fld>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dirty="0"/>
              <a:t>©2016 Sony Network Communications Inc.</a:t>
            </a:r>
            <a:endParaRPr kumimoji="1" lang="ja-JP" altLang="en-US" dirty="0"/>
          </a:p>
        </p:txBody>
      </p:sp>
      <p:sp>
        <p:nvSpPr>
          <p:cNvPr id="5" name="スライド番号プレースホルダー 4"/>
          <p:cNvSpPr>
            <a:spLocks noGrp="1"/>
          </p:cNvSpPr>
          <p:nvPr>
            <p:ph type="sldNum" sz="quarter" idx="12"/>
          </p:nvPr>
        </p:nvSpPr>
        <p:spPr/>
        <p:txBody>
          <a:bodyPr/>
          <a:lstStyle/>
          <a:p>
            <a:fld id="{94E8D513-F815-49AF-AE30-01E47A21E05B}" type="slidenum">
              <a:rPr kumimoji="1" lang="ja-JP" altLang="en-US" smtClean="0"/>
              <a:pPr/>
              <a:t>‹#›</a:t>
            </a:fld>
            <a:endParaRPr kumimoji="1" lang="ja-JP" altLang="en-US"/>
          </a:p>
        </p:txBody>
      </p:sp>
      <p:sp>
        <p:nvSpPr>
          <p:cNvPr id="6" name="正方形/長方形 5"/>
          <p:cNvSpPr/>
          <p:nvPr userDrawn="1"/>
        </p:nvSpPr>
        <p:spPr>
          <a:xfrm>
            <a:off x="0" y="8343438"/>
            <a:ext cx="6858000" cy="60959"/>
          </a:xfrm>
          <a:prstGeom prst="rect">
            <a:avLst/>
          </a:prstGeom>
          <a:gradFill flip="none" rotWithShape="1">
            <a:gsLst>
              <a:gs pos="0">
                <a:srgbClr val="0081C0"/>
              </a:gs>
              <a:gs pos="75000">
                <a:srgbClr val="00A6B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0" name="図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240781" y="80431"/>
            <a:ext cx="517208" cy="610029"/>
          </a:xfrm>
          <a:prstGeom prst="rect">
            <a:avLst/>
          </a:prstGeom>
        </p:spPr>
      </p:pic>
      <p:sp>
        <p:nvSpPr>
          <p:cNvPr id="15" name="正方形/長方形 14"/>
          <p:cNvSpPr/>
          <p:nvPr userDrawn="1"/>
        </p:nvSpPr>
        <p:spPr>
          <a:xfrm>
            <a:off x="0" y="729853"/>
            <a:ext cx="6858000" cy="60959"/>
          </a:xfrm>
          <a:prstGeom prst="rect">
            <a:avLst/>
          </a:prstGeom>
          <a:gradFill flip="none" rotWithShape="1">
            <a:gsLst>
              <a:gs pos="0">
                <a:srgbClr val="0081C0"/>
              </a:gs>
              <a:gs pos="75000">
                <a:srgbClr val="00A6B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2814615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94970" y="8657168"/>
            <a:ext cx="1543050" cy="486833"/>
          </a:xfrm>
          <a:prstGeom prst="rect">
            <a:avLst/>
          </a:prstGeom>
        </p:spPr>
        <p:txBody>
          <a:bodyPr vert="horz" lIns="91440" tIns="45720" rIns="91440" bIns="45720" rtlCol="0" anchor="ctr"/>
          <a:lstStyle>
            <a:lvl1pPr algn="l">
              <a:defRPr sz="1000">
                <a:solidFill>
                  <a:schemeClr val="tx1">
                    <a:tint val="75000"/>
                  </a:schemeClr>
                </a:solidFill>
              </a:defRPr>
            </a:lvl1pPr>
          </a:lstStyle>
          <a:p>
            <a:fld id="{C00A0210-5EAB-4BEF-B427-F6C15E4B6A4D}" type="datetime1">
              <a:rPr kumimoji="1" lang="ja-JP" altLang="en-US" smtClean="0"/>
              <a:pPr/>
              <a:t>2023/2/14</a:t>
            </a:fld>
            <a:endParaRPr kumimoji="1" lang="ja-JP" altLang="en-US"/>
          </a:p>
        </p:txBody>
      </p:sp>
      <p:sp>
        <p:nvSpPr>
          <p:cNvPr id="5" name="Footer Placeholder 4"/>
          <p:cNvSpPr>
            <a:spLocks noGrp="1"/>
          </p:cNvSpPr>
          <p:nvPr>
            <p:ph type="ftr" sz="quarter" idx="3"/>
          </p:nvPr>
        </p:nvSpPr>
        <p:spPr>
          <a:xfrm>
            <a:off x="1638020" y="8657168"/>
            <a:ext cx="3581960" cy="486833"/>
          </a:xfrm>
          <a:prstGeom prst="rect">
            <a:avLst/>
          </a:prstGeom>
        </p:spPr>
        <p:txBody>
          <a:bodyPr vert="horz" lIns="91440" tIns="45720" rIns="91440" bIns="45720" rtlCol="0" anchor="ctr"/>
          <a:lstStyle>
            <a:lvl1pPr algn="ctr">
              <a:defRPr sz="1000">
                <a:solidFill>
                  <a:schemeClr val="tx1">
                    <a:tint val="75000"/>
                  </a:schemeClr>
                </a:solidFill>
              </a:defRPr>
            </a:lvl1pPr>
          </a:lstStyle>
          <a:p>
            <a:r>
              <a:rPr kumimoji="1" lang="en-US" altLang="ja-JP" dirty="0"/>
              <a:t>©2016 Sony Network Communications Inc.</a:t>
            </a:r>
            <a:endParaRPr kumimoji="1" lang="ja-JP" altLang="en-US" dirty="0"/>
          </a:p>
        </p:txBody>
      </p:sp>
      <p:sp>
        <p:nvSpPr>
          <p:cNvPr id="6" name="Slide Number Placeholder 5"/>
          <p:cNvSpPr>
            <a:spLocks noGrp="1"/>
          </p:cNvSpPr>
          <p:nvPr>
            <p:ph type="sldNum" sz="quarter" idx="4"/>
          </p:nvPr>
        </p:nvSpPr>
        <p:spPr>
          <a:xfrm>
            <a:off x="5219980" y="8657168"/>
            <a:ext cx="154305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94E8D513-F815-49AF-AE30-01E47A21E05B}" type="slidenum">
              <a:rPr kumimoji="1" lang="ja-JP" altLang="en-US" smtClean="0"/>
              <a:pPr/>
              <a:t>‹#›</a:t>
            </a:fld>
            <a:endParaRPr kumimoji="1" lang="ja-JP" altLang="en-US"/>
          </a:p>
        </p:txBody>
      </p:sp>
    </p:spTree>
    <p:extLst>
      <p:ext uri="{BB962C8B-B14F-4D97-AF65-F5344CB8AC3E}">
        <p14:creationId xmlns:p14="http://schemas.microsoft.com/office/powerpoint/2010/main" val="4235764763"/>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68" r:id="rId3"/>
    <p:sldLayoutId id="2147483669" r:id="rId4"/>
  </p:sldLayoutIdLst>
  <p:hf hdr="0" dt="0"/>
  <p:txStyles>
    <p:titleStyle>
      <a:lvl1pPr algn="l" defTabSz="914400" rtl="0" eaLnBrk="1" latinLnBrk="0" hangingPunct="1">
        <a:lnSpc>
          <a:spcPct val="90000"/>
        </a:lnSpc>
        <a:spcBef>
          <a:spcPct val="0"/>
        </a:spcBef>
        <a:buNone/>
        <a:defRPr kumimoji="1" sz="2400" kern="1200">
          <a:solidFill>
            <a:schemeClr val="tx1"/>
          </a:solidFill>
          <a:latin typeface="游ゴシック" panose="020B0400000000000000" pitchFamily="50" charset="-128"/>
          <a:ea typeface="游ゴシック" panose="020B0400000000000000"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6.png"/><Relationship Id="rId7"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42.png"/><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46.png"/><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13.png"/><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image" Target="../media/image56.png"/><Relationship Id="rId4" Type="http://schemas.openxmlformats.org/officeDocument/2006/relationships/image" Target="../media/image55.png"/></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59.png"/><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16.png"/></Relationships>
</file>

<file path=ppt/slides/_rels/slide3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8534" y="2385062"/>
            <a:ext cx="5915025" cy="1606265"/>
          </a:xfrm>
        </p:spPr>
        <p:txBody>
          <a:bodyPr/>
          <a:lstStyle/>
          <a:p>
            <a:r>
              <a:rPr lang="ja-JP" altLang="en-US" dirty="0"/>
              <a:t>クラウド勤怠管理システム</a:t>
            </a:r>
            <a:br>
              <a:rPr lang="en-US" altLang="ja-JP" dirty="0"/>
            </a:br>
            <a:r>
              <a:rPr lang="ja-JP" altLang="en-US" spc="-300" dirty="0">
                <a:latin typeface="+mj-lt"/>
              </a:rPr>
              <a:t>ＡＫＡＳＨＩ</a:t>
            </a:r>
            <a:r>
              <a:rPr lang="en-US" altLang="ja-JP" sz="1800" dirty="0"/>
              <a:t> [ </a:t>
            </a:r>
            <a:r>
              <a:rPr lang="ja-JP" altLang="en-US" sz="1800" dirty="0"/>
              <a:t>アカシ </a:t>
            </a:r>
            <a:r>
              <a:rPr lang="en-US" altLang="ja-JP" sz="1800" dirty="0"/>
              <a:t>]</a:t>
            </a:r>
            <a:endParaRPr lang="ja-JP" altLang="en-US" dirty="0"/>
          </a:p>
        </p:txBody>
      </p:sp>
      <p:sp>
        <p:nvSpPr>
          <p:cNvPr id="3" name="テキスト プレースホルダー 2"/>
          <p:cNvSpPr>
            <a:spLocks noGrp="1"/>
          </p:cNvSpPr>
          <p:nvPr>
            <p:ph type="body" sz="quarter" idx="13"/>
          </p:nvPr>
        </p:nvSpPr>
        <p:spPr>
          <a:xfrm>
            <a:off x="598084" y="3827247"/>
            <a:ext cx="4284732" cy="401853"/>
          </a:xfrm>
        </p:spPr>
        <p:txBody>
          <a:bodyPr>
            <a:normAutofit/>
          </a:bodyPr>
          <a:lstStyle/>
          <a:p>
            <a:r>
              <a:rPr lang="ja-JP" altLang="en-US" dirty="0"/>
              <a:t>従業員配布マニュアル「基本編」</a:t>
            </a:r>
          </a:p>
        </p:txBody>
      </p:sp>
      <p:sp>
        <p:nvSpPr>
          <p:cNvPr id="4" name="テキスト プレースホルダー 3"/>
          <p:cNvSpPr>
            <a:spLocks noGrp="1"/>
          </p:cNvSpPr>
          <p:nvPr>
            <p:ph type="body" sz="quarter" idx="14"/>
          </p:nvPr>
        </p:nvSpPr>
        <p:spPr>
          <a:xfrm>
            <a:off x="1463041" y="6716465"/>
            <a:ext cx="5200650" cy="1686452"/>
          </a:xfrm>
        </p:spPr>
        <p:txBody>
          <a:bodyPr anchor="ctr"/>
          <a:lstStyle/>
          <a:p>
            <a:r>
              <a:rPr lang="ja-JP" altLang="en-US" sz="1400" b="1" dirty="0">
                <a:solidFill>
                  <a:schemeClr val="accent2"/>
                </a:solidFill>
              </a:rPr>
              <a:t>○○株式会社</a:t>
            </a:r>
            <a:endParaRPr lang="en-US" altLang="ja-JP" sz="1400" dirty="0"/>
          </a:p>
          <a:p>
            <a:r>
              <a:rPr lang="ja-JP" altLang="en-US" sz="1400" dirty="0"/>
              <a:t>○○部○○課</a:t>
            </a:r>
            <a:endParaRPr lang="en-US" altLang="ja-JP" sz="1400" dirty="0"/>
          </a:p>
        </p:txBody>
      </p:sp>
    </p:spTree>
    <p:extLst>
      <p:ext uri="{BB962C8B-B14F-4D97-AF65-F5344CB8AC3E}">
        <p14:creationId xmlns:p14="http://schemas.microsoft.com/office/powerpoint/2010/main" val="4164950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93F56F73-770A-4626-8770-915B251B58BE}"/>
              </a:ext>
            </a:extLst>
          </p:cNvPr>
          <p:cNvPicPr>
            <a:picLocks noChangeAspect="1"/>
          </p:cNvPicPr>
          <p:nvPr/>
        </p:nvPicPr>
        <p:blipFill>
          <a:blip r:embed="rId3"/>
          <a:stretch>
            <a:fillRect/>
          </a:stretch>
        </p:blipFill>
        <p:spPr>
          <a:xfrm>
            <a:off x="456787" y="2551222"/>
            <a:ext cx="5829300" cy="3461580"/>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9</a:t>
            </a:fld>
            <a:endParaRPr lang="ja-JP" altLang="en-US" dirty="0"/>
          </a:p>
        </p:txBody>
      </p:sp>
      <p:sp>
        <p:nvSpPr>
          <p:cNvPr id="5" name="タイトル 4"/>
          <p:cNvSpPr>
            <a:spLocks noGrp="1"/>
          </p:cNvSpPr>
          <p:nvPr>
            <p:ph type="title"/>
          </p:nvPr>
        </p:nvSpPr>
        <p:spPr/>
        <p:txBody>
          <a:bodyPr/>
          <a:lstStyle/>
          <a:p>
            <a:r>
              <a:rPr lang="ja-JP" altLang="en-US" dirty="0"/>
              <a:t>打刻</a:t>
            </a:r>
          </a:p>
        </p:txBody>
      </p:sp>
      <p:sp>
        <p:nvSpPr>
          <p:cNvPr id="7" name="テキスト ボックス 6"/>
          <p:cNvSpPr txBox="1"/>
          <p:nvPr/>
        </p:nvSpPr>
        <p:spPr>
          <a:xfrm>
            <a:off x="307816" y="1670778"/>
            <a:ext cx="5955030" cy="523220"/>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1.</a:t>
            </a:r>
            <a:r>
              <a:rPr kumimoji="1" lang="ja-JP" altLang="en-US" sz="1400" dirty="0">
                <a:latin typeface="メイリオ" panose="020B0604030504040204" pitchFamily="50" charset="-128"/>
                <a:ea typeface="メイリオ" panose="020B0604030504040204" pitchFamily="50" charset="-128"/>
              </a:rPr>
              <a:t>マイページにログインします。</a:t>
            </a:r>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ログイン</a:t>
            </a:r>
            <a:r>
              <a:rPr kumimoji="1" lang="en-US" altLang="ja-JP" sz="1400" dirty="0">
                <a:latin typeface="メイリオ" panose="020B0604030504040204" pitchFamily="50" charset="-128"/>
                <a:ea typeface="メイリオ" panose="020B0604030504040204" pitchFamily="50" charset="-128"/>
              </a:rPr>
              <a:t>URL</a:t>
            </a:r>
            <a:r>
              <a:rPr kumimoji="1" lang="ja-JP" altLang="en-US" sz="1400" dirty="0">
                <a:latin typeface="メイリオ" panose="020B0604030504040204" pitchFamily="50" charset="-128"/>
                <a:ea typeface="メイリオ" panose="020B0604030504040204" pitchFamily="50" charset="-128"/>
              </a:rPr>
              <a:t>は「 マイページ利用案内」メールを確認してください。</a:t>
            </a:r>
            <a:endParaRPr kumimoji="1" lang="en-US" altLang="ja-JP" sz="140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276701" y="999530"/>
            <a:ext cx="2579552" cy="369332"/>
          </a:xfrm>
          <a:prstGeom prst="rect">
            <a:avLst/>
          </a:prstGeom>
          <a:noFill/>
        </p:spPr>
        <p:txBody>
          <a:bodyPr wrap="none" rtlCol="0">
            <a:spAutoFit/>
          </a:bodyPr>
          <a:lstStyle/>
          <a:p>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マイページ打刻（</a:t>
            </a:r>
            <a:r>
              <a:rPr kumimoji="1" lang="en-US" altLang="ja-JP"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PC</a:t>
            </a:r>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14" name="正方形/長方形 13"/>
          <p:cNvSpPr/>
          <p:nvPr/>
        </p:nvSpPr>
        <p:spPr>
          <a:xfrm>
            <a:off x="784389" y="2982519"/>
            <a:ext cx="803818" cy="27280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正方形/長方形 14"/>
          <p:cNvSpPr/>
          <p:nvPr/>
        </p:nvSpPr>
        <p:spPr>
          <a:xfrm>
            <a:off x="4088705" y="3501736"/>
            <a:ext cx="1905917" cy="251106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6" name="テキスト ボックス 15"/>
          <p:cNvSpPr txBox="1"/>
          <p:nvPr/>
        </p:nvSpPr>
        <p:spPr>
          <a:xfrm>
            <a:off x="378796" y="6260553"/>
            <a:ext cx="5955030" cy="523220"/>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　メニューにある「打刻」をクリックし、打刻画面を表示し、必要な打刻用ボタンをクリックします。</a:t>
            </a:r>
          </a:p>
        </p:txBody>
      </p:sp>
      <p:cxnSp>
        <p:nvCxnSpPr>
          <p:cNvPr id="10" name="直線コネクタ 9"/>
          <p:cNvCxnSpPr/>
          <p:nvPr/>
        </p:nvCxnSpPr>
        <p:spPr>
          <a:xfrm>
            <a:off x="285750" y="1403664"/>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8" name="図 7">
            <a:extLst>
              <a:ext uri="{FF2B5EF4-FFF2-40B4-BE49-F238E27FC236}">
                <a16:creationId xmlns:a16="http://schemas.microsoft.com/office/drawing/2014/main" id="{BDF96715-A578-493C-983E-96692C7F7F2F}"/>
              </a:ext>
            </a:extLst>
          </p:cNvPr>
          <p:cNvPicPr>
            <a:picLocks noChangeAspect="1"/>
          </p:cNvPicPr>
          <p:nvPr/>
        </p:nvPicPr>
        <p:blipFill>
          <a:blip r:embed="rId4"/>
          <a:stretch>
            <a:fillRect/>
          </a:stretch>
        </p:blipFill>
        <p:spPr>
          <a:xfrm>
            <a:off x="540156" y="7740165"/>
            <a:ext cx="1851980" cy="506929"/>
          </a:xfrm>
          <a:prstGeom prst="rect">
            <a:avLst/>
          </a:prstGeom>
        </p:spPr>
      </p:pic>
      <p:sp>
        <p:nvSpPr>
          <p:cNvPr id="17" name="テキスト ボックス 16">
            <a:extLst>
              <a:ext uri="{FF2B5EF4-FFF2-40B4-BE49-F238E27FC236}">
                <a16:creationId xmlns:a16="http://schemas.microsoft.com/office/drawing/2014/main" id="{AD8D27B7-E0EF-4E9D-A5FC-AEC3FBE982DE}"/>
              </a:ext>
            </a:extLst>
          </p:cNvPr>
          <p:cNvSpPr txBox="1"/>
          <p:nvPr/>
        </p:nvSpPr>
        <p:spPr>
          <a:xfrm>
            <a:off x="412433" y="7067953"/>
            <a:ext cx="5955030" cy="523220"/>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3.</a:t>
            </a:r>
            <a:r>
              <a:rPr kumimoji="1" lang="ja-JP" altLang="en-US" sz="1400" dirty="0">
                <a:latin typeface="メイリオ" panose="020B0604030504040204" pitchFamily="50" charset="-128"/>
                <a:ea typeface="メイリオ" panose="020B0604030504040204" pitchFamily="50" charset="-128"/>
              </a:rPr>
              <a:t>　テレワークの場合には、出勤と同時に「テレワークを開始する」をクリックします。</a:t>
            </a:r>
          </a:p>
        </p:txBody>
      </p:sp>
      <p:pic>
        <p:nvPicPr>
          <p:cNvPr id="11" name="図 10">
            <a:extLst>
              <a:ext uri="{FF2B5EF4-FFF2-40B4-BE49-F238E27FC236}">
                <a16:creationId xmlns:a16="http://schemas.microsoft.com/office/drawing/2014/main" id="{7E7EE56B-DD2C-4554-9705-FAA102044370}"/>
              </a:ext>
            </a:extLst>
          </p:cNvPr>
          <p:cNvPicPr>
            <a:picLocks noChangeAspect="1"/>
          </p:cNvPicPr>
          <p:nvPr/>
        </p:nvPicPr>
        <p:blipFill>
          <a:blip r:embed="rId5"/>
          <a:stretch>
            <a:fillRect/>
          </a:stretch>
        </p:blipFill>
        <p:spPr>
          <a:xfrm>
            <a:off x="3033919" y="7763807"/>
            <a:ext cx="3431841" cy="503432"/>
          </a:xfrm>
          <a:prstGeom prst="rect">
            <a:avLst/>
          </a:prstGeom>
        </p:spPr>
      </p:pic>
      <p:sp>
        <p:nvSpPr>
          <p:cNvPr id="18" name="矢印: 右 17">
            <a:extLst>
              <a:ext uri="{FF2B5EF4-FFF2-40B4-BE49-F238E27FC236}">
                <a16:creationId xmlns:a16="http://schemas.microsoft.com/office/drawing/2014/main" id="{6618CD1E-06A8-4149-B7AD-CEDA9FDC8C52}"/>
              </a:ext>
            </a:extLst>
          </p:cNvPr>
          <p:cNvSpPr/>
          <p:nvPr/>
        </p:nvSpPr>
        <p:spPr>
          <a:xfrm>
            <a:off x="2443318" y="7797686"/>
            <a:ext cx="539418" cy="391886"/>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20985132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10</a:t>
            </a:fld>
            <a:endParaRPr lang="ja-JP" altLang="en-US" dirty="0"/>
          </a:p>
        </p:txBody>
      </p:sp>
      <p:sp>
        <p:nvSpPr>
          <p:cNvPr id="5" name="タイトル 4"/>
          <p:cNvSpPr>
            <a:spLocks noGrp="1"/>
          </p:cNvSpPr>
          <p:nvPr>
            <p:ph type="title"/>
          </p:nvPr>
        </p:nvSpPr>
        <p:spPr/>
        <p:txBody>
          <a:bodyPr/>
          <a:lstStyle/>
          <a:p>
            <a:r>
              <a:rPr lang="ja-JP" altLang="en-US" dirty="0"/>
              <a:t>打刻</a:t>
            </a:r>
          </a:p>
        </p:txBody>
      </p:sp>
      <p:pic>
        <p:nvPicPr>
          <p:cNvPr id="2050" name="Picture 2"/>
          <p:cNvPicPr>
            <a:picLocks noChangeAspect="1" noChangeArrowheads="1"/>
          </p:cNvPicPr>
          <p:nvPr/>
        </p:nvPicPr>
        <p:blipFill>
          <a:blip r:embed="rId3" cstate="print"/>
          <a:srcRect t="933" b="2177"/>
          <a:stretch>
            <a:fillRect/>
          </a:stretch>
        </p:blipFill>
        <p:spPr bwMode="auto">
          <a:xfrm>
            <a:off x="630408" y="1299991"/>
            <a:ext cx="5561072" cy="3692306"/>
          </a:xfrm>
          <a:prstGeom prst="rect">
            <a:avLst/>
          </a:prstGeom>
          <a:noFill/>
          <a:ln w="9525">
            <a:solidFill>
              <a:schemeClr val="tx1"/>
            </a:solidFill>
            <a:miter lim="800000"/>
            <a:headEnd/>
            <a:tailEnd/>
          </a:ln>
        </p:spPr>
      </p:pic>
      <p:sp>
        <p:nvSpPr>
          <p:cNvPr id="6" name="テキスト ボックス 5"/>
          <p:cNvSpPr txBox="1"/>
          <p:nvPr/>
        </p:nvSpPr>
        <p:spPr>
          <a:xfrm>
            <a:off x="398810" y="5273362"/>
            <a:ext cx="5955030" cy="307777"/>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3.</a:t>
            </a:r>
            <a:r>
              <a:rPr kumimoji="1" lang="ja-JP" altLang="en-US" sz="1400" dirty="0">
                <a:latin typeface="メイリオ" panose="020B0604030504040204" pitchFamily="50" charset="-128"/>
                <a:ea typeface="メイリオ" panose="020B0604030504040204" pitchFamily="50" charset="-128"/>
              </a:rPr>
              <a:t>　上記のように打刻が成功した画面が表示されることを確認します。</a:t>
            </a:r>
          </a:p>
        </p:txBody>
      </p:sp>
    </p:spTree>
    <p:extLst>
      <p:ext uri="{BB962C8B-B14F-4D97-AF65-F5344CB8AC3E}">
        <p14:creationId xmlns:p14="http://schemas.microsoft.com/office/powerpoint/2010/main" val="34209411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11</a:t>
            </a:fld>
            <a:endParaRPr lang="ja-JP" altLang="en-US" dirty="0"/>
          </a:p>
        </p:txBody>
      </p:sp>
      <p:sp>
        <p:nvSpPr>
          <p:cNvPr id="5" name="タイトル 4"/>
          <p:cNvSpPr>
            <a:spLocks noGrp="1"/>
          </p:cNvSpPr>
          <p:nvPr>
            <p:ph type="title"/>
          </p:nvPr>
        </p:nvSpPr>
        <p:spPr/>
        <p:txBody>
          <a:bodyPr/>
          <a:lstStyle/>
          <a:p>
            <a:r>
              <a:rPr lang="ja-JP" altLang="en-US" dirty="0"/>
              <a:t>打刻</a:t>
            </a:r>
          </a:p>
        </p:txBody>
      </p:sp>
      <p:sp>
        <p:nvSpPr>
          <p:cNvPr id="6" name="テキスト ボックス 5"/>
          <p:cNvSpPr txBox="1"/>
          <p:nvPr/>
        </p:nvSpPr>
        <p:spPr>
          <a:xfrm>
            <a:off x="276701" y="999530"/>
            <a:ext cx="4047903" cy="369332"/>
          </a:xfrm>
          <a:prstGeom prst="rect">
            <a:avLst/>
          </a:prstGeom>
          <a:noFill/>
        </p:spPr>
        <p:txBody>
          <a:bodyPr wrap="none" rtlCol="0">
            <a:spAutoFit/>
          </a:bodyPr>
          <a:lstStyle/>
          <a:p>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マイページ打刻（スマホ</a:t>
            </a:r>
            <a:r>
              <a:rPr kumimoji="1" lang="en-US" altLang="ja-JP"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/GPS</a:t>
            </a:r>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打刻）</a:t>
            </a:r>
          </a:p>
        </p:txBody>
      </p:sp>
      <p:sp>
        <p:nvSpPr>
          <p:cNvPr id="7" name="テキスト ボックス 6"/>
          <p:cNvSpPr txBox="1"/>
          <p:nvPr/>
        </p:nvSpPr>
        <p:spPr>
          <a:xfrm>
            <a:off x="298006" y="1651979"/>
            <a:ext cx="5955030" cy="523220"/>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1.</a:t>
            </a:r>
            <a:r>
              <a:rPr kumimoji="1" lang="ja-JP" altLang="en-US" sz="1400" dirty="0">
                <a:latin typeface="メイリオ" panose="020B0604030504040204" pitchFamily="50" charset="-128"/>
                <a:ea typeface="メイリオ" panose="020B0604030504040204" pitchFamily="50" charset="-128"/>
              </a:rPr>
              <a:t>スマートフォン用のマイページにログインします。</a:t>
            </a:r>
            <a:r>
              <a:rPr kumimoji="1" lang="en-US" altLang="ja-JP" sz="1400" dirty="0">
                <a:latin typeface="メイリオ" panose="020B0604030504040204" pitchFamily="50" charset="-128"/>
                <a:ea typeface="メイリオ" panose="020B0604030504040204" pitchFamily="50" charset="-128"/>
              </a:rPr>
              <a:t> </a:t>
            </a:r>
          </a:p>
          <a:p>
            <a:pPr marL="342900" indent="-342900"/>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ログイン</a:t>
            </a:r>
            <a:r>
              <a:rPr kumimoji="1" lang="en-US" altLang="ja-JP" sz="1400" dirty="0">
                <a:latin typeface="メイリオ" panose="020B0604030504040204" pitchFamily="50" charset="-128"/>
                <a:ea typeface="メイリオ" panose="020B0604030504040204" pitchFamily="50" charset="-128"/>
              </a:rPr>
              <a:t>URL</a:t>
            </a:r>
            <a:r>
              <a:rPr kumimoji="1" lang="ja-JP" altLang="en-US" sz="1400" dirty="0">
                <a:latin typeface="メイリオ" panose="020B0604030504040204" pitchFamily="50" charset="-128"/>
                <a:ea typeface="メイリオ" panose="020B0604030504040204" pitchFamily="50" charset="-128"/>
              </a:rPr>
              <a:t>は「 マイページ利用案内」メールを確認してください。</a:t>
            </a:r>
            <a:endParaRPr kumimoji="1" lang="en-US" altLang="ja-JP" sz="1400" dirty="0">
              <a:latin typeface="メイリオ" panose="020B0604030504040204" pitchFamily="50" charset="-128"/>
              <a:ea typeface="メイリオ" panose="020B0604030504040204" pitchFamily="50" charset="-128"/>
            </a:endParaRPr>
          </a:p>
        </p:txBody>
      </p:sp>
      <p:cxnSp>
        <p:nvCxnSpPr>
          <p:cNvPr id="8" name="直線コネクタ 7"/>
          <p:cNvCxnSpPr/>
          <p:nvPr/>
        </p:nvCxnSpPr>
        <p:spPr>
          <a:xfrm>
            <a:off x="285750" y="1403664"/>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9" name="図 8">
            <a:extLst>
              <a:ext uri="{FF2B5EF4-FFF2-40B4-BE49-F238E27FC236}">
                <a16:creationId xmlns:a16="http://schemas.microsoft.com/office/drawing/2014/main" id="{5A9A44D4-F39D-431F-B4E6-D71B20D75DEA}"/>
              </a:ext>
            </a:extLst>
          </p:cNvPr>
          <p:cNvPicPr>
            <a:picLocks noChangeAspect="1"/>
          </p:cNvPicPr>
          <p:nvPr/>
        </p:nvPicPr>
        <p:blipFill rotWithShape="1">
          <a:blip r:embed="rId3"/>
          <a:srcRect t="590" b="-1"/>
          <a:stretch/>
        </p:blipFill>
        <p:spPr>
          <a:xfrm>
            <a:off x="1501820" y="2539093"/>
            <a:ext cx="3352014" cy="6005258"/>
          </a:xfrm>
          <a:prstGeom prst="rect">
            <a:avLst/>
          </a:prstGeom>
          <a:ln>
            <a:solidFill>
              <a:schemeClr val="tx1"/>
            </a:solidFill>
          </a:ln>
        </p:spPr>
      </p:pic>
    </p:spTree>
    <p:extLst>
      <p:ext uri="{BB962C8B-B14F-4D97-AF65-F5344CB8AC3E}">
        <p14:creationId xmlns:p14="http://schemas.microsoft.com/office/powerpoint/2010/main" val="13741262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F038FBC3-0776-456C-A935-C6EEC101AD8E}"/>
              </a:ext>
            </a:extLst>
          </p:cNvPr>
          <p:cNvPicPr>
            <a:picLocks noChangeAspect="1"/>
          </p:cNvPicPr>
          <p:nvPr/>
        </p:nvPicPr>
        <p:blipFill rotWithShape="1">
          <a:blip r:embed="rId3"/>
          <a:srcRect t="590" b="-1"/>
          <a:stretch/>
        </p:blipFill>
        <p:spPr>
          <a:xfrm>
            <a:off x="621600" y="2745185"/>
            <a:ext cx="3352014" cy="6005258"/>
          </a:xfrm>
          <a:prstGeom prst="rect">
            <a:avLst/>
          </a:prstGeom>
          <a:ln>
            <a:solidFill>
              <a:schemeClr val="tx1"/>
            </a:solidFill>
          </a:ln>
        </p:spPr>
      </p:pic>
      <p:sp>
        <p:nvSpPr>
          <p:cNvPr id="2" name="スライド番号プレースホルダー 1"/>
          <p:cNvSpPr>
            <a:spLocks noGrp="1"/>
          </p:cNvSpPr>
          <p:nvPr>
            <p:ph type="sldNum" sz="quarter" idx="12"/>
          </p:nvPr>
        </p:nvSpPr>
        <p:spPr>
          <a:xfrm>
            <a:off x="5039049" y="8448365"/>
            <a:ext cx="1543050" cy="486833"/>
          </a:xfrm>
        </p:spPr>
        <p:txBody>
          <a:bodyPr/>
          <a:lstStyle/>
          <a:p>
            <a:fld id="{94E8D513-F815-49AF-AE30-01E47A21E05B}" type="slidenum">
              <a:rPr lang="ja-JP" altLang="en-US" smtClean="0"/>
              <a:pPr/>
              <a:t>12</a:t>
            </a:fld>
            <a:endParaRPr lang="ja-JP" altLang="en-US" dirty="0"/>
          </a:p>
        </p:txBody>
      </p:sp>
      <p:sp>
        <p:nvSpPr>
          <p:cNvPr id="5" name="タイトル 4"/>
          <p:cNvSpPr>
            <a:spLocks noGrp="1"/>
          </p:cNvSpPr>
          <p:nvPr>
            <p:ph type="title"/>
          </p:nvPr>
        </p:nvSpPr>
        <p:spPr/>
        <p:txBody>
          <a:bodyPr/>
          <a:lstStyle/>
          <a:p>
            <a:r>
              <a:rPr lang="ja-JP" altLang="en-US" dirty="0"/>
              <a:t>打刻</a:t>
            </a:r>
          </a:p>
        </p:txBody>
      </p:sp>
      <p:sp>
        <p:nvSpPr>
          <p:cNvPr id="7" name="テキスト ボックス 6"/>
          <p:cNvSpPr txBox="1"/>
          <p:nvPr/>
        </p:nvSpPr>
        <p:spPr>
          <a:xfrm>
            <a:off x="412433" y="1114050"/>
            <a:ext cx="5955030" cy="1384995"/>
          </a:xfrm>
          <a:prstGeom prst="rect">
            <a:avLst/>
          </a:prstGeom>
          <a:noFill/>
        </p:spPr>
        <p:txBody>
          <a:bodyPr wrap="square" rtlCol="0">
            <a:spAutoFit/>
          </a:bodyPr>
          <a:lstStyle/>
          <a:p>
            <a:pPr marL="342900" indent="-342900"/>
            <a:r>
              <a:rPr kumimoji="1" lang="en-US" altLang="ja-JP" sz="1400" b="1" dirty="0">
                <a:latin typeface="メイリオ" panose="020B0604030504040204" pitchFamily="50" charset="-128"/>
                <a:ea typeface="メイリオ" panose="020B0604030504040204" pitchFamily="50" charset="-128"/>
              </a:rPr>
              <a:t>GPS</a:t>
            </a:r>
            <a:r>
              <a:rPr kumimoji="1" lang="ja-JP" altLang="en-US" sz="1400" b="1" dirty="0">
                <a:latin typeface="メイリオ" panose="020B0604030504040204" pitchFamily="50" charset="-128"/>
                <a:ea typeface="メイリオ" panose="020B0604030504040204" pitchFamily="50" charset="-128"/>
              </a:rPr>
              <a:t>打刻 </a:t>
            </a:r>
            <a:r>
              <a:rPr kumimoji="1" lang="en-US" altLang="ja-JP" sz="1400" b="1" dirty="0">
                <a:latin typeface="メイリオ" panose="020B0604030504040204" pitchFamily="50" charset="-128"/>
                <a:ea typeface="メイリオ" panose="020B0604030504040204" pitchFamily="50" charset="-128"/>
              </a:rPr>
              <a:t>ON/OFF</a:t>
            </a:r>
            <a:r>
              <a:rPr kumimoji="1" lang="ja-JP" altLang="en-US" sz="1400" b="1" dirty="0">
                <a:latin typeface="メイリオ" panose="020B0604030504040204" pitchFamily="50" charset="-128"/>
                <a:ea typeface="メイリオ" panose="020B0604030504040204" pitchFamily="50" charset="-128"/>
              </a:rPr>
              <a:t>スイッチ　表示の場合</a:t>
            </a:r>
            <a:endParaRPr kumimoji="1" lang="en-US" altLang="ja-JP" sz="1400" b="1" dirty="0">
              <a:latin typeface="メイリオ" panose="020B0604030504040204" pitchFamily="50" charset="-128"/>
              <a:ea typeface="メイリオ" panose="020B0604030504040204" pitchFamily="50" charset="-128"/>
            </a:endParaRPr>
          </a:p>
          <a:p>
            <a:pPr marL="342900" indent="-342900"/>
            <a:r>
              <a:rPr kumimoji="1" lang="ja-JP" altLang="en-US" sz="1400" dirty="0">
                <a:latin typeface="メイリオ" panose="020B0604030504040204" pitchFamily="50" charset="-128"/>
                <a:ea typeface="メイリオ" panose="020B0604030504040204" pitchFamily="50" charset="-128"/>
              </a:rPr>
              <a:t>　　画面上にある「</a:t>
            </a:r>
            <a:r>
              <a:rPr kumimoji="1" lang="en-US" altLang="ja-JP" sz="1400" dirty="0">
                <a:latin typeface="メイリオ" panose="020B0604030504040204" pitchFamily="50" charset="-128"/>
                <a:ea typeface="メイリオ" panose="020B0604030504040204" pitchFamily="50" charset="-128"/>
              </a:rPr>
              <a:t>GPS</a:t>
            </a:r>
            <a:r>
              <a:rPr kumimoji="1" lang="ja-JP" altLang="en-US" sz="1400" dirty="0">
                <a:latin typeface="メイリオ" panose="020B0604030504040204" pitchFamily="50" charset="-128"/>
                <a:ea typeface="メイリオ" panose="020B0604030504040204" pitchFamily="50" charset="-128"/>
              </a:rPr>
              <a:t>打刻」のスイッチを「</a:t>
            </a:r>
            <a:r>
              <a:rPr kumimoji="1" lang="en-US" altLang="ja-JP" sz="1400" dirty="0">
                <a:latin typeface="メイリオ" panose="020B0604030504040204" pitchFamily="50" charset="-128"/>
                <a:ea typeface="メイリオ" panose="020B0604030504040204" pitchFamily="50" charset="-128"/>
              </a:rPr>
              <a:t>ON</a:t>
            </a:r>
            <a:r>
              <a:rPr kumimoji="1" lang="ja-JP" altLang="en-US" sz="1400" dirty="0">
                <a:latin typeface="メイリオ" panose="020B0604030504040204" pitchFamily="50" charset="-128"/>
                <a:ea typeface="メイリオ" panose="020B0604030504040204" pitchFamily="50" charset="-128"/>
              </a:rPr>
              <a:t>」（緑色）にします。</a:t>
            </a:r>
            <a:endParaRPr kumimoji="1" lang="en-US" altLang="ja-JP" sz="1400" dirty="0">
              <a:latin typeface="メイリオ" panose="020B0604030504040204" pitchFamily="50" charset="-128"/>
              <a:ea typeface="メイリオ" panose="020B0604030504040204" pitchFamily="50" charset="-128"/>
            </a:endParaRPr>
          </a:p>
          <a:p>
            <a:pPr marL="342900" indent="-342900"/>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ja-JP" altLang="en-US" sz="1400" b="1" dirty="0">
                <a:latin typeface="メイリオ" panose="020B0604030504040204" pitchFamily="50" charset="-128"/>
                <a:ea typeface="メイリオ" panose="020B0604030504040204" pitchFamily="50" charset="-128"/>
              </a:rPr>
              <a:t>テレワークの場合</a:t>
            </a:r>
            <a:endParaRPr kumimoji="1" lang="en-US" altLang="ja-JP" sz="1400" b="1" dirty="0">
              <a:latin typeface="メイリオ" panose="020B0604030504040204" pitchFamily="50" charset="-128"/>
              <a:ea typeface="メイリオ" panose="020B0604030504040204" pitchFamily="50" charset="-128"/>
            </a:endParaRPr>
          </a:p>
          <a:p>
            <a:pPr marL="342900" indent="-342900"/>
            <a:r>
              <a:rPr kumimoji="1" lang="ja-JP" altLang="en-US" sz="1400" dirty="0">
                <a:latin typeface="メイリオ" panose="020B0604030504040204" pitchFamily="50" charset="-128"/>
                <a:ea typeface="メイリオ" panose="020B0604030504040204" pitchFamily="50" charset="-128"/>
              </a:rPr>
              <a:t>　　「テレワーク」のスイッチを「</a:t>
            </a:r>
            <a:r>
              <a:rPr kumimoji="1" lang="en-US" altLang="ja-JP" sz="1400" dirty="0">
                <a:latin typeface="メイリオ" panose="020B0604030504040204" pitchFamily="50" charset="-128"/>
                <a:ea typeface="メイリオ" panose="020B0604030504040204" pitchFamily="50" charset="-128"/>
              </a:rPr>
              <a:t>ON</a:t>
            </a:r>
            <a:r>
              <a:rPr kumimoji="1" lang="ja-JP" altLang="en-US" sz="1400" dirty="0">
                <a:latin typeface="メイリオ" panose="020B0604030504040204" pitchFamily="50" charset="-128"/>
                <a:ea typeface="メイリオ" panose="020B0604030504040204" pitchFamily="50" charset="-128"/>
              </a:rPr>
              <a:t>（緑色）にします。</a:t>
            </a:r>
            <a:endParaRPr kumimoji="1" lang="en-US" altLang="ja-JP" sz="1400" dirty="0">
              <a:latin typeface="メイリオ" panose="020B0604030504040204" pitchFamily="50" charset="-128"/>
              <a:ea typeface="メイリオ" panose="020B0604030504040204" pitchFamily="50" charset="-128"/>
            </a:endParaRPr>
          </a:p>
          <a:p>
            <a:pPr marL="342900" indent="-342900"/>
            <a:endParaRPr kumimoji="1" lang="en-US" altLang="ja-JP" sz="1400" dirty="0">
              <a:latin typeface="メイリオ" panose="020B0604030504040204" pitchFamily="50" charset="-128"/>
              <a:ea typeface="メイリオ" panose="020B0604030504040204" pitchFamily="50" charset="-128"/>
            </a:endParaRPr>
          </a:p>
        </p:txBody>
      </p:sp>
      <p:sp>
        <p:nvSpPr>
          <p:cNvPr id="9" name="正方形/長方形 8"/>
          <p:cNvSpPr/>
          <p:nvPr/>
        </p:nvSpPr>
        <p:spPr>
          <a:xfrm>
            <a:off x="730102" y="5351081"/>
            <a:ext cx="3085059" cy="416823"/>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3074" name="Picture 2"/>
          <p:cNvPicPr>
            <a:picLocks noChangeAspect="1" noChangeArrowheads="1"/>
          </p:cNvPicPr>
          <p:nvPr/>
        </p:nvPicPr>
        <p:blipFill>
          <a:blip r:embed="rId4" cstate="print"/>
          <a:srcRect/>
          <a:stretch>
            <a:fillRect/>
          </a:stretch>
        </p:blipFill>
        <p:spPr bwMode="auto">
          <a:xfrm>
            <a:off x="4399684" y="7552235"/>
            <a:ext cx="1876584" cy="649990"/>
          </a:xfrm>
          <a:prstGeom prst="rect">
            <a:avLst/>
          </a:prstGeom>
          <a:noFill/>
          <a:ln w="9525">
            <a:solidFill>
              <a:schemeClr val="tx1"/>
            </a:solidFill>
            <a:miter lim="800000"/>
            <a:headEnd/>
            <a:tailEnd/>
          </a:ln>
        </p:spPr>
      </p:pic>
      <p:pic>
        <p:nvPicPr>
          <p:cNvPr id="3077" name="Picture 5"/>
          <p:cNvPicPr>
            <a:picLocks noChangeAspect="1" noChangeArrowheads="1"/>
          </p:cNvPicPr>
          <p:nvPr/>
        </p:nvPicPr>
        <p:blipFill>
          <a:blip r:embed="rId5" cstate="print"/>
          <a:srcRect l="6123" r="5260"/>
          <a:stretch>
            <a:fillRect/>
          </a:stretch>
        </p:blipFill>
        <p:spPr bwMode="auto">
          <a:xfrm>
            <a:off x="4379398" y="6420570"/>
            <a:ext cx="1858488" cy="688636"/>
          </a:xfrm>
          <a:prstGeom prst="rect">
            <a:avLst/>
          </a:prstGeom>
          <a:noFill/>
          <a:ln w="9525">
            <a:solidFill>
              <a:schemeClr val="tx1"/>
            </a:solidFill>
            <a:miter lim="800000"/>
            <a:headEnd/>
            <a:tailEnd/>
          </a:ln>
        </p:spPr>
      </p:pic>
      <p:sp>
        <p:nvSpPr>
          <p:cNvPr id="19" name="テキスト ボックス 18"/>
          <p:cNvSpPr txBox="1"/>
          <p:nvPr/>
        </p:nvSpPr>
        <p:spPr>
          <a:xfrm>
            <a:off x="4379398" y="6091286"/>
            <a:ext cx="1706238" cy="276999"/>
          </a:xfrm>
          <a:prstGeom prst="rect">
            <a:avLst/>
          </a:prstGeom>
          <a:noFill/>
        </p:spPr>
        <p:txBody>
          <a:bodyPr wrap="square" rtlCol="0">
            <a:spAutoFit/>
          </a:bodyPr>
          <a:lstStyle/>
          <a:p>
            <a:pPr marL="342900" indent="-342900" algn="ctr"/>
            <a:r>
              <a:rPr kumimoji="1" lang="en-US" altLang="ja-JP" sz="1200" dirty="0">
                <a:latin typeface="メイリオ" panose="020B0604030504040204" pitchFamily="50" charset="-128"/>
                <a:ea typeface="メイリオ" panose="020B0604030504040204" pitchFamily="50" charset="-128"/>
              </a:rPr>
              <a:t>GPS</a:t>
            </a:r>
            <a:r>
              <a:rPr kumimoji="1" lang="ja-JP" altLang="en-US" sz="1200" dirty="0">
                <a:latin typeface="メイリオ" panose="020B0604030504040204" pitchFamily="50" charset="-128"/>
                <a:ea typeface="メイリオ" panose="020B0604030504040204" pitchFamily="50" charset="-128"/>
              </a:rPr>
              <a:t>スイッチ</a:t>
            </a:r>
            <a:r>
              <a:rPr kumimoji="1" lang="en-US" altLang="ja-JP" sz="1200" dirty="0">
                <a:latin typeface="メイリオ" panose="020B0604030504040204" pitchFamily="50" charset="-128"/>
                <a:ea typeface="メイリオ" panose="020B0604030504040204" pitchFamily="50" charset="-128"/>
              </a:rPr>
              <a:t>ON</a:t>
            </a:r>
            <a:r>
              <a:rPr kumimoji="1" lang="ja-JP" altLang="en-US" sz="1200" dirty="0">
                <a:latin typeface="メイリオ" panose="020B0604030504040204" pitchFamily="50" charset="-128"/>
                <a:ea typeface="メイリオ" panose="020B0604030504040204" pitchFamily="50" charset="-128"/>
              </a:rPr>
              <a:t>状態</a:t>
            </a:r>
          </a:p>
        </p:txBody>
      </p:sp>
      <p:pic>
        <p:nvPicPr>
          <p:cNvPr id="4" name="図 3">
            <a:extLst>
              <a:ext uri="{FF2B5EF4-FFF2-40B4-BE49-F238E27FC236}">
                <a16:creationId xmlns:a16="http://schemas.microsoft.com/office/drawing/2014/main" id="{11D9E5F7-8FDD-4912-8256-F71A55BC4325}"/>
              </a:ext>
            </a:extLst>
          </p:cNvPr>
          <p:cNvPicPr>
            <a:picLocks noChangeAspect="1"/>
          </p:cNvPicPr>
          <p:nvPr/>
        </p:nvPicPr>
        <p:blipFill rotWithShape="1">
          <a:blip r:embed="rId6"/>
          <a:srcRect l="8282" t="7616" r="4726"/>
          <a:stretch/>
        </p:blipFill>
        <p:spPr>
          <a:xfrm>
            <a:off x="4323171" y="3710952"/>
            <a:ext cx="1935253" cy="628649"/>
          </a:xfrm>
          <a:prstGeom prst="rect">
            <a:avLst/>
          </a:prstGeom>
          <a:ln>
            <a:solidFill>
              <a:schemeClr val="tx1"/>
            </a:solidFill>
          </a:ln>
        </p:spPr>
      </p:pic>
      <p:pic>
        <p:nvPicPr>
          <p:cNvPr id="8" name="図 7">
            <a:extLst>
              <a:ext uri="{FF2B5EF4-FFF2-40B4-BE49-F238E27FC236}">
                <a16:creationId xmlns:a16="http://schemas.microsoft.com/office/drawing/2014/main" id="{3BCC600E-7B01-4848-9E86-298D8745BBD3}"/>
              </a:ext>
            </a:extLst>
          </p:cNvPr>
          <p:cNvPicPr>
            <a:picLocks noChangeAspect="1"/>
          </p:cNvPicPr>
          <p:nvPr/>
        </p:nvPicPr>
        <p:blipFill>
          <a:blip r:embed="rId7"/>
          <a:stretch>
            <a:fillRect/>
          </a:stretch>
        </p:blipFill>
        <p:spPr>
          <a:xfrm>
            <a:off x="4341015" y="4782106"/>
            <a:ext cx="1935253" cy="628649"/>
          </a:xfrm>
          <a:prstGeom prst="rect">
            <a:avLst/>
          </a:prstGeom>
          <a:ln>
            <a:solidFill>
              <a:schemeClr val="tx1"/>
            </a:solidFill>
          </a:ln>
        </p:spPr>
      </p:pic>
      <p:sp>
        <p:nvSpPr>
          <p:cNvPr id="18" name="テキスト ボックス 17">
            <a:extLst>
              <a:ext uri="{FF2B5EF4-FFF2-40B4-BE49-F238E27FC236}">
                <a16:creationId xmlns:a16="http://schemas.microsoft.com/office/drawing/2014/main" id="{06271587-BDB8-4E5E-85CF-885CF64C3BDC}"/>
              </a:ext>
            </a:extLst>
          </p:cNvPr>
          <p:cNvSpPr txBox="1"/>
          <p:nvPr/>
        </p:nvSpPr>
        <p:spPr>
          <a:xfrm>
            <a:off x="4341015" y="7239600"/>
            <a:ext cx="1706238" cy="276999"/>
          </a:xfrm>
          <a:prstGeom prst="rect">
            <a:avLst/>
          </a:prstGeom>
          <a:noFill/>
        </p:spPr>
        <p:txBody>
          <a:bodyPr wrap="square" rtlCol="0">
            <a:spAutoFit/>
          </a:bodyPr>
          <a:lstStyle/>
          <a:p>
            <a:pPr marL="342900" indent="-342900" algn="ctr"/>
            <a:r>
              <a:rPr kumimoji="1" lang="en-US" altLang="ja-JP" sz="1200" dirty="0">
                <a:latin typeface="メイリオ" panose="020B0604030504040204" pitchFamily="50" charset="-128"/>
                <a:ea typeface="メイリオ" panose="020B0604030504040204" pitchFamily="50" charset="-128"/>
              </a:rPr>
              <a:t>GPS</a:t>
            </a:r>
            <a:r>
              <a:rPr kumimoji="1" lang="ja-JP" altLang="en-US" sz="1200" dirty="0">
                <a:latin typeface="メイリオ" panose="020B0604030504040204" pitchFamily="50" charset="-128"/>
                <a:ea typeface="メイリオ" panose="020B0604030504040204" pitchFamily="50" charset="-128"/>
              </a:rPr>
              <a:t>スイッチ</a:t>
            </a:r>
            <a:r>
              <a:rPr kumimoji="1" lang="en-US" altLang="ja-JP" sz="1200" dirty="0">
                <a:latin typeface="メイリオ" panose="020B0604030504040204" pitchFamily="50" charset="-128"/>
                <a:ea typeface="メイリオ" panose="020B0604030504040204" pitchFamily="50" charset="-128"/>
              </a:rPr>
              <a:t>OFF</a:t>
            </a:r>
            <a:r>
              <a:rPr kumimoji="1" lang="ja-JP" altLang="en-US" sz="1200" dirty="0">
                <a:latin typeface="メイリオ" panose="020B0604030504040204" pitchFamily="50" charset="-128"/>
                <a:ea typeface="メイリオ" panose="020B0604030504040204" pitchFamily="50" charset="-128"/>
              </a:rPr>
              <a:t>状態</a:t>
            </a:r>
          </a:p>
        </p:txBody>
      </p:sp>
      <p:sp>
        <p:nvSpPr>
          <p:cNvPr id="22" name="テキスト ボックス 21">
            <a:extLst>
              <a:ext uri="{FF2B5EF4-FFF2-40B4-BE49-F238E27FC236}">
                <a16:creationId xmlns:a16="http://schemas.microsoft.com/office/drawing/2014/main" id="{032E804E-EDD1-47DF-B36D-D8BB3E6E89DE}"/>
              </a:ext>
            </a:extLst>
          </p:cNvPr>
          <p:cNvSpPr txBox="1"/>
          <p:nvPr/>
        </p:nvSpPr>
        <p:spPr>
          <a:xfrm>
            <a:off x="4379398" y="4415740"/>
            <a:ext cx="1706238" cy="276999"/>
          </a:xfrm>
          <a:prstGeom prst="rect">
            <a:avLst/>
          </a:prstGeom>
          <a:noFill/>
        </p:spPr>
        <p:txBody>
          <a:bodyPr wrap="square" rtlCol="0">
            <a:spAutoFit/>
          </a:bodyPr>
          <a:lstStyle/>
          <a:p>
            <a:pPr marL="342900" indent="-342900" algn="ctr"/>
            <a:r>
              <a:rPr kumimoji="1" lang="ja-JP" altLang="en-US" sz="1200" dirty="0">
                <a:latin typeface="メイリオ" panose="020B0604030504040204" pitchFamily="50" charset="-128"/>
                <a:ea typeface="メイリオ" panose="020B0604030504040204" pitchFamily="50" charset="-128"/>
              </a:rPr>
              <a:t>テレワーク終了状態</a:t>
            </a:r>
          </a:p>
        </p:txBody>
      </p:sp>
      <p:sp>
        <p:nvSpPr>
          <p:cNvPr id="23" name="テキスト ボックス 22">
            <a:extLst>
              <a:ext uri="{FF2B5EF4-FFF2-40B4-BE49-F238E27FC236}">
                <a16:creationId xmlns:a16="http://schemas.microsoft.com/office/drawing/2014/main" id="{80D49F7C-007E-45AD-AC8A-8CA218143FB8}"/>
              </a:ext>
            </a:extLst>
          </p:cNvPr>
          <p:cNvSpPr txBox="1"/>
          <p:nvPr/>
        </p:nvSpPr>
        <p:spPr>
          <a:xfrm>
            <a:off x="4379439" y="3391877"/>
            <a:ext cx="1706238" cy="276999"/>
          </a:xfrm>
          <a:prstGeom prst="rect">
            <a:avLst/>
          </a:prstGeom>
          <a:noFill/>
        </p:spPr>
        <p:txBody>
          <a:bodyPr wrap="square" rtlCol="0">
            <a:spAutoFit/>
          </a:bodyPr>
          <a:lstStyle/>
          <a:p>
            <a:pPr marL="342900" indent="-342900" algn="ctr"/>
            <a:r>
              <a:rPr kumimoji="1" lang="ja-JP" altLang="en-US" sz="1200" dirty="0">
                <a:latin typeface="メイリオ" panose="020B0604030504040204" pitchFamily="50" charset="-128"/>
                <a:ea typeface="メイリオ" panose="020B0604030504040204" pitchFamily="50" charset="-128"/>
              </a:rPr>
              <a:t>テレワーク開始状態</a:t>
            </a:r>
          </a:p>
        </p:txBody>
      </p:sp>
    </p:spTree>
    <p:extLst>
      <p:ext uri="{BB962C8B-B14F-4D97-AF65-F5344CB8AC3E}">
        <p14:creationId xmlns:p14="http://schemas.microsoft.com/office/powerpoint/2010/main" val="1374126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FA4AA20C-5607-4592-B2A2-186C9FCEFFBF}"/>
              </a:ext>
            </a:extLst>
          </p:cNvPr>
          <p:cNvPicPr>
            <a:picLocks noChangeAspect="1"/>
          </p:cNvPicPr>
          <p:nvPr/>
        </p:nvPicPr>
        <p:blipFill rotWithShape="1">
          <a:blip r:embed="rId3"/>
          <a:srcRect t="590" b="-1"/>
          <a:stretch/>
        </p:blipFill>
        <p:spPr>
          <a:xfrm>
            <a:off x="1519671" y="1904507"/>
            <a:ext cx="3352014" cy="6005258"/>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13</a:t>
            </a:fld>
            <a:endParaRPr lang="ja-JP" altLang="en-US" dirty="0"/>
          </a:p>
        </p:txBody>
      </p:sp>
      <p:sp>
        <p:nvSpPr>
          <p:cNvPr id="5" name="タイトル 4"/>
          <p:cNvSpPr>
            <a:spLocks noGrp="1"/>
          </p:cNvSpPr>
          <p:nvPr>
            <p:ph type="title"/>
          </p:nvPr>
        </p:nvSpPr>
        <p:spPr/>
        <p:txBody>
          <a:bodyPr/>
          <a:lstStyle/>
          <a:p>
            <a:r>
              <a:rPr lang="ja-JP" altLang="en-US" dirty="0"/>
              <a:t>打刻</a:t>
            </a:r>
          </a:p>
        </p:txBody>
      </p:sp>
      <p:sp>
        <p:nvSpPr>
          <p:cNvPr id="9" name="正方形/長方形 8"/>
          <p:cNvSpPr/>
          <p:nvPr/>
        </p:nvSpPr>
        <p:spPr>
          <a:xfrm>
            <a:off x="1658682" y="4907675"/>
            <a:ext cx="3073992" cy="300209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7" name="テキスト ボックス 6">
            <a:extLst>
              <a:ext uri="{FF2B5EF4-FFF2-40B4-BE49-F238E27FC236}">
                <a16:creationId xmlns:a16="http://schemas.microsoft.com/office/drawing/2014/main" id="{CC985569-ED04-4ECE-A632-61B9A7486802}"/>
              </a:ext>
            </a:extLst>
          </p:cNvPr>
          <p:cNvSpPr txBox="1"/>
          <p:nvPr/>
        </p:nvSpPr>
        <p:spPr>
          <a:xfrm>
            <a:off x="524873" y="1234235"/>
            <a:ext cx="5955030" cy="307777"/>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　打刻ボタンをタップします。</a:t>
            </a:r>
            <a:endParaRPr kumimoji="1" lang="en-US" altLang="ja-JP"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741262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14</a:t>
            </a:fld>
            <a:endParaRPr lang="ja-JP" altLang="en-US" dirty="0"/>
          </a:p>
        </p:txBody>
      </p:sp>
      <p:sp>
        <p:nvSpPr>
          <p:cNvPr id="5" name="タイトル 4"/>
          <p:cNvSpPr>
            <a:spLocks noGrp="1"/>
          </p:cNvSpPr>
          <p:nvPr>
            <p:ph type="title"/>
          </p:nvPr>
        </p:nvSpPr>
        <p:spPr/>
        <p:txBody>
          <a:bodyPr/>
          <a:lstStyle/>
          <a:p>
            <a:r>
              <a:rPr lang="ja-JP" altLang="en-US" dirty="0"/>
              <a:t>打刻</a:t>
            </a:r>
          </a:p>
        </p:txBody>
      </p:sp>
      <p:pic>
        <p:nvPicPr>
          <p:cNvPr id="2051" name="Picture 3"/>
          <p:cNvPicPr>
            <a:picLocks noChangeAspect="1" noChangeArrowheads="1"/>
          </p:cNvPicPr>
          <p:nvPr/>
        </p:nvPicPr>
        <p:blipFill>
          <a:blip r:embed="rId3" cstate="print"/>
          <a:srcRect r="1478"/>
          <a:stretch>
            <a:fillRect/>
          </a:stretch>
        </p:blipFill>
        <p:spPr bwMode="auto">
          <a:xfrm>
            <a:off x="1757248" y="1261027"/>
            <a:ext cx="3046107" cy="2722644"/>
          </a:xfrm>
          <a:prstGeom prst="rect">
            <a:avLst/>
          </a:prstGeom>
          <a:noFill/>
          <a:ln w="9525">
            <a:solidFill>
              <a:schemeClr val="tx1"/>
            </a:solid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1828399" y="4765882"/>
            <a:ext cx="3027696" cy="2725584"/>
          </a:xfrm>
          <a:prstGeom prst="rect">
            <a:avLst/>
          </a:prstGeom>
          <a:noFill/>
          <a:ln w="9525">
            <a:solidFill>
              <a:schemeClr val="tx1"/>
            </a:solidFill>
            <a:miter lim="800000"/>
            <a:headEnd/>
            <a:tailEnd/>
          </a:ln>
        </p:spPr>
      </p:pic>
      <p:sp>
        <p:nvSpPr>
          <p:cNvPr id="11" name="テキスト ボックス 10"/>
          <p:cNvSpPr txBox="1"/>
          <p:nvPr/>
        </p:nvSpPr>
        <p:spPr>
          <a:xfrm>
            <a:off x="526880" y="7754966"/>
            <a:ext cx="5955030" cy="307777"/>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4.</a:t>
            </a:r>
            <a:r>
              <a:rPr kumimoji="1" lang="ja-JP" altLang="en-US" sz="1400" dirty="0">
                <a:latin typeface="メイリオ" panose="020B0604030504040204" pitchFamily="50" charset="-128"/>
                <a:ea typeface="メイリオ" panose="020B0604030504040204" pitchFamily="50" charset="-128"/>
              </a:rPr>
              <a:t>　上記のように打刻が成功した画面が表示されることを確認します。</a:t>
            </a:r>
          </a:p>
        </p:txBody>
      </p:sp>
      <p:sp>
        <p:nvSpPr>
          <p:cNvPr id="12" name="テキスト ボックス 11"/>
          <p:cNvSpPr txBox="1"/>
          <p:nvPr/>
        </p:nvSpPr>
        <p:spPr>
          <a:xfrm>
            <a:off x="526880" y="4264223"/>
            <a:ext cx="5955030" cy="307777"/>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3.</a:t>
            </a:r>
            <a:r>
              <a:rPr kumimoji="1" lang="ja-JP" altLang="en-US" sz="1400" dirty="0">
                <a:latin typeface="メイリオ" panose="020B0604030504040204" pitchFamily="50" charset="-128"/>
                <a:ea typeface="メイリオ" panose="020B0604030504040204" pitchFamily="50" charset="-128"/>
              </a:rPr>
              <a:t>　打刻の確認画面が表示されるので、「</a:t>
            </a:r>
            <a:r>
              <a:rPr kumimoji="1" lang="en-US" altLang="ja-JP" sz="1400" dirty="0">
                <a:latin typeface="メイリオ" panose="020B0604030504040204" pitchFamily="50" charset="-128"/>
                <a:ea typeface="メイリオ" panose="020B0604030504040204" pitchFamily="50" charset="-128"/>
              </a:rPr>
              <a:t>OK]</a:t>
            </a:r>
            <a:r>
              <a:rPr kumimoji="1" lang="ja-JP" altLang="en-US" sz="1400" dirty="0">
                <a:latin typeface="メイリオ" panose="020B0604030504040204" pitchFamily="50" charset="-128"/>
                <a:ea typeface="メイリオ" panose="020B0604030504040204" pitchFamily="50" charset="-128"/>
              </a:rPr>
              <a:t>をタップします。</a:t>
            </a:r>
          </a:p>
        </p:txBody>
      </p:sp>
    </p:spTree>
    <p:extLst>
      <p:ext uri="{BB962C8B-B14F-4D97-AF65-F5344CB8AC3E}">
        <p14:creationId xmlns:p14="http://schemas.microsoft.com/office/powerpoint/2010/main" val="13741262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15</a:t>
            </a:fld>
            <a:endParaRPr lang="ja-JP" altLang="en-US" dirty="0"/>
          </a:p>
        </p:txBody>
      </p:sp>
      <p:sp>
        <p:nvSpPr>
          <p:cNvPr id="5" name="タイトル 4"/>
          <p:cNvSpPr>
            <a:spLocks noGrp="1"/>
          </p:cNvSpPr>
          <p:nvPr>
            <p:ph type="title"/>
          </p:nvPr>
        </p:nvSpPr>
        <p:spPr/>
        <p:txBody>
          <a:bodyPr/>
          <a:lstStyle/>
          <a:p>
            <a:r>
              <a:rPr lang="ja-JP" altLang="en-US" dirty="0"/>
              <a:t>打刻</a:t>
            </a:r>
          </a:p>
        </p:txBody>
      </p:sp>
      <p:sp>
        <p:nvSpPr>
          <p:cNvPr id="13" name="テキスト ボックス 12"/>
          <p:cNvSpPr txBox="1"/>
          <p:nvPr/>
        </p:nvSpPr>
        <p:spPr>
          <a:xfrm>
            <a:off x="276701" y="999530"/>
            <a:ext cx="4333238" cy="369332"/>
          </a:xfrm>
          <a:prstGeom prst="rect">
            <a:avLst/>
          </a:prstGeom>
          <a:noFill/>
        </p:spPr>
        <p:txBody>
          <a:bodyPr wrap="none" rtlCol="0">
            <a:spAutoFit/>
          </a:bodyPr>
          <a:lstStyle/>
          <a:p>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共有</a:t>
            </a:r>
            <a:r>
              <a:rPr kumimoji="1" lang="en-US" altLang="ja-JP"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PC/</a:t>
            </a:r>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専用打刻機器での打刻について</a:t>
            </a:r>
          </a:p>
        </p:txBody>
      </p:sp>
      <p:cxnSp>
        <p:nvCxnSpPr>
          <p:cNvPr id="10" name="直線コネクタ 9"/>
          <p:cNvCxnSpPr/>
          <p:nvPr/>
        </p:nvCxnSpPr>
        <p:spPr>
          <a:xfrm>
            <a:off x="285750" y="1403664"/>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図 33">
            <a:extLst>
              <a:ext uri="{FF2B5EF4-FFF2-40B4-BE49-F238E27FC236}">
                <a16:creationId xmlns:a16="http://schemas.microsoft.com/office/drawing/2014/main" id="{99732BC3-8922-41C9-BC31-AFD505CD67E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17109" y="3999134"/>
            <a:ext cx="697861" cy="69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3">
            <a:extLst>
              <a:ext uri="{FF2B5EF4-FFF2-40B4-BE49-F238E27FC236}">
                <a16:creationId xmlns:a16="http://schemas.microsoft.com/office/drawing/2014/main" id="{E3ACB03F-3B17-49D9-93F5-B12C98E7517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24238" y="4348065"/>
            <a:ext cx="589118" cy="591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図 4">
            <a:extLst>
              <a:ext uri="{FF2B5EF4-FFF2-40B4-BE49-F238E27FC236}">
                <a16:creationId xmlns:a16="http://schemas.microsoft.com/office/drawing/2014/main" id="{71D369AE-50DD-4D06-8BB7-CD71B409C54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224236" y="3613773"/>
            <a:ext cx="589120" cy="592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図 5">
            <a:extLst>
              <a:ext uri="{FF2B5EF4-FFF2-40B4-BE49-F238E27FC236}">
                <a16:creationId xmlns:a16="http://schemas.microsoft.com/office/drawing/2014/main" id="{7423909A-A54B-47A3-9348-F9C920EBFA8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03475" y="3636320"/>
            <a:ext cx="589118" cy="589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図 6">
            <a:extLst>
              <a:ext uri="{FF2B5EF4-FFF2-40B4-BE49-F238E27FC236}">
                <a16:creationId xmlns:a16="http://schemas.microsoft.com/office/drawing/2014/main" id="{ADD80DC2-608F-4977-A452-4A965005A2D9}"/>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03475" y="4348065"/>
            <a:ext cx="589119" cy="58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図 19">
            <a:extLst>
              <a:ext uri="{FF2B5EF4-FFF2-40B4-BE49-F238E27FC236}">
                <a16:creationId xmlns:a16="http://schemas.microsoft.com/office/drawing/2014/main" id="{A1043DC9-5FEB-446F-84A0-20C8C8949AB8}"/>
              </a:ext>
            </a:extLst>
          </p:cNvPr>
          <p:cNvPicPr>
            <a:picLocks noChangeAspect="1"/>
          </p:cNvPicPr>
          <p:nvPr/>
        </p:nvPicPr>
        <p:blipFill>
          <a:blip r:embed="rId8"/>
          <a:stretch>
            <a:fillRect/>
          </a:stretch>
        </p:blipFill>
        <p:spPr>
          <a:xfrm>
            <a:off x="4782525" y="3493565"/>
            <a:ext cx="542951" cy="780014"/>
          </a:xfrm>
          <a:prstGeom prst="rect">
            <a:avLst/>
          </a:prstGeom>
          <a:ln>
            <a:solidFill>
              <a:schemeClr val="tx1"/>
            </a:solidFill>
          </a:ln>
        </p:spPr>
      </p:pic>
      <p:pic>
        <p:nvPicPr>
          <p:cNvPr id="21" name="図 5">
            <a:extLst>
              <a:ext uri="{FF2B5EF4-FFF2-40B4-BE49-F238E27FC236}">
                <a16:creationId xmlns:a16="http://schemas.microsoft.com/office/drawing/2014/main" id="{B6B2EB6F-2296-4F60-B8B5-CAC17B3C7A2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89208" y="3282707"/>
            <a:ext cx="510800" cy="51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図 21">
            <a:extLst>
              <a:ext uri="{FF2B5EF4-FFF2-40B4-BE49-F238E27FC236}">
                <a16:creationId xmlns:a16="http://schemas.microsoft.com/office/drawing/2014/main" id="{23E0F49B-9D40-480C-8075-37B8763790C2}"/>
              </a:ext>
            </a:extLst>
          </p:cNvPr>
          <p:cNvPicPr>
            <a:picLocks noChangeAspect="1"/>
          </p:cNvPicPr>
          <p:nvPr/>
        </p:nvPicPr>
        <p:blipFill>
          <a:blip r:embed="rId8"/>
          <a:stretch>
            <a:fillRect/>
          </a:stretch>
        </p:blipFill>
        <p:spPr>
          <a:xfrm>
            <a:off x="4816969" y="4663159"/>
            <a:ext cx="542951" cy="780014"/>
          </a:xfrm>
          <a:prstGeom prst="rect">
            <a:avLst/>
          </a:prstGeom>
          <a:ln>
            <a:solidFill>
              <a:schemeClr val="tx1"/>
            </a:solidFill>
          </a:ln>
        </p:spPr>
      </p:pic>
      <p:pic>
        <p:nvPicPr>
          <p:cNvPr id="23" name="図 6">
            <a:extLst>
              <a:ext uri="{FF2B5EF4-FFF2-40B4-BE49-F238E27FC236}">
                <a16:creationId xmlns:a16="http://schemas.microsoft.com/office/drawing/2014/main" id="{A50D2DE5-9A33-4DB3-80D8-F41D66D9E7A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643916" y="4381243"/>
            <a:ext cx="479956" cy="479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図 23">
            <a:extLst>
              <a:ext uri="{FF2B5EF4-FFF2-40B4-BE49-F238E27FC236}">
                <a16:creationId xmlns:a16="http://schemas.microsoft.com/office/drawing/2014/main" id="{180EA8A3-D4F6-4CA1-AC57-96A14227927B}"/>
              </a:ext>
            </a:extLst>
          </p:cNvPr>
          <p:cNvPicPr>
            <a:picLocks noChangeAspect="1"/>
          </p:cNvPicPr>
          <p:nvPr/>
        </p:nvPicPr>
        <p:blipFill>
          <a:blip r:embed="rId8"/>
          <a:stretch>
            <a:fillRect/>
          </a:stretch>
        </p:blipFill>
        <p:spPr>
          <a:xfrm>
            <a:off x="5771760" y="3504359"/>
            <a:ext cx="542951" cy="780014"/>
          </a:xfrm>
          <a:prstGeom prst="rect">
            <a:avLst/>
          </a:prstGeom>
          <a:ln>
            <a:solidFill>
              <a:schemeClr val="tx1"/>
            </a:solidFill>
          </a:ln>
        </p:spPr>
      </p:pic>
      <p:pic>
        <p:nvPicPr>
          <p:cNvPr id="25" name="図 4">
            <a:extLst>
              <a:ext uri="{FF2B5EF4-FFF2-40B4-BE49-F238E27FC236}">
                <a16:creationId xmlns:a16="http://schemas.microsoft.com/office/drawing/2014/main" id="{9B2ECADF-90C2-405A-A278-17C7EC9A556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64589" y="3255930"/>
            <a:ext cx="507955" cy="51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図 25">
            <a:extLst>
              <a:ext uri="{FF2B5EF4-FFF2-40B4-BE49-F238E27FC236}">
                <a16:creationId xmlns:a16="http://schemas.microsoft.com/office/drawing/2014/main" id="{1A97D21F-A7DB-47D8-93F4-09912C57E3F9}"/>
              </a:ext>
            </a:extLst>
          </p:cNvPr>
          <p:cNvPicPr>
            <a:picLocks noChangeAspect="1"/>
          </p:cNvPicPr>
          <p:nvPr/>
        </p:nvPicPr>
        <p:blipFill>
          <a:blip r:embed="rId8"/>
          <a:stretch>
            <a:fillRect/>
          </a:stretch>
        </p:blipFill>
        <p:spPr>
          <a:xfrm>
            <a:off x="5789175" y="4663159"/>
            <a:ext cx="542951" cy="780014"/>
          </a:xfrm>
          <a:prstGeom prst="rect">
            <a:avLst/>
          </a:prstGeom>
          <a:ln>
            <a:solidFill>
              <a:schemeClr val="tx1"/>
            </a:solidFill>
          </a:ln>
        </p:spPr>
      </p:pic>
      <p:pic>
        <p:nvPicPr>
          <p:cNvPr id="27" name="図 3">
            <a:extLst>
              <a:ext uri="{FF2B5EF4-FFF2-40B4-BE49-F238E27FC236}">
                <a16:creationId xmlns:a16="http://schemas.microsoft.com/office/drawing/2014/main" id="{5C48AC6C-5304-45DD-B6A8-138D2F1E736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08318" y="4385094"/>
            <a:ext cx="477950" cy="479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矢印: 右 27">
            <a:extLst>
              <a:ext uri="{FF2B5EF4-FFF2-40B4-BE49-F238E27FC236}">
                <a16:creationId xmlns:a16="http://schemas.microsoft.com/office/drawing/2014/main" id="{20BCE897-EA7B-41FB-88D2-10741856734A}"/>
              </a:ext>
            </a:extLst>
          </p:cNvPr>
          <p:cNvSpPr/>
          <p:nvPr/>
        </p:nvSpPr>
        <p:spPr>
          <a:xfrm>
            <a:off x="2007414" y="4101447"/>
            <a:ext cx="539418" cy="391886"/>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9" name="矢印: 右 28">
            <a:extLst>
              <a:ext uri="{FF2B5EF4-FFF2-40B4-BE49-F238E27FC236}">
                <a16:creationId xmlns:a16="http://schemas.microsoft.com/office/drawing/2014/main" id="{B725DC5E-5DF6-48E5-90AD-9AB7726DDB0A}"/>
              </a:ext>
            </a:extLst>
          </p:cNvPr>
          <p:cNvSpPr/>
          <p:nvPr/>
        </p:nvSpPr>
        <p:spPr>
          <a:xfrm>
            <a:off x="3927922" y="4077636"/>
            <a:ext cx="539418" cy="391886"/>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30" name="テキスト ボックス 29">
            <a:extLst>
              <a:ext uri="{FF2B5EF4-FFF2-40B4-BE49-F238E27FC236}">
                <a16:creationId xmlns:a16="http://schemas.microsoft.com/office/drawing/2014/main" id="{3D305B5B-A064-4D69-A6DB-1D78ED796E6B}"/>
              </a:ext>
            </a:extLst>
          </p:cNvPr>
          <p:cNvSpPr txBox="1"/>
          <p:nvPr/>
        </p:nvSpPr>
        <p:spPr>
          <a:xfrm>
            <a:off x="336870" y="3005708"/>
            <a:ext cx="1618233"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会社内の複数の人が</a:t>
            </a:r>
          </a:p>
        </p:txBody>
      </p:sp>
      <p:sp>
        <p:nvSpPr>
          <p:cNvPr id="31" name="テキスト ボックス 30">
            <a:extLst>
              <a:ext uri="{FF2B5EF4-FFF2-40B4-BE49-F238E27FC236}">
                <a16:creationId xmlns:a16="http://schemas.microsoft.com/office/drawing/2014/main" id="{A38D9F85-B978-4577-91E2-56930743CB8F}"/>
              </a:ext>
            </a:extLst>
          </p:cNvPr>
          <p:cNvSpPr txBox="1"/>
          <p:nvPr/>
        </p:nvSpPr>
        <p:spPr>
          <a:xfrm>
            <a:off x="2531769" y="2975994"/>
            <a:ext cx="1370535"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一台の機器で</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全員が打刻</a:t>
            </a:r>
          </a:p>
        </p:txBody>
      </p:sp>
      <p:sp>
        <p:nvSpPr>
          <p:cNvPr id="32" name="テキスト ボックス 31">
            <a:extLst>
              <a:ext uri="{FF2B5EF4-FFF2-40B4-BE49-F238E27FC236}">
                <a16:creationId xmlns:a16="http://schemas.microsoft.com/office/drawing/2014/main" id="{0F190C54-3948-4B10-8A1A-C664AA26A132}"/>
              </a:ext>
            </a:extLst>
          </p:cNvPr>
          <p:cNvSpPr txBox="1"/>
          <p:nvPr/>
        </p:nvSpPr>
        <p:spPr>
          <a:xfrm>
            <a:off x="4300721" y="2959721"/>
            <a:ext cx="2255690"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自分の出勤簿にそれぞれ反映</a:t>
            </a:r>
          </a:p>
        </p:txBody>
      </p:sp>
      <p:sp>
        <p:nvSpPr>
          <p:cNvPr id="33" name="テキスト ボックス 32">
            <a:extLst>
              <a:ext uri="{FF2B5EF4-FFF2-40B4-BE49-F238E27FC236}">
                <a16:creationId xmlns:a16="http://schemas.microsoft.com/office/drawing/2014/main" id="{DB2B2D66-E3F6-4DD0-9C99-458E12F366BA}"/>
              </a:ext>
            </a:extLst>
          </p:cNvPr>
          <p:cNvSpPr txBox="1"/>
          <p:nvPr/>
        </p:nvSpPr>
        <p:spPr>
          <a:xfrm>
            <a:off x="383348" y="1810652"/>
            <a:ext cx="5728177"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共有の</a:t>
            </a:r>
            <a:r>
              <a:rPr kumimoji="1" lang="en-US" altLang="ja-JP" sz="1400" dirty="0">
                <a:latin typeface="メイリオ" panose="020B0604030504040204" pitchFamily="50" charset="-128"/>
                <a:ea typeface="メイリオ" panose="020B0604030504040204" pitchFamily="50" charset="-128"/>
              </a:rPr>
              <a:t>PC/</a:t>
            </a:r>
            <a:r>
              <a:rPr kumimoji="1" lang="ja-JP" altLang="en-US" sz="1400" dirty="0">
                <a:latin typeface="メイリオ" panose="020B0604030504040204" pitchFamily="50" charset="-128"/>
                <a:ea typeface="メイリオ" panose="020B0604030504040204" pitchFamily="50" charset="-128"/>
              </a:rPr>
              <a:t>専用打刻機にて複数の人が打刻を行います。</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打刻を行う機器の場所を確認しておきましょう。</a:t>
            </a:r>
          </a:p>
        </p:txBody>
      </p:sp>
      <p:sp>
        <p:nvSpPr>
          <p:cNvPr id="6" name="正方形/長方形 5">
            <a:extLst>
              <a:ext uri="{FF2B5EF4-FFF2-40B4-BE49-F238E27FC236}">
                <a16:creationId xmlns:a16="http://schemas.microsoft.com/office/drawing/2014/main" id="{6763E46D-0231-45AC-AA04-00B295F25605}"/>
              </a:ext>
            </a:extLst>
          </p:cNvPr>
          <p:cNvSpPr/>
          <p:nvPr/>
        </p:nvSpPr>
        <p:spPr>
          <a:xfrm>
            <a:off x="285750" y="2818555"/>
            <a:ext cx="1720475" cy="281376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34" name="正方形/長方形 33">
            <a:extLst>
              <a:ext uri="{FF2B5EF4-FFF2-40B4-BE49-F238E27FC236}">
                <a16:creationId xmlns:a16="http://schemas.microsoft.com/office/drawing/2014/main" id="{AA40F9AB-0AC1-40B6-8DDA-D566CD5E15AB}"/>
              </a:ext>
            </a:extLst>
          </p:cNvPr>
          <p:cNvSpPr/>
          <p:nvPr/>
        </p:nvSpPr>
        <p:spPr>
          <a:xfrm>
            <a:off x="2226452" y="2794007"/>
            <a:ext cx="1720475" cy="281376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35" name="正方形/長方形 34">
            <a:extLst>
              <a:ext uri="{FF2B5EF4-FFF2-40B4-BE49-F238E27FC236}">
                <a16:creationId xmlns:a16="http://schemas.microsoft.com/office/drawing/2014/main" id="{472BEDCB-6761-4C72-8DCE-FBE8EE6D1C11}"/>
              </a:ext>
            </a:extLst>
          </p:cNvPr>
          <p:cNvSpPr/>
          <p:nvPr/>
        </p:nvSpPr>
        <p:spPr>
          <a:xfrm>
            <a:off x="4165965" y="2794007"/>
            <a:ext cx="2466047" cy="281376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36" name="吹き出し: 円形 35">
            <a:extLst>
              <a:ext uri="{FF2B5EF4-FFF2-40B4-BE49-F238E27FC236}">
                <a16:creationId xmlns:a16="http://schemas.microsoft.com/office/drawing/2014/main" id="{67EE8707-B1B4-4094-9154-53BA3FE630D1}"/>
              </a:ext>
            </a:extLst>
          </p:cNvPr>
          <p:cNvSpPr/>
          <p:nvPr/>
        </p:nvSpPr>
        <p:spPr>
          <a:xfrm>
            <a:off x="2071192" y="3436277"/>
            <a:ext cx="668338" cy="668338"/>
          </a:xfrm>
          <a:prstGeom prst="wedgeEllipseCallout">
            <a:avLst>
              <a:gd name="adj1" fmla="val 58877"/>
              <a:gd name="adj2" fmla="val 3072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latin typeface="メイリオ" panose="020B0604030504040204" pitchFamily="50" charset="-128"/>
                <a:ea typeface="メイリオ" panose="020B0604030504040204" pitchFamily="50" charset="-128"/>
              </a:rPr>
              <a:t>出勤</a:t>
            </a:r>
          </a:p>
        </p:txBody>
      </p:sp>
      <p:sp>
        <p:nvSpPr>
          <p:cNvPr id="37" name="吹き出し: 円形 36">
            <a:extLst>
              <a:ext uri="{FF2B5EF4-FFF2-40B4-BE49-F238E27FC236}">
                <a16:creationId xmlns:a16="http://schemas.microsoft.com/office/drawing/2014/main" id="{7739BF10-8F90-45D1-BC34-4C6318A94BDE}"/>
              </a:ext>
            </a:extLst>
          </p:cNvPr>
          <p:cNvSpPr/>
          <p:nvPr/>
        </p:nvSpPr>
        <p:spPr>
          <a:xfrm>
            <a:off x="3456289" y="3442013"/>
            <a:ext cx="668338" cy="668338"/>
          </a:xfrm>
          <a:prstGeom prst="wedgeEllipseCallout">
            <a:avLst>
              <a:gd name="adj1" fmla="val -66946"/>
              <a:gd name="adj2" fmla="val 35606"/>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bg1"/>
                </a:solidFill>
                <a:latin typeface="メイリオ" panose="020B0604030504040204" pitchFamily="50" charset="-128"/>
                <a:ea typeface="メイリオ" panose="020B0604030504040204" pitchFamily="50" charset="-128"/>
              </a:rPr>
              <a:t>退勤</a:t>
            </a:r>
          </a:p>
        </p:txBody>
      </p:sp>
    </p:spTree>
    <p:extLst>
      <p:ext uri="{BB962C8B-B14F-4D97-AF65-F5344CB8AC3E}">
        <p14:creationId xmlns:p14="http://schemas.microsoft.com/office/powerpoint/2010/main" val="120089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B327A5C5-D677-4AFF-A940-03AB002EE37B}"/>
              </a:ext>
            </a:extLst>
          </p:cNvPr>
          <p:cNvPicPr>
            <a:picLocks noChangeAspect="1"/>
          </p:cNvPicPr>
          <p:nvPr/>
        </p:nvPicPr>
        <p:blipFill>
          <a:blip r:embed="rId3"/>
          <a:stretch>
            <a:fillRect/>
          </a:stretch>
        </p:blipFill>
        <p:spPr>
          <a:xfrm>
            <a:off x="338176" y="1946017"/>
            <a:ext cx="5868489" cy="4547241"/>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16</a:t>
            </a:fld>
            <a:endParaRPr lang="ja-JP" altLang="en-US" dirty="0"/>
          </a:p>
        </p:txBody>
      </p:sp>
      <p:sp>
        <p:nvSpPr>
          <p:cNvPr id="5" name="タイトル 4"/>
          <p:cNvSpPr>
            <a:spLocks noGrp="1"/>
          </p:cNvSpPr>
          <p:nvPr>
            <p:ph type="title"/>
          </p:nvPr>
        </p:nvSpPr>
        <p:spPr/>
        <p:txBody>
          <a:bodyPr/>
          <a:lstStyle/>
          <a:p>
            <a:r>
              <a:rPr lang="ja-JP" altLang="en-US" dirty="0"/>
              <a:t>打刻</a:t>
            </a:r>
          </a:p>
        </p:txBody>
      </p:sp>
      <p:sp>
        <p:nvSpPr>
          <p:cNvPr id="7" name="テキスト ボックス 6"/>
          <p:cNvSpPr txBox="1"/>
          <p:nvPr/>
        </p:nvSpPr>
        <p:spPr>
          <a:xfrm>
            <a:off x="320040" y="1508760"/>
            <a:ext cx="5955030" cy="307777"/>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1.Windows</a:t>
            </a:r>
            <a:r>
              <a:rPr kumimoji="1" lang="ja-JP" altLang="en-US" sz="1400" dirty="0">
                <a:latin typeface="メイリオ" panose="020B0604030504040204" pitchFamily="50" charset="-128"/>
                <a:ea typeface="メイリオ" panose="020B0604030504040204" pitchFamily="50" charset="-128"/>
              </a:rPr>
              <a:t>打刻アプリケーションを起動します。</a:t>
            </a:r>
          </a:p>
        </p:txBody>
      </p:sp>
      <p:sp>
        <p:nvSpPr>
          <p:cNvPr id="13" name="テキスト ボックス 12"/>
          <p:cNvSpPr txBox="1"/>
          <p:nvPr/>
        </p:nvSpPr>
        <p:spPr>
          <a:xfrm>
            <a:off x="285750" y="913671"/>
            <a:ext cx="5797528" cy="369332"/>
          </a:xfrm>
          <a:prstGeom prst="rect">
            <a:avLst/>
          </a:prstGeom>
          <a:noFill/>
        </p:spPr>
        <p:txBody>
          <a:bodyPr wrap="square" rtlCol="0">
            <a:spAutoFit/>
          </a:bodyPr>
          <a:lstStyle/>
          <a:p>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共有</a:t>
            </a:r>
            <a:r>
              <a:rPr kumimoji="1" lang="en-US" altLang="ja-JP"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PC</a:t>
            </a:r>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打刻（</a:t>
            </a:r>
            <a:r>
              <a:rPr kumimoji="1" lang="en-US" altLang="ja-JP"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Windows</a:t>
            </a:r>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打刻アプリケーション）</a:t>
            </a:r>
          </a:p>
        </p:txBody>
      </p:sp>
      <p:sp>
        <p:nvSpPr>
          <p:cNvPr id="16" name="テキスト ボックス 15"/>
          <p:cNvSpPr txBox="1"/>
          <p:nvPr/>
        </p:nvSpPr>
        <p:spPr>
          <a:xfrm>
            <a:off x="276701" y="6724376"/>
            <a:ext cx="5868489" cy="738664"/>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　必要な打刻用ボタンをクリックした後に、</a:t>
            </a:r>
            <a:r>
              <a:rPr kumimoji="1" lang="en-US" altLang="ja-JP" sz="1400" dirty="0" err="1">
                <a:latin typeface="メイリオ" panose="020B0604030504040204" pitchFamily="50" charset="-128"/>
                <a:ea typeface="メイリオ" panose="020B0604030504040204" pitchFamily="50" charset="-128"/>
              </a:rPr>
              <a:t>PaSoRi</a:t>
            </a:r>
            <a:r>
              <a:rPr kumimoji="1" lang="ja-JP" altLang="en-US" sz="1400" dirty="0">
                <a:latin typeface="メイリオ" panose="020B0604030504040204" pitchFamily="50" charset="-128"/>
                <a:ea typeface="メイリオ" panose="020B0604030504040204" pitchFamily="50" charset="-128"/>
              </a:rPr>
              <a:t>に</a:t>
            </a:r>
            <a:r>
              <a:rPr kumimoji="1" lang="en-US" altLang="ja-JP" sz="1400" dirty="0" err="1">
                <a:latin typeface="メイリオ" panose="020B0604030504040204" pitchFamily="50" charset="-128"/>
                <a:ea typeface="メイリオ" panose="020B0604030504040204" pitchFamily="50" charset="-128"/>
              </a:rPr>
              <a:t>FeliCa</a:t>
            </a:r>
            <a:r>
              <a:rPr kumimoji="1" lang="ja-JP" altLang="en-US" sz="1400" dirty="0">
                <a:latin typeface="メイリオ" panose="020B0604030504040204" pitchFamily="50" charset="-128"/>
                <a:ea typeface="メイリオ" panose="020B0604030504040204" pitchFamily="50" charset="-128"/>
              </a:rPr>
              <a:t>カードをかざして打刻する、または「カードの無い方」より従業員番号とパスワードを入力して「打刻」をクリックします。</a:t>
            </a:r>
          </a:p>
        </p:txBody>
      </p:sp>
      <p:sp>
        <p:nvSpPr>
          <p:cNvPr id="17" name="正方形/長方形 16"/>
          <p:cNvSpPr/>
          <p:nvPr/>
        </p:nvSpPr>
        <p:spPr>
          <a:xfrm>
            <a:off x="414921" y="4865913"/>
            <a:ext cx="5659308" cy="824593"/>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cxnSp>
        <p:nvCxnSpPr>
          <p:cNvPr id="11" name="直線コネクタ 10"/>
          <p:cNvCxnSpPr/>
          <p:nvPr/>
        </p:nvCxnSpPr>
        <p:spPr>
          <a:xfrm>
            <a:off x="285750" y="1330036"/>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15" name="四角形: 角を丸くする 14">
            <a:extLst>
              <a:ext uri="{FF2B5EF4-FFF2-40B4-BE49-F238E27FC236}">
                <a16:creationId xmlns:a16="http://schemas.microsoft.com/office/drawing/2014/main" id="{145AB0F4-7378-4694-B4D0-693918939879}"/>
              </a:ext>
            </a:extLst>
          </p:cNvPr>
          <p:cNvSpPr/>
          <p:nvPr/>
        </p:nvSpPr>
        <p:spPr>
          <a:xfrm>
            <a:off x="1073856" y="7767972"/>
            <a:ext cx="4723444" cy="95522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メイリオ" panose="020B0604030504040204" pitchFamily="50" charset="-128"/>
                <a:ea typeface="メイリオ" panose="020B0604030504040204" pitchFamily="50" charset="-128"/>
              </a:rPr>
              <a:t>出勤や退勤の打刻用ボタンは必ず先に選択して、その後に打刻を行なってください。</a:t>
            </a:r>
          </a:p>
        </p:txBody>
      </p:sp>
      <p:sp>
        <p:nvSpPr>
          <p:cNvPr id="18" name="四角形: 角を丸くする 17">
            <a:extLst>
              <a:ext uri="{FF2B5EF4-FFF2-40B4-BE49-F238E27FC236}">
                <a16:creationId xmlns:a16="http://schemas.microsoft.com/office/drawing/2014/main" id="{8275A2F9-4D16-498F-A3A9-E238B0410568}"/>
              </a:ext>
            </a:extLst>
          </p:cNvPr>
          <p:cNvSpPr/>
          <p:nvPr/>
        </p:nvSpPr>
        <p:spPr>
          <a:xfrm rot="20437465">
            <a:off x="506577" y="7627885"/>
            <a:ext cx="1290864" cy="32995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dirty="0">
                <a:solidFill>
                  <a:schemeClr val="bg1"/>
                </a:solidFill>
              </a:rPr>
              <a:t>Caution!</a:t>
            </a:r>
          </a:p>
        </p:txBody>
      </p:sp>
    </p:spTree>
    <p:extLst>
      <p:ext uri="{BB962C8B-B14F-4D97-AF65-F5344CB8AC3E}">
        <p14:creationId xmlns:p14="http://schemas.microsoft.com/office/powerpoint/2010/main" val="20985132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17</a:t>
            </a:fld>
            <a:endParaRPr lang="ja-JP" altLang="en-US" dirty="0"/>
          </a:p>
        </p:txBody>
      </p:sp>
      <p:sp>
        <p:nvSpPr>
          <p:cNvPr id="5" name="タイトル 4"/>
          <p:cNvSpPr>
            <a:spLocks noGrp="1"/>
          </p:cNvSpPr>
          <p:nvPr>
            <p:ph type="title"/>
          </p:nvPr>
        </p:nvSpPr>
        <p:spPr/>
        <p:txBody>
          <a:bodyPr/>
          <a:lstStyle/>
          <a:p>
            <a:r>
              <a:rPr lang="ja-JP" altLang="en-US" dirty="0"/>
              <a:t>打刻</a:t>
            </a:r>
          </a:p>
        </p:txBody>
      </p:sp>
      <p:sp>
        <p:nvSpPr>
          <p:cNvPr id="15" name="テキスト ボックス 14"/>
          <p:cNvSpPr txBox="1"/>
          <p:nvPr/>
        </p:nvSpPr>
        <p:spPr>
          <a:xfrm>
            <a:off x="541292" y="4639559"/>
            <a:ext cx="5955030" cy="307777"/>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3.</a:t>
            </a:r>
            <a:r>
              <a:rPr kumimoji="1" lang="ja-JP" altLang="en-US" sz="1400" dirty="0">
                <a:latin typeface="メイリオ" panose="020B0604030504040204" pitchFamily="50" charset="-128"/>
                <a:ea typeface="メイリオ" panose="020B0604030504040204" pitchFamily="50" charset="-128"/>
              </a:rPr>
              <a:t>　上記のように打刻が成功した画面が出ることを確認します。</a:t>
            </a:r>
          </a:p>
        </p:txBody>
      </p:sp>
      <p:pic>
        <p:nvPicPr>
          <p:cNvPr id="4" name="図 3">
            <a:extLst>
              <a:ext uri="{FF2B5EF4-FFF2-40B4-BE49-F238E27FC236}">
                <a16:creationId xmlns:a16="http://schemas.microsoft.com/office/drawing/2014/main" id="{9C916381-F9F4-407B-8F6A-0F9E0A5117D8}"/>
              </a:ext>
            </a:extLst>
          </p:cNvPr>
          <p:cNvPicPr>
            <a:picLocks noChangeAspect="1"/>
          </p:cNvPicPr>
          <p:nvPr/>
        </p:nvPicPr>
        <p:blipFill rotWithShape="1">
          <a:blip r:embed="rId3"/>
          <a:srcRect r="4072"/>
          <a:stretch/>
        </p:blipFill>
        <p:spPr>
          <a:xfrm>
            <a:off x="451485" y="1406619"/>
            <a:ext cx="5712551" cy="2943934"/>
          </a:xfrm>
          <a:prstGeom prst="rect">
            <a:avLst/>
          </a:prstGeom>
          <a:ln>
            <a:solidFill>
              <a:schemeClr val="tx1"/>
            </a:solidFill>
          </a:ln>
        </p:spPr>
      </p:pic>
    </p:spTree>
    <p:extLst>
      <p:ext uri="{BB962C8B-B14F-4D97-AF65-F5344CB8AC3E}">
        <p14:creationId xmlns:p14="http://schemas.microsoft.com/office/powerpoint/2010/main" val="20985132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587022" y="2045583"/>
            <a:ext cx="5423014" cy="3858506"/>
          </a:xfrm>
          <a:prstGeom prst="rect">
            <a:avLst/>
          </a:prstGeom>
          <a:noFill/>
          <a:ln w="9525">
            <a:solidFill>
              <a:schemeClr val="accent1"/>
            </a:solidFill>
            <a:miter lim="800000"/>
            <a:headEnd/>
            <a:tailEnd/>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18</a:t>
            </a:fld>
            <a:endParaRPr lang="ja-JP" altLang="en-US" dirty="0"/>
          </a:p>
        </p:txBody>
      </p:sp>
      <p:sp>
        <p:nvSpPr>
          <p:cNvPr id="5" name="タイトル 4"/>
          <p:cNvSpPr>
            <a:spLocks noGrp="1"/>
          </p:cNvSpPr>
          <p:nvPr>
            <p:ph type="title"/>
          </p:nvPr>
        </p:nvSpPr>
        <p:spPr/>
        <p:txBody>
          <a:bodyPr/>
          <a:lstStyle/>
          <a:p>
            <a:r>
              <a:rPr lang="ja-JP" altLang="en-US" dirty="0"/>
              <a:t>打刻</a:t>
            </a:r>
          </a:p>
        </p:txBody>
      </p:sp>
      <p:sp>
        <p:nvSpPr>
          <p:cNvPr id="7" name="テキスト ボックス 6"/>
          <p:cNvSpPr txBox="1"/>
          <p:nvPr/>
        </p:nvSpPr>
        <p:spPr>
          <a:xfrm>
            <a:off x="320040" y="1508760"/>
            <a:ext cx="5955030" cy="307777"/>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1.iPad</a:t>
            </a:r>
            <a:r>
              <a:rPr kumimoji="1" lang="ja-JP" altLang="en-US" sz="1400" dirty="0">
                <a:latin typeface="メイリオ" panose="020B0604030504040204" pitchFamily="50" charset="-128"/>
                <a:ea typeface="メイリオ" panose="020B0604030504040204" pitchFamily="50" charset="-128"/>
              </a:rPr>
              <a:t>打刻用アプリケーションを起動します。</a:t>
            </a:r>
          </a:p>
        </p:txBody>
      </p:sp>
      <p:sp>
        <p:nvSpPr>
          <p:cNvPr id="16" name="テキスト ボックス 15"/>
          <p:cNvSpPr txBox="1"/>
          <p:nvPr/>
        </p:nvSpPr>
        <p:spPr>
          <a:xfrm>
            <a:off x="299658" y="6220813"/>
            <a:ext cx="5955030" cy="738664"/>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　必要な打刻用ボタンをクリックした後に、</a:t>
            </a:r>
            <a:r>
              <a:rPr kumimoji="1" lang="en-US" altLang="ja-JP" sz="1400" dirty="0" err="1">
                <a:latin typeface="メイリオ" panose="020B0604030504040204" pitchFamily="50" charset="-128"/>
                <a:ea typeface="メイリオ" panose="020B0604030504040204" pitchFamily="50" charset="-128"/>
              </a:rPr>
              <a:t>PaSoRi</a:t>
            </a:r>
            <a:r>
              <a:rPr kumimoji="1" lang="ja-JP" altLang="en-US" sz="1400" dirty="0">
                <a:latin typeface="メイリオ" panose="020B0604030504040204" pitchFamily="50" charset="-128"/>
                <a:ea typeface="メイリオ" panose="020B0604030504040204" pitchFamily="50" charset="-128"/>
              </a:rPr>
              <a:t>に</a:t>
            </a:r>
            <a:r>
              <a:rPr kumimoji="1" lang="en-US" altLang="ja-JP" sz="1400" dirty="0" err="1">
                <a:latin typeface="メイリオ" panose="020B0604030504040204" pitchFamily="50" charset="-128"/>
                <a:ea typeface="メイリオ" panose="020B0604030504040204" pitchFamily="50" charset="-128"/>
              </a:rPr>
              <a:t>FeliCa</a:t>
            </a:r>
            <a:r>
              <a:rPr kumimoji="1" lang="ja-JP" altLang="en-US" sz="1400" dirty="0">
                <a:latin typeface="メイリオ" panose="020B0604030504040204" pitchFamily="50" charset="-128"/>
                <a:ea typeface="メイリオ" panose="020B0604030504040204" pitchFamily="50" charset="-128"/>
              </a:rPr>
              <a:t>カードをかざして打刻、または「カードのない方」をタップし、従業員番号とパスワードを入力して「打刻」をタップします。</a:t>
            </a:r>
          </a:p>
        </p:txBody>
      </p:sp>
      <p:sp>
        <p:nvSpPr>
          <p:cNvPr id="17" name="正方形/長方形 16"/>
          <p:cNvSpPr/>
          <p:nvPr/>
        </p:nvSpPr>
        <p:spPr>
          <a:xfrm>
            <a:off x="1369224" y="4854816"/>
            <a:ext cx="3947843" cy="688028"/>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cxnSp>
        <p:nvCxnSpPr>
          <p:cNvPr id="11" name="直線コネクタ 10"/>
          <p:cNvCxnSpPr/>
          <p:nvPr/>
        </p:nvCxnSpPr>
        <p:spPr>
          <a:xfrm>
            <a:off x="285750" y="1403664"/>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5D363952-4B42-40B7-B6CB-3208CC576DEC}"/>
              </a:ext>
            </a:extLst>
          </p:cNvPr>
          <p:cNvSpPr txBox="1"/>
          <p:nvPr/>
        </p:nvSpPr>
        <p:spPr>
          <a:xfrm>
            <a:off x="285750" y="913671"/>
            <a:ext cx="5797528" cy="369332"/>
          </a:xfrm>
          <a:prstGeom prst="rect">
            <a:avLst/>
          </a:prstGeom>
          <a:noFill/>
        </p:spPr>
        <p:txBody>
          <a:bodyPr wrap="square" rtlCol="0">
            <a:spAutoFit/>
          </a:bodyPr>
          <a:lstStyle/>
          <a:p>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共有</a:t>
            </a:r>
            <a:r>
              <a:rPr kumimoji="1" lang="en-US" altLang="ja-JP"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PC</a:t>
            </a:r>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打刻（</a:t>
            </a:r>
            <a:r>
              <a:rPr kumimoji="1" lang="en-US" altLang="ja-JP"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iPad</a:t>
            </a:r>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打刻アプリケーション）</a:t>
            </a:r>
          </a:p>
        </p:txBody>
      </p:sp>
      <p:sp>
        <p:nvSpPr>
          <p:cNvPr id="18" name="四角形: 角を丸くする 17">
            <a:extLst>
              <a:ext uri="{FF2B5EF4-FFF2-40B4-BE49-F238E27FC236}">
                <a16:creationId xmlns:a16="http://schemas.microsoft.com/office/drawing/2014/main" id="{4A3AAB3C-43D4-4BFF-A361-B83768FBA787}"/>
              </a:ext>
            </a:extLst>
          </p:cNvPr>
          <p:cNvSpPr/>
          <p:nvPr/>
        </p:nvSpPr>
        <p:spPr>
          <a:xfrm>
            <a:off x="1172479" y="7601780"/>
            <a:ext cx="4723444" cy="95522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メイリオ" panose="020B0604030504040204" pitchFamily="50" charset="-128"/>
                <a:ea typeface="メイリオ" panose="020B0604030504040204" pitchFamily="50" charset="-128"/>
              </a:rPr>
              <a:t>出勤や退勤の打刻用ボタンは必ず先に選択して、その後に打刻を行なってください。</a:t>
            </a:r>
          </a:p>
        </p:txBody>
      </p:sp>
      <p:sp>
        <p:nvSpPr>
          <p:cNvPr id="19" name="四角形: 角を丸くする 18">
            <a:extLst>
              <a:ext uri="{FF2B5EF4-FFF2-40B4-BE49-F238E27FC236}">
                <a16:creationId xmlns:a16="http://schemas.microsoft.com/office/drawing/2014/main" id="{B19F4EA1-03FF-4EC6-9A37-8E2353527280}"/>
              </a:ext>
            </a:extLst>
          </p:cNvPr>
          <p:cNvSpPr/>
          <p:nvPr/>
        </p:nvSpPr>
        <p:spPr>
          <a:xfrm rot="20437465">
            <a:off x="605200" y="7461693"/>
            <a:ext cx="1290864" cy="32995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dirty="0">
                <a:solidFill>
                  <a:schemeClr val="bg1"/>
                </a:solidFill>
              </a:rPr>
              <a:t>Caution!</a:t>
            </a:r>
          </a:p>
        </p:txBody>
      </p:sp>
    </p:spTree>
    <p:extLst>
      <p:ext uri="{BB962C8B-B14F-4D97-AF65-F5344CB8AC3E}">
        <p14:creationId xmlns:p14="http://schemas.microsoft.com/office/powerpoint/2010/main" val="2098513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a:t>
            </a:fld>
            <a:endParaRPr lang="ja-JP" altLang="en-US" dirty="0"/>
          </a:p>
        </p:txBody>
      </p:sp>
      <p:sp>
        <p:nvSpPr>
          <p:cNvPr id="20" name="タイトル 19"/>
          <p:cNvSpPr>
            <a:spLocks noGrp="1"/>
          </p:cNvSpPr>
          <p:nvPr>
            <p:ph type="title"/>
          </p:nvPr>
        </p:nvSpPr>
        <p:spPr/>
        <p:txBody>
          <a:bodyPr/>
          <a:lstStyle/>
          <a:p>
            <a:r>
              <a:rPr lang="ja-JP" altLang="en-US" dirty="0"/>
              <a:t>管理者さまへ</a:t>
            </a:r>
          </a:p>
        </p:txBody>
      </p:sp>
      <p:sp>
        <p:nvSpPr>
          <p:cNvPr id="5" name="テキスト ボックス 4"/>
          <p:cNvSpPr txBox="1"/>
          <p:nvPr/>
        </p:nvSpPr>
        <p:spPr>
          <a:xfrm>
            <a:off x="482399" y="1334419"/>
            <a:ext cx="5929418" cy="120032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本マニュアルは企業管理者さまから従業員の方へ</a:t>
            </a:r>
            <a:r>
              <a:rPr kumimoji="1" lang="en-US" altLang="ja-JP" sz="1200" dirty="0">
                <a:latin typeface="メイリオ" panose="020B0604030504040204" pitchFamily="50" charset="-128"/>
                <a:ea typeface="メイリオ" panose="020B0604030504040204" pitchFamily="50" charset="-128"/>
              </a:rPr>
              <a:t>AKASHI</a:t>
            </a:r>
            <a:r>
              <a:rPr kumimoji="1" lang="ja-JP" altLang="en-US" sz="1200" dirty="0">
                <a:latin typeface="メイリオ" panose="020B0604030504040204" pitchFamily="50" charset="-128"/>
                <a:ea typeface="メイリオ" panose="020B0604030504040204" pitchFamily="50" charset="-128"/>
              </a:rPr>
              <a:t>の利用方法をご案内する目的としています。</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管理者さまにて設定していただいた内容により、従業員の方が利用する項目や機能が異なりますので、必要部分のみ残してスライドを削除するなどカスタマイズをしてご利用ください。</a:t>
            </a:r>
          </a:p>
        </p:txBody>
      </p:sp>
      <p:sp>
        <p:nvSpPr>
          <p:cNvPr id="6" name="正方形/長方形 5"/>
          <p:cNvSpPr/>
          <p:nvPr/>
        </p:nvSpPr>
        <p:spPr>
          <a:xfrm>
            <a:off x="329288" y="836040"/>
            <a:ext cx="6225748" cy="17419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t"/>
          <a:lstStyle/>
          <a:p>
            <a:pPr algn="ctr">
              <a:lnSpc>
                <a:spcPct val="120000"/>
              </a:lnSpc>
            </a:pPr>
            <a:r>
              <a:rPr kumimoji="1" lang="ja-JP" altLang="en-US" sz="1600" b="1" dirty="0">
                <a:solidFill>
                  <a:schemeClr val="accent1"/>
                </a:solidFill>
                <a:latin typeface="メイリオ" panose="020B0604030504040204" pitchFamily="50" charset="-128"/>
                <a:ea typeface="メイリオ" panose="020B0604030504040204" pitchFamily="50" charset="-128"/>
              </a:rPr>
              <a:t>貴社の設定に合わせてカスタマイズ！</a:t>
            </a:r>
            <a:endParaRPr kumimoji="1" lang="en-US" altLang="ja-JP" sz="1600" b="1" dirty="0">
              <a:solidFill>
                <a:schemeClr val="accent1"/>
              </a:solidFill>
              <a:latin typeface="メイリオ" panose="020B0604030504040204" pitchFamily="50" charset="-128"/>
              <a:ea typeface="メイリオ" panose="020B0604030504040204" pitchFamily="50" charset="-128"/>
            </a:endParaRPr>
          </a:p>
        </p:txBody>
      </p:sp>
      <p:grpSp>
        <p:nvGrpSpPr>
          <p:cNvPr id="8" name="グループ化 7"/>
          <p:cNvGrpSpPr/>
          <p:nvPr/>
        </p:nvGrpSpPr>
        <p:grpSpPr>
          <a:xfrm>
            <a:off x="491097" y="6042651"/>
            <a:ext cx="1227550" cy="554507"/>
            <a:chOff x="5736921" y="1215025"/>
            <a:chExt cx="1227550" cy="554507"/>
          </a:xfrm>
          <a:solidFill>
            <a:schemeClr val="accent1"/>
          </a:solidFill>
        </p:grpSpPr>
        <p:sp>
          <p:nvSpPr>
            <p:cNvPr id="9" name="二等辺三角形 8"/>
            <p:cNvSpPr/>
            <p:nvPr/>
          </p:nvSpPr>
          <p:spPr>
            <a:xfrm flipV="1">
              <a:off x="6263011" y="1528175"/>
              <a:ext cx="175365" cy="24135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0" name="角丸四角形 9"/>
            <p:cNvSpPr/>
            <p:nvPr/>
          </p:nvSpPr>
          <p:spPr>
            <a:xfrm>
              <a:off x="5736921" y="1215025"/>
              <a:ext cx="1227550" cy="41335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rPr>
                <a:t>スマホ利用</a:t>
              </a:r>
            </a:p>
          </p:txBody>
        </p:sp>
      </p:grpSp>
      <p:grpSp>
        <p:nvGrpSpPr>
          <p:cNvPr id="13" name="グループ化 12"/>
          <p:cNvGrpSpPr/>
          <p:nvPr/>
        </p:nvGrpSpPr>
        <p:grpSpPr>
          <a:xfrm>
            <a:off x="2248832" y="6271113"/>
            <a:ext cx="1227550" cy="554507"/>
            <a:chOff x="5736921" y="1215025"/>
            <a:chExt cx="1227550" cy="554507"/>
          </a:xfrm>
          <a:solidFill>
            <a:schemeClr val="accent3">
              <a:lumMod val="75000"/>
            </a:schemeClr>
          </a:solidFill>
        </p:grpSpPr>
        <p:sp>
          <p:nvSpPr>
            <p:cNvPr id="14" name="二等辺三角形 13"/>
            <p:cNvSpPr/>
            <p:nvPr/>
          </p:nvSpPr>
          <p:spPr>
            <a:xfrm flipV="1">
              <a:off x="6263011" y="1528175"/>
              <a:ext cx="175365" cy="24135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5" name="角丸四角形 14"/>
            <p:cNvSpPr/>
            <p:nvPr/>
          </p:nvSpPr>
          <p:spPr>
            <a:xfrm>
              <a:off x="5736921" y="1215025"/>
              <a:ext cx="1227550" cy="41335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b="1" dirty="0">
                  <a:solidFill>
                    <a:schemeClr val="bg1"/>
                  </a:solidFill>
                </a:rPr>
                <a:t>PC</a:t>
              </a:r>
              <a:r>
                <a:rPr kumimoji="1" lang="ja-JP" altLang="en-US" sz="1200" b="1" dirty="0">
                  <a:solidFill>
                    <a:schemeClr val="bg1"/>
                  </a:solidFill>
                </a:rPr>
                <a:t>利用</a:t>
              </a:r>
            </a:p>
          </p:txBody>
        </p:sp>
      </p:grpSp>
      <p:cxnSp>
        <p:nvCxnSpPr>
          <p:cNvPr id="22" name="直線コネクタ 21"/>
          <p:cNvCxnSpPr/>
          <p:nvPr/>
        </p:nvCxnSpPr>
        <p:spPr>
          <a:xfrm flipV="1">
            <a:off x="484353" y="5530466"/>
            <a:ext cx="5806279" cy="8654"/>
          </a:xfrm>
          <a:prstGeom prst="line">
            <a:avLst/>
          </a:prstGeom>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noChangeArrowheads="1"/>
          </p:cNvPicPr>
          <p:nvPr/>
        </p:nvPicPr>
        <p:blipFill>
          <a:blip r:embed="rId3" cstate="print"/>
          <a:srcRect/>
          <a:stretch>
            <a:fillRect/>
          </a:stretch>
        </p:blipFill>
        <p:spPr bwMode="auto">
          <a:xfrm>
            <a:off x="464476" y="3128853"/>
            <a:ext cx="4063944" cy="1575349"/>
          </a:xfrm>
          <a:prstGeom prst="rect">
            <a:avLst/>
          </a:prstGeom>
          <a:noFill/>
          <a:ln w="9525">
            <a:solidFill>
              <a:schemeClr val="tx1"/>
            </a:solidFill>
            <a:miter lim="800000"/>
            <a:headEnd/>
            <a:tailEnd/>
          </a:ln>
        </p:spPr>
      </p:pic>
      <p:sp>
        <p:nvSpPr>
          <p:cNvPr id="23" name="テキスト ボックス 22"/>
          <p:cNvSpPr txBox="1"/>
          <p:nvPr/>
        </p:nvSpPr>
        <p:spPr>
          <a:xfrm>
            <a:off x="445676" y="4790079"/>
            <a:ext cx="6008372"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企業管理者さまの権限で管理画面から従業員の登録を行ないます。</a:t>
            </a:r>
          </a:p>
          <a:p>
            <a:r>
              <a:rPr kumimoji="1" lang="ja-JP" altLang="en-US" sz="1200" dirty="0">
                <a:latin typeface="メイリオ" panose="020B0604030504040204" pitchFamily="50" charset="-128"/>
                <a:ea typeface="メイリオ" panose="020B0604030504040204" pitchFamily="50" charset="-128"/>
              </a:rPr>
              <a:t>従業員登録は</a:t>
            </a:r>
            <a:r>
              <a:rPr kumimoji="1" lang="en-US" altLang="ja-JP" sz="1200" dirty="0">
                <a:latin typeface="メイリオ" panose="020B0604030504040204" pitchFamily="50" charset="-128"/>
                <a:ea typeface="メイリオ" panose="020B0604030504040204" pitchFamily="50" charset="-128"/>
              </a:rPr>
              <a:t>E-Mail</a:t>
            </a:r>
            <a:r>
              <a:rPr kumimoji="1" lang="ja-JP" altLang="en-US" sz="1200" dirty="0">
                <a:latin typeface="メイリオ" panose="020B0604030504040204" pitchFamily="50" charset="-128"/>
                <a:ea typeface="メイリオ" panose="020B0604030504040204" pitchFamily="50" charset="-128"/>
              </a:rPr>
              <a:t>アドレスまで含め、</a:t>
            </a:r>
            <a:r>
              <a:rPr kumimoji="1" lang="ja-JP" altLang="en-US" sz="1200" b="1" dirty="0">
                <a:latin typeface="メイリオ" panose="020B0604030504040204" pitchFamily="50" charset="-128"/>
                <a:ea typeface="メイリオ" panose="020B0604030504040204" pitchFamily="50" charset="-128"/>
              </a:rPr>
              <a:t>「マイページ</a:t>
            </a:r>
            <a:r>
              <a:rPr kumimoji="1" lang="en-US" altLang="ja-JP" sz="1200" b="1" dirty="0">
                <a:latin typeface="メイリオ" panose="020B0604030504040204" pitchFamily="50" charset="-128"/>
                <a:ea typeface="メイリオ" panose="020B0604030504040204" pitchFamily="50" charset="-128"/>
              </a:rPr>
              <a:t>URL</a:t>
            </a:r>
            <a:r>
              <a:rPr kumimoji="1" lang="ja-JP" altLang="en-US" sz="1200" b="1" dirty="0">
                <a:latin typeface="メイリオ" panose="020B0604030504040204" pitchFamily="50" charset="-128"/>
                <a:ea typeface="メイリオ" panose="020B0604030504040204" pitchFamily="50" charset="-128"/>
              </a:rPr>
              <a:t>」の一括送信ができる</a:t>
            </a:r>
            <a:endParaRPr kumimoji="1" lang="en-US" altLang="ja-JP" sz="1200" b="1" dirty="0">
              <a:latin typeface="メイリオ" panose="020B0604030504040204" pitchFamily="50" charset="-128"/>
              <a:ea typeface="メイリオ" panose="020B0604030504040204" pitchFamily="50" charset="-128"/>
            </a:endParaRPr>
          </a:p>
          <a:p>
            <a:r>
              <a:rPr kumimoji="1" lang="ja-JP" altLang="en-US" sz="1200" b="1" dirty="0">
                <a:latin typeface="メイリオ" panose="020B0604030504040204" pitchFamily="50" charset="-128"/>
                <a:ea typeface="メイリオ" panose="020B0604030504040204" pitchFamily="50" charset="-128"/>
              </a:rPr>
              <a:t>状態まで</a:t>
            </a:r>
            <a:r>
              <a:rPr kumimoji="1" lang="ja-JP" altLang="en-US" sz="1200" dirty="0">
                <a:latin typeface="メイリオ" panose="020B0604030504040204" pitchFamily="50" charset="-128"/>
                <a:ea typeface="メイリオ" panose="020B0604030504040204" pitchFamily="50" charset="-128"/>
              </a:rPr>
              <a:t>終えてください。</a:t>
            </a:r>
          </a:p>
        </p:txBody>
      </p:sp>
      <p:sp>
        <p:nvSpPr>
          <p:cNvPr id="24" name="テキスト ボックス 23"/>
          <p:cNvSpPr txBox="1"/>
          <p:nvPr/>
        </p:nvSpPr>
        <p:spPr>
          <a:xfrm>
            <a:off x="3587319" y="6852035"/>
            <a:ext cx="3044835" cy="138499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ご利用プランや従業員の設定により、案内に必要な項目が異なります。</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貴社に合った方法を残して、それ以外のページは削除してください。</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また、配布前に本ページも削除してください。</a:t>
            </a:r>
          </a:p>
        </p:txBody>
      </p:sp>
      <p:sp>
        <p:nvSpPr>
          <p:cNvPr id="25" name="テキスト ボックス 24"/>
          <p:cNvSpPr txBox="1"/>
          <p:nvPr/>
        </p:nvSpPr>
        <p:spPr>
          <a:xfrm>
            <a:off x="477483" y="2707145"/>
            <a:ext cx="5956368" cy="307777"/>
          </a:xfrm>
          <a:prstGeom prst="rect">
            <a:avLst/>
          </a:prstGeom>
          <a:noFill/>
        </p:spPr>
        <p:txBody>
          <a:bodyPr wrap="square" rtlCol="0">
            <a:spAutoFit/>
          </a:bodyPr>
          <a:lstStyle/>
          <a:p>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AKASHI</a:t>
            </a:r>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管理画面より従業員設定まで完了する</a:t>
            </a:r>
          </a:p>
        </p:txBody>
      </p:sp>
      <p:sp>
        <p:nvSpPr>
          <p:cNvPr id="26" name="テキスト ボックス 25"/>
          <p:cNvSpPr txBox="1"/>
          <p:nvPr/>
        </p:nvSpPr>
        <p:spPr>
          <a:xfrm>
            <a:off x="464630" y="5624779"/>
            <a:ext cx="5956368" cy="307777"/>
          </a:xfrm>
          <a:prstGeom prst="rect">
            <a:avLst/>
          </a:prstGeom>
          <a:noFill/>
        </p:spPr>
        <p:txBody>
          <a:bodyPr wrap="square" rtlCol="0">
            <a:spAutoFit/>
          </a:bodyPr>
          <a:lstStyle/>
          <a:p>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 本マニュアルを設定内容に合わせてカスタマイズする</a:t>
            </a:r>
          </a:p>
        </p:txBody>
      </p:sp>
      <p:pic>
        <p:nvPicPr>
          <p:cNvPr id="4" name="図 3"/>
          <p:cNvPicPr>
            <a:picLocks noChangeAspect="1"/>
          </p:cNvPicPr>
          <p:nvPr/>
        </p:nvPicPr>
        <p:blipFill rotWithShape="1">
          <a:blip r:embed="rId4"/>
          <a:srcRect b="5078"/>
          <a:stretch/>
        </p:blipFill>
        <p:spPr>
          <a:xfrm>
            <a:off x="388162" y="6704941"/>
            <a:ext cx="1483413" cy="1910983"/>
          </a:xfrm>
          <a:prstGeom prst="rect">
            <a:avLst/>
          </a:prstGeom>
          <a:ln>
            <a:solidFill>
              <a:schemeClr val="tx1"/>
            </a:solidFill>
          </a:ln>
        </p:spPr>
      </p:pic>
      <p:pic>
        <p:nvPicPr>
          <p:cNvPr id="7" name="図 6"/>
          <p:cNvPicPr>
            <a:picLocks noChangeAspect="1"/>
          </p:cNvPicPr>
          <p:nvPr/>
        </p:nvPicPr>
        <p:blipFill rotWithShape="1">
          <a:blip r:embed="rId5"/>
          <a:srcRect b="4314"/>
          <a:stretch/>
        </p:blipFill>
        <p:spPr>
          <a:xfrm>
            <a:off x="1688234" y="6933403"/>
            <a:ext cx="1557210" cy="1979103"/>
          </a:xfrm>
          <a:prstGeom prst="rect">
            <a:avLst/>
          </a:prstGeom>
          <a:ln>
            <a:solidFill>
              <a:schemeClr val="tx1"/>
            </a:solidFill>
          </a:ln>
        </p:spPr>
      </p:pic>
    </p:spTree>
    <p:extLst>
      <p:ext uri="{BB962C8B-B14F-4D97-AF65-F5344CB8AC3E}">
        <p14:creationId xmlns:p14="http://schemas.microsoft.com/office/powerpoint/2010/main" val="34771029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19</a:t>
            </a:fld>
            <a:endParaRPr lang="ja-JP" altLang="en-US" dirty="0"/>
          </a:p>
        </p:txBody>
      </p:sp>
      <p:sp>
        <p:nvSpPr>
          <p:cNvPr id="5" name="タイトル 4"/>
          <p:cNvSpPr>
            <a:spLocks noGrp="1"/>
          </p:cNvSpPr>
          <p:nvPr>
            <p:ph type="title"/>
          </p:nvPr>
        </p:nvSpPr>
        <p:spPr/>
        <p:txBody>
          <a:bodyPr/>
          <a:lstStyle/>
          <a:p>
            <a:r>
              <a:rPr lang="ja-JP" altLang="en-US" dirty="0"/>
              <a:t>打刻</a:t>
            </a:r>
          </a:p>
        </p:txBody>
      </p:sp>
      <p:sp>
        <p:nvSpPr>
          <p:cNvPr id="15" name="テキスト ボックス 14"/>
          <p:cNvSpPr txBox="1"/>
          <p:nvPr/>
        </p:nvSpPr>
        <p:spPr>
          <a:xfrm>
            <a:off x="343726" y="5526750"/>
            <a:ext cx="5955030" cy="307777"/>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3.</a:t>
            </a:r>
            <a:r>
              <a:rPr kumimoji="1" lang="ja-JP" altLang="en-US" sz="1400" dirty="0">
                <a:latin typeface="メイリオ" panose="020B0604030504040204" pitchFamily="50" charset="-128"/>
                <a:ea typeface="メイリオ" panose="020B0604030504040204" pitchFamily="50" charset="-128"/>
              </a:rPr>
              <a:t>　上記のように打刻が成功した画面が表示されることを確認します。</a:t>
            </a:r>
          </a:p>
        </p:txBody>
      </p:sp>
      <p:pic>
        <p:nvPicPr>
          <p:cNvPr id="3074" name="Picture 2"/>
          <p:cNvPicPr>
            <a:picLocks noChangeAspect="1" noChangeArrowheads="1"/>
          </p:cNvPicPr>
          <p:nvPr/>
        </p:nvPicPr>
        <p:blipFill>
          <a:blip r:embed="rId3" cstate="print"/>
          <a:srcRect/>
          <a:stretch>
            <a:fillRect/>
          </a:stretch>
        </p:blipFill>
        <p:spPr bwMode="auto">
          <a:xfrm>
            <a:off x="484743" y="962714"/>
            <a:ext cx="5745180" cy="4347416"/>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2098513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20</a:t>
            </a:fld>
            <a:endParaRPr lang="ja-JP" altLang="en-US" dirty="0"/>
          </a:p>
        </p:txBody>
      </p:sp>
      <p:sp>
        <p:nvSpPr>
          <p:cNvPr id="5" name="タイトル 4"/>
          <p:cNvSpPr>
            <a:spLocks noGrp="1"/>
          </p:cNvSpPr>
          <p:nvPr>
            <p:ph type="title"/>
          </p:nvPr>
        </p:nvSpPr>
        <p:spPr/>
        <p:txBody>
          <a:bodyPr/>
          <a:lstStyle/>
          <a:p>
            <a:r>
              <a:rPr lang="ja-JP" altLang="en-US" dirty="0"/>
              <a:t>打刻</a:t>
            </a:r>
          </a:p>
        </p:txBody>
      </p:sp>
      <p:sp>
        <p:nvSpPr>
          <p:cNvPr id="7" name="テキスト ボックス 6"/>
          <p:cNvSpPr txBox="1"/>
          <p:nvPr/>
        </p:nvSpPr>
        <p:spPr>
          <a:xfrm>
            <a:off x="329020" y="1660912"/>
            <a:ext cx="5955030" cy="307777"/>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1.PitTouch Pro3</a:t>
            </a:r>
            <a:r>
              <a:rPr kumimoji="1" lang="ja-JP" altLang="en-US" sz="1400" dirty="0">
                <a:latin typeface="メイリオ" panose="020B0604030504040204" pitchFamily="50" charset="-128"/>
                <a:ea typeface="メイリオ" panose="020B0604030504040204" pitchFamily="50" charset="-128"/>
              </a:rPr>
              <a:t>にカードをかざします。</a:t>
            </a:r>
          </a:p>
        </p:txBody>
      </p:sp>
      <p:sp>
        <p:nvSpPr>
          <p:cNvPr id="13" name="テキスト ボックス 12"/>
          <p:cNvSpPr txBox="1"/>
          <p:nvPr/>
        </p:nvSpPr>
        <p:spPr>
          <a:xfrm>
            <a:off x="285750" y="913671"/>
            <a:ext cx="5797528" cy="369332"/>
          </a:xfrm>
          <a:prstGeom prst="rect">
            <a:avLst/>
          </a:prstGeom>
          <a:noFill/>
        </p:spPr>
        <p:txBody>
          <a:bodyPr wrap="square" rtlCol="0">
            <a:spAutoFit/>
          </a:bodyPr>
          <a:lstStyle/>
          <a:p>
            <a:r>
              <a:rPr kumimoji="1" lang="en-US" altLang="ja-JP" b="1" dirty="0" err="1">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PitTouch</a:t>
            </a:r>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Pro3</a:t>
            </a:r>
            <a:endPar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テキスト ボックス 15"/>
          <p:cNvSpPr txBox="1"/>
          <p:nvPr/>
        </p:nvSpPr>
        <p:spPr>
          <a:xfrm>
            <a:off x="372291" y="4833817"/>
            <a:ext cx="5868489" cy="523220"/>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　出勤</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退勤など打刻が成功したポップアップ表示がされることを確認してください。</a:t>
            </a:r>
          </a:p>
        </p:txBody>
      </p:sp>
      <p:cxnSp>
        <p:nvCxnSpPr>
          <p:cNvPr id="11" name="直線コネクタ 10"/>
          <p:cNvCxnSpPr/>
          <p:nvPr/>
        </p:nvCxnSpPr>
        <p:spPr>
          <a:xfrm>
            <a:off x="285750" y="1330036"/>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6" name="図 5">
            <a:extLst>
              <a:ext uri="{FF2B5EF4-FFF2-40B4-BE49-F238E27FC236}">
                <a16:creationId xmlns:a16="http://schemas.microsoft.com/office/drawing/2014/main" id="{729E3CD7-7B4B-480C-98DE-2426152E49A8}"/>
              </a:ext>
            </a:extLst>
          </p:cNvPr>
          <p:cNvPicPr>
            <a:picLocks noChangeAspect="1"/>
          </p:cNvPicPr>
          <p:nvPr/>
        </p:nvPicPr>
        <p:blipFill>
          <a:blip r:embed="rId3"/>
          <a:stretch>
            <a:fillRect/>
          </a:stretch>
        </p:blipFill>
        <p:spPr>
          <a:xfrm>
            <a:off x="3579639" y="2339726"/>
            <a:ext cx="2217661" cy="1929519"/>
          </a:xfrm>
          <a:prstGeom prst="rect">
            <a:avLst/>
          </a:prstGeom>
        </p:spPr>
      </p:pic>
      <p:pic>
        <p:nvPicPr>
          <p:cNvPr id="12" name="図 11">
            <a:extLst>
              <a:ext uri="{FF2B5EF4-FFF2-40B4-BE49-F238E27FC236}">
                <a16:creationId xmlns:a16="http://schemas.microsoft.com/office/drawing/2014/main" id="{E57C085A-8696-4D75-8FDB-5E96AB2018C2}"/>
              </a:ext>
            </a:extLst>
          </p:cNvPr>
          <p:cNvPicPr>
            <a:picLocks noChangeAspect="1"/>
          </p:cNvPicPr>
          <p:nvPr/>
        </p:nvPicPr>
        <p:blipFill>
          <a:blip r:embed="rId4"/>
          <a:stretch>
            <a:fillRect/>
          </a:stretch>
        </p:blipFill>
        <p:spPr>
          <a:xfrm>
            <a:off x="1119352" y="2122930"/>
            <a:ext cx="1733550" cy="2187253"/>
          </a:xfrm>
          <a:prstGeom prst="rect">
            <a:avLst/>
          </a:prstGeom>
        </p:spPr>
      </p:pic>
      <p:pic>
        <p:nvPicPr>
          <p:cNvPr id="19" name="図 18">
            <a:extLst>
              <a:ext uri="{FF2B5EF4-FFF2-40B4-BE49-F238E27FC236}">
                <a16:creationId xmlns:a16="http://schemas.microsoft.com/office/drawing/2014/main" id="{061B4F89-2AFB-4B86-B382-4FED2072AEAD}"/>
              </a:ext>
            </a:extLst>
          </p:cNvPr>
          <p:cNvPicPr>
            <a:picLocks noChangeAspect="1"/>
          </p:cNvPicPr>
          <p:nvPr/>
        </p:nvPicPr>
        <p:blipFill>
          <a:blip r:embed="rId5"/>
          <a:stretch>
            <a:fillRect/>
          </a:stretch>
        </p:blipFill>
        <p:spPr>
          <a:xfrm>
            <a:off x="1274240" y="5626005"/>
            <a:ext cx="4263799" cy="2394736"/>
          </a:xfrm>
          <a:prstGeom prst="rect">
            <a:avLst/>
          </a:prstGeom>
        </p:spPr>
      </p:pic>
      <p:sp>
        <p:nvSpPr>
          <p:cNvPr id="20" name="矢印: 右 19">
            <a:extLst>
              <a:ext uri="{FF2B5EF4-FFF2-40B4-BE49-F238E27FC236}">
                <a16:creationId xmlns:a16="http://schemas.microsoft.com/office/drawing/2014/main" id="{01AD8EED-59EB-4B38-8175-A282A2B6B7AA}"/>
              </a:ext>
            </a:extLst>
          </p:cNvPr>
          <p:cNvSpPr/>
          <p:nvPr/>
        </p:nvSpPr>
        <p:spPr>
          <a:xfrm>
            <a:off x="2952914" y="3042875"/>
            <a:ext cx="664834" cy="523219"/>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37467167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21</a:t>
            </a:fld>
            <a:endParaRPr lang="ja-JP" altLang="en-US" dirty="0"/>
          </a:p>
        </p:txBody>
      </p:sp>
      <p:sp>
        <p:nvSpPr>
          <p:cNvPr id="5" name="タイトル 4"/>
          <p:cNvSpPr>
            <a:spLocks noGrp="1"/>
          </p:cNvSpPr>
          <p:nvPr>
            <p:ph type="title"/>
          </p:nvPr>
        </p:nvSpPr>
        <p:spPr/>
        <p:txBody>
          <a:bodyPr/>
          <a:lstStyle/>
          <a:p>
            <a:r>
              <a:rPr lang="ja-JP" altLang="en-US" dirty="0"/>
              <a:t>打刻</a:t>
            </a:r>
          </a:p>
        </p:txBody>
      </p:sp>
      <p:sp>
        <p:nvSpPr>
          <p:cNvPr id="7" name="テキスト ボックス 6"/>
          <p:cNvSpPr txBox="1"/>
          <p:nvPr/>
        </p:nvSpPr>
        <p:spPr>
          <a:xfrm>
            <a:off x="329020" y="1660912"/>
            <a:ext cx="5955030" cy="307777"/>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1.PitTouch Biz</a:t>
            </a:r>
            <a:r>
              <a:rPr kumimoji="1" lang="ja-JP" altLang="en-US" sz="1400" dirty="0">
                <a:latin typeface="メイリオ" panose="020B0604030504040204" pitchFamily="50" charset="-128"/>
                <a:ea typeface="メイリオ" panose="020B0604030504040204" pitchFamily="50" charset="-128"/>
              </a:rPr>
              <a:t>にカードをかざします。</a:t>
            </a:r>
          </a:p>
        </p:txBody>
      </p:sp>
      <p:sp>
        <p:nvSpPr>
          <p:cNvPr id="13" name="テキスト ボックス 12"/>
          <p:cNvSpPr txBox="1"/>
          <p:nvPr/>
        </p:nvSpPr>
        <p:spPr>
          <a:xfrm>
            <a:off x="285750" y="913671"/>
            <a:ext cx="5797528" cy="369332"/>
          </a:xfrm>
          <a:prstGeom prst="rect">
            <a:avLst/>
          </a:prstGeom>
          <a:noFill/>
        </p:spPr>
        <p:txBody>
          <a:bodyPr wrap="square" rtlCol="0">
            <a:spAutoFit/>
          </a:bodyPr>
          <a:lstStyle/>
          <a:p>
            <a:r>
              <a:rPr kumimoji="1" lang="en-US" altLang="ja-JP" b="1" dirty="0" err="1">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PitTouch</a:t>
            </a:r>
            <a:r>
              <a:rPr kumimoji="1" lang="en-US" altLang="ja-JP"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 Biz</a:t>
            </a:r>
            <a:endPar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テキスト ボックス 15"/>
          <p:cNvSpPr txBox="1"/>
          <p:nvPr/>
        </p:nvSpPr>
        <p:spPr>
          <a:xfrm>
            <a:off x="372291" y="4833817"/>
            <a:ext cx="5868489" cy="523220"/>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　出勤</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退勤など打刻の成功は「おはようございます」「お疲れ様でした」という音声で確認します。</a:t>
            </a:r>
          </a:p>
        </p:txBody>
      </p:sp>
      <p:cxnSp>
        <p:nvCxnSpPr>
          <p:cNvPr id="11" name="直線コネクタ 10"/>
          <p:cNvCxnSpPr/>
          <p:nvPr/>
        </p:nvCxnSpPr>
        <p:spPr>
          <a:xfrm>
            <a:off x="285750" y="1330036"/>
            <a:ext cx="6240780" cy="2226"/>
          </a:xfrm>
          <a:prstGeom prst="line">
            <a:avLst/>
          </a:prstGeom>
        </p:spPr>
        <p:style>
          <a:lnRef idx="1">
            <a:schemeClr val="accent1"/>
          </a:lnRef>
          <a:fillRef idx="0">
            <a:schemeClr val="accent1"/>
          </a:fillRef>
          <a:effectRef idx="0">
            <a:schemeClr val="accent1"/>
          </a:effectRef>
          <a:fontRef idx="minor">
            <a:schemeClr val="tx1"/>
          </a:fontRef>
        </p:style>
      </p:cxnSp>
      <p:pic>
        <p:nvPicPr>
          <p:cNvPr id="4" name="図 3">
            <a:extLst>
              <a:ext uri="{FF2B5EF4-FFF2-40B4-BE49-F238E27FC236}">
                <a16:creationId xmlns:a16="http://schemas.microsoft.com/office/drawing/2014/main" id="{4128076F-2084-4C08-8DA2-BF8736B23B98}"/>
              </a:ext>
            </a:extLst>
          </p:cNvPr>
          <p:cNvPicPr>
            <a:picLocks noChangeAspect="1"/>
          </p:cNvPicPr>
          <p:nvPr/>
        </p:nvPicPr>
        <p:blipFill>
          <a:blip r:embed="rId3"/>
          <a:stretch>
            <a:fillRect/>
          </a:stretch>
        </p:blipFill>
        <p:spPr>
          <a:xfrm>
            <a:off x="3629570" y="2297339"/>
            <a:ext cx="2453708" cy="1900051"/>
          </a:xfrm>
          <a:prstGeom prst="rect">
            <a:avLst/>
          </a:prstGeom>
        </p:spPr>
      </p:pic>
      <p:pic>
        <p:nvPicPr>
          <p:cNvPr id="9" name="図 8">
            <a:extLst>
              <a:ext uri="{FF2B5EF4-FFF2-40B4-BE49-F238E27FC236}">
                <a16:creationId xmlns:a16="http://schemas.microsoft.com/office/drawing/2014/main" id="{40B45DD4-2D79-49B4-8BD5-DE190CDA46EA}"/>
              </a:ext>
            </a:extLst>
          </p:cNvPr>
          <p:cNvPicPr>
            <a:picLocks noChangeAspect="1"/>
          </p:cNvPicPr>
          <p:nvPr/>
        </p:nvPicPr>
        <p:blipFill>
          <a:blip r:embed="rId4"/>
          <a:stretch>
            <a:fillRect/>
          </a:stretch>
        </p:blipFill>
        <p:spPr>
          <a:xfrm>
            <a:off x="857251" y="2213914"/>
            <a:ext cx="2000249" cy="2008186"/>
          </a:xfrm>
          <a:prstGeom prst="rect">
            <a:avLst/>
          </a:prstGeom>
        </p:spPr>
      </p:pic>
      <p:sp>
        <p:nvSpPr>
          <p:cNvPr id="15" name="矢印: 右 14">
            <a:extLst>
              <a:ext uri="{FF2B5EF4-FFF2-40B4-BE49-F238E27FC236}">
                <a16:creationId xmlns:a16="http://schemas.microsoft.com/office/drawing/2014/main" id="{C7D85881-109D-4AEC-B6C3-E5BE5DCE5770}"/>
              </a:ext>
            </a:extLst>
          </p:cNvPr>
          <p:cNvSpPr/>
          <p:nvPr/>
        </p:nvSpPr>
        <p:spPr>
          <a:xfrm>
            <a:off x="2952914" y="3042875"/>
            <a:ext cx="664834" cy="523219"/>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23801047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22</a:t>
            </a:fld>
            <a:endParaRPr lang="ja-JP" altLang="en-US" dirty="0"/>
          </a:p>
        </p:txBody>
      </p:sp>
      <p:sp>
        <p:nvSpPr>
          <p:cNvPr id="5" name="タイトル 4"/>
          <p:cNvSpPr>
            <a:spLocks noGrp="1"/>
          </p:cNvSpPr>
          <p:nvPr>
            <p:ph type="title"/>
          </p:nvPr>
        </p:nvSpPr>
        <p:spPr/>
        <p:txBody>
          <a:bodyPr/>
          <a:lstStyle/>
          <a:p>
            <a:r>
              <a:rPr lang="ja-JP" altLang="en-US" dirty="0"/>
              <a:t>自身の勤怠状況の確認</a:t>
            </a:r>
          </a:p>
        </p:txBody>
      </p:sp>
      <p:cxnSp>
        <p:nvCxnSpPr>
          <p:cNvPr id="6" name="直線コネクタ 5"/>
          <p:cNvCxnSpPr/>
          <p:nvPr/>
        </p:nvCxnSpPr>
        <p:spPr>
          <a:xfrm>
            <a:off x="323817" y="1550622"/>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383348" y="1146488"/>
            <a:ext cx="3695948" cy="369332"/>
          </a:xfrm>
          <a:prstGeom prst="rect">
            <a:avLst/>
          </a:prstGeom>
          <a:noFill/>
        </p:spPr>
        <p:txBody>
          <a:bodyPr wrap="none" rtlCol="0">
            <a:spAutoFit/>
          </a:bodyPr>
          <a:lstStyle/>
          <a:p>
            <a:r>
              <a:rPr kumimoji="1" lang="en-US" altLang="ja-JP"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AKASHI</a:t>
            </a:r>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で確認ができる勤怠状況</a:t>
            </a:r>
          </a:p>
        </p:txBody>
      </p:sp>
      <p:pic>
        <p:nvPicPr>
          <p:cNvPr id="30" name="図 29">
            <a:extLst>
              <a:ext uri="{FF2B5EF4-FFF2-40B4-BE49-F238E27FC236}">
                <a16:creationId xmlns:a16="http://schemas.microsoft.com/office/drawing/2014/main" id="{9210EA7E-46A8-4FBA-A0FE-11B79C6C7446}"/>
              </a:ext>
            </a:extLst>
          </p:cNvPr>
          <p:cNvPicPr>
            <a:picLocks noChangeAspect="1"/>
          </p:cNvPicPr>
          <p:nvPr/>
        </p:nvPicPr>
        <p:blipFill>
          <a:blip r:embed="rId3"/>
          <a:stretch>
            <a:fillRect/>
          </a:stretch>
        </p:blipFill>
        <p:spPr>
          <a:xfrm>
            <a:off x="765410" y="3986273"/>
            <a:ext cx="1483961" cy="2131888"/>
          </a:xfrm>
          <a:prstGeom prst="rect">
            <a:avLst/>
          </a:prstGeom>
          <a:ln>
            <a:solidFill>
              <a:schemeClr val="tx1"/>
            </a:solidFill>
          </a:ln>
        </p:spPr>
      </p:pic>
      <p:sp>
        <p:nvSpPr>
          <p:cNvPr id="36" name="テキスト ボックス 35">
            <a:extLst>
              <a:ext uri="{FF2B5EF4-FFF2-40B4-BE49-F238E27FC236}">
                <a16:creationId xmlns:a16="http://schemas.microsoft.com/office/drawing/2014/main" id="{590EFFE1-3EF0-46D0-B33C-EC72A8CB3B9B}"/>
              </a:ext>
            </a:extLst>
          </p:cNvPr>
          <p:cNvSpPr txBox="1"/>
          <p:nvPr/>
        </p:nvSpPr>
        <p:spPr>
          <a:xfrm>
            <a:off x="421242" y="1807261"/>
            <a:ext cx="5728177" cy="954107"/>
          </a:xfrm>
          <a:prstGeom prst="rect">
            <a:avLst/>
          </a:prstGeom>
          <a:noFill/>
        </p:spPr>
        <p:txBody>
          <a:bodyPr wrap="square" rtlCol="0">
            <a:spAutoFit/>
          </a:bodyPr>
          <a:lstStyle/>
          <a:p>
            <a:r>
              <a:rPr kumimoji="1" lang="en-US" altLang="ja-JP" sz="1400" dirty="0">
                <a:latin typeface="メイリオ" panose="020B0604030504040204" pitchFamily="50" charset="-128"/>
                <a:ea typeface="メイリオ" panose="020B0604030504040204" pitchFamily="50" charset="-128"/>
              </a:rPr>
              <a:t>AKASHI</a:t>
            </a:r>
            <a:r>
              <a:rPr kumimoji="1" lang="ja-JP" altLang="en-US" sz="1400" dirty="0">
                <a:latin typeface="メイリオ" panose="020B0604030504040204" pitchFamily="50" charset="-128"/>
                <a:ea typeface="メイリオ" panose="020B0604030504040204" pitchFamily="50" charset="-128"/>
              </a:rPr>
              <a:t>にログインをすることで、自身の出勤簿（勤務表）を確認することができます。</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また、ダッシュボードより各種労働時間のグラフを、休暇一覧より年次有給休暇の取得状況の確認が行えます。</a:t>
            </a:r>
          </a:p>
        </p:txBody>
      </p:sp>
      <p:pic>
        <p:nvPicPr>
          <p:cNvPr id="12" name="図 11">
            <a:extLst>
              <a:ext uri="{FF2B5EF4-FFF2-40B4-BE49-F238E27FC236}">
                <a16:creationId xmlns:a16="http://schemas.microsoft.com/office/drawing/2014/main" id="{C78EFF89-594C-4B51-A830-2C5B275F22DB}"/>
              </a:ext>
            </a:extLst>
          </p:cNvPr>
          <p:cNvPicPr>
            <a:picLocks noChangeAspect="1"/>
          </p:cNvPicPr>
          <p:nvPr/>
        </p:nvPicPr>
        <p:blipFill rotWithShape="1">
          <a:blip r:embed="rId4"/>
          <a:srcRect l="861" t="-2921"/>
          <a:stretch/>
        </p:blipFill>
        <p:spPr>
          <a:xfrm>
            <a:off x="3176847" y="3364130"/>
            <a:ext cx="2173762" cy="1633155"/>
          </a:xfrm>
          <a:prstGeom prst="rect">
            <a:avLst/>
          </a:prstGeom>
          <a:ln>
            <a:solidFill>
              <a:schemeClr val="tx1"/>
            </a:solidFill>
          </a:ln>
        </p:spPr>
      </p:pic>
      <p:pic>
        <p:nvPicPr>
          <p:cNvPr id="14" name="図 13">
            <a:extLst>
              <a:ext uri="{FF2B5EF4-FFF2-40B4-BE49-F238E27FC236}">
                <a16:creationId xmlns:a16="http://schemas.microsoft.com/office/drawing/2014/main" id="{42642445-BFDB-4148-A999-972F8D9F8D5A}"/>
              </a:ext>
            </a:extLst>
          </p:cNvPr>
          <p:cNvPicPr>
            <a:picLocks noChangeAspect="1"/>
          </p:cNvPicPr>
          <p:nvPr/>
        </p:nvPicPr>
        <p:blipFill>
          <a:blip r:embed="rId5"/>
          <a:stretch>
            <a:fillRect/>
          </a:stretch>
        </p:blipFill>
        <p:spPr>
          <a:xfrm>
            <a:off x="3172694" y="5251698"/>
            <a:ext cx="2243734" cy="1438515"/>
          </a:xfrm>
          <a:prstGeom prst="rect">
            <a:avLst/>
          </a:prstGeom>
          <a:ln>
            <a:solidFill>
              <a:schemeClr val="tx1"/>
            </a:solidFill>
          </a:ln>
        </p:spPr>
      </p:pic>
      <p:sp>
        <p:nvSpPr>
          <p:cNvPr id="20" name="吹き出し: 円形 19">
            <a:extLst>
              <a:ext uri="{FF2B5EF4-FFF2-40B4-BE49-F238E27FC236}">
                <a16:creationId xmlns:a16="http://schemas.microsoft.com/office/drawing/2014/main" id="{3AE67103-8950-440A-B5B2-8D04EEBDDD9E}"/>
              </a:ext>
            </a:extLst>
          </p:cNvPr>
          <p:cNvSpPr/>
          <p:nvPr/>
        </p:nvSpPr>
        <p:spPr>
          <a:xfrm>
            <a:off x="1608194" y="3506436"/>
            <a:ext cx="1282354" cy="859725"/>
          </a:xfrm>
          <a:prstGeom prst="wedgeEllipseCallout">
            <a:avLst>
              <a:gd name="adj1" fmla="val -40206"/>
              <a:gd name="adj2" fmla="val 63145"/>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latin typeface="メイリオ" panose="020B0604030504040204" pitchFamily="50" charset="-128"/>
                <a:ea typeface="メイリオ" panose="020B0604030504040204" pitchFamily="50" charset="-128"/>
              </a:rPr>
              <a:t>勤務表の</a:t>
            </a:r>
            <a:endParaRPr kumimoji="1" lang="en-US" altLang="ja-JP" sz="1050" b="1" dirty="0">
              <a:solidFill>
                <a:schemeClr val="tx1"/>
              </a:solidFill>
              <a:latin typeface="メイリオ" panose="020B0604030504040204" pitchFamily="50" charset="-128"/>
              <a:ea typeface="メイリオ" panose="020B0604030504040204" pitchFamily="50" charset="-128"/>
            </a:endParaRPr>
          </a:p>
          <a:p>
            <a:pPr algn="ctr"/>
            <a:r>
              <a:rPr kumimoji="1" lang="ja-JP" altLang="en-US" sz="1050" b="1" dirty="0">
                <a:solidFill>
                  <a:schemeClr val="tx1"/>
                </a:solidFill>
                <a:latin typeface="メイリオ" panose="020B0604030504040204" pitchFamily="50" charset="-128"/>
                <a:ea typeface="メイリオ" panose="020B0604030504040204" pitchFamily="50" charset="-128"/>
              </a:rPr>
              <a:t>確認</a:t>
            </a:r>
          </a:p>
        </p:txBody>
      </p:sp>
      <p:sp>
        <p:nvSpPr>
          <p:cNvPr id="21" name="吹き出し: 円形 20">
            <a:extLst>
              <a:ext uri="{FF2B5EF4-FFF2-40B4-BE49-F238E27FC236}">
                <a16:creationId xmlns:a16="http://schemas.microsoft.com/office/drawing/2014/main" id="{97B7B914-B21B-47FF-BEFF-FA5923F99E99}"/>
              </a:ext>
            </a:extLst>
          </p:cNvPr>
          <p:cNvSpPr/>
          <p:nvPr/>
        </p:nvSpPr>
        <p:spPr>
          <a:xfrm>
            <a:off x="4709151" y="3314983"/>
            <a:ext cx="1282354" cy="859725"/>
          </a:xfrm>
          <a:prstGeom prst="wedgeEllipseCallout">
            <a:avLst>
              <a:gd name="adj1" fmla="val -40206"/>
              <a:gd name="adj2" fmla="val 63145"/>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latin typeface="メイリオ" panose="020B0604030504040204" pitchFamily="50" charset="-128"/>
                <a:ea typeface="メイリオ" panose="020B0604030504040204" pitchFamily="50" charset="-128"/>
              </a:rPr>
              <a:t>勤怠グラフを確認</a:t>
            </a:r>
          </a:p>
        </p:txBody>
      </p:sp>
      <p:sp>
        <p:nvSpPr>
          <p:cNvPr id="22" name="吹き出し: 円形 21">
            <a:extLst>
              <a:ext uri="{FF2B5EF4-FFF2-40B4-BE49-F238E27FC236}">
                <a16:creationId xmlns:a16="http://schemas.microsoft.com/office/drawing/2014/main" id="{BF35F48E-14B9-4A61-B629-2BB605F8D725}"/>
              </a:ext>
            </a:extLst>
          </p:cNvPr>
          <p:cNvSpPr/>
          <p:nvPr/>
        </p:nvSpPr>
        <p:spPr>
          <a:xfrm>
            <a:off x="4810236" y="5111230"/>
            <a:ext cx="1282354" cy="859725"/>
          </a:xfrm>
          <a:prstGeom prst="wedgeEllipseCallout">
            <a:avLst>
              <a:gd name="adj1" fmla="val -40206"/>
              <a:gd name="adj2" fmla="val 63145"/>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latin typeface="メイリオ" panose="020B0604030504040204" pitchFamily="50" charset="-128"/>
                <a:ea typeface="メイリオ" panose="020B0604030504040204" pitchFamily="50" charset="-128"/>
              </a:rPr>
              <a:t>年休取得状況を確認</a:t>
            </a:r>
          </a:p>
        </p:txBody>
      </p:sp>
      <p:sp>
        <p:nvSpPr>
          <p:cNvPr id="23" name="四角形: 角を丸くする 22">
            <a:extLst>
              <a:ext uri="{FF2B5EF4-FFF2-40B4-BE49-F238E27FC236}">
                <a16:creationId xmlns:a16="http://schemas.microsoft.com/office/drawing/2014/main" id="{C27989CE-3337-4899-B52D-130A0B67D575}"/>
              </a:ext>
            </a:extLst>
          </p:cNvPr>
          <p:cNvSpPr/>
          <p:nvPr/>
        </p:nvSpPr>
        <p:spPr>
          <a:xfrm>
            <a:off x="994778" y="7381842"/>
            <a:ext cx="4868444" cy="85972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メイリオ" panose="020B0604030504040204" pitchFamily="50" charset="-128"/>
                <a:ea typeface="メイリオ" panose="020B0604030504040204" pitchFamily="50" charset="-128"/>
              </a:rPr>
              <a:t>ダッシュボード</a:t>
            </a:r>
            <a:r>
              <a:rPr kumimoji="1" lang="en-US" altLang="ja-JP" sz="1200" dirty="0">
                <a:solidFill>
                  <a:schemeClr val="tx1"/>
                </a:solidFill>
                <a:latin typeface="メイリオ" panose="020B0604030504040204" pitchFamily="50" charset="-128"/>
                <a:ea typeface="メイリオ" panose="020B0604030504040204" pitchFamily="50" charset="-128"/>
              </a:rPr>
              <a:t>/</a:t>
            </a:r>
            <a:r>
              <a:rPr kumimoji="1" lang="ja-JP" altLang="en-US" sz="1200" dirty="0">
                <a:solidFill>
                  <a:schemeClr val="tx1"/>
                </a:solidFill>
                <a:latin typeface="メイリオ" panose="020B0604030504040204" pitchFamily="50" charset="-128"/>
                <a:ea typeface="メイリオ" panose="020B0604030504040204" pitchFamily="50" charset="-128"/>
              </a:rPr>
              <a:t>休暇一覧は</a:t>
            </a:r>
            <a:r>
              <a:rPr kumimoji="1" lang="en-US" altLang="ja-JP" sz="1200" dirty="0">
                <a:solidFill>
                  <a:schemeClr val="tx1"/>
                </a:solidFill>
                <a:latin typeface="メイリオ" panose="020B0604030504040204" pitchFamily="50" charset="-128"/>
                <a:ea typeface="メイリオ" panose="020B0604030504040204" pitchFamily="50" charset="-128"/>
              </a:rPr>
              <a:t>PC</a:t>
            </a:r>
            <a:r>
              <a:rPr kumimoji="1" lang="ja-JP" altLang="en-US" sz="1200" dirty="0">
                <a:solidFill>
                  <a:schemeClr val="tx1"/>
                </a:solidFill>
                <a:latin typeface="メイリオ" panose="020B0604030504040204" pitchFamily="50" charset="-128"/>
                <a:ea typeface="メイリオ" panose="020B0604030504040204" pitchFamily="50" charset="-128"/>
              </a:rPr>
              <a:t>のマイページでのみ確認ができます。</a:t>
            </a:r>
            <a:endParaRPr kumimoji="1" lang="en-US" altLang="ja-JP" sz="1200" dirty="0">
              <a:solidFill>
                <a:schemeClr val="tx1"/>
              </a:solidFill>
              <a:latin typeface="メイリオ" panose="020B0604030504040204" pitchFamily="50" charset="-128"/>
              <a:ea typeface="メイリオ" panose="020B0604030504040204" pitchFamily="50" charset="-128"/>
            </a:endParaRPr>
          </a:p>
          <a:p>
            <a:r>
              <a:rPr kumimoji="1" lang="ja-JP" altLang="en-US" sz="1200" dirty="0">
                <a:solidFill>
                  <a:schemeClr val="tx1"/>
                </a:solidFill>
                <a:latin typeface="メイリオ" panose="020B0604030504040204" pitchFamily="50" charset="-128"/>
                <a:ea typeface="メイリオ" panose="020B0604030504040204" pitchFamily="50" charset="-128"/>
              </a:rPr>
              <a:t>スマートフォンからは確認ができません。</a:t>
            </a:r>
          </a:p>
        </p:txBody>
      </p:sp>
      <p:sp>
        <p:nvSpPr>
          <p:cNvPr id="24" name="四角形: 角を丸くする 23">
            <a:extLst>
              <a:ext uri="{FF2B5EF4-FFF2-40B4-BE49-F238E27FC236}">
                <a16:creationId xmlns:a16="http://schemas.microsoft.com/office/drawing/2014/main" id="{E8F88C3B-6D3F-453E-A54E-0E344389803A}"/>
              </a:ext>
            </a:extLst>
          </p:cNvPr>
          <p:cNvSpPr/>
          <p:nvPr/>
        </p:nvSpPr>
        <p:spPr>
          <a:xfrm rot="20796507">
            <a:off x="698004" y="7249101"/>
            <a:ext cx="1214245" cy="265481"/>
          </a:xfrm>
          <a:prstGeom prst="round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dirty="0">
                <a:solidFill>
                  <a:srgbClr val="C00000"/>
                </a:solidFill>
              </a:rPr>
              <a:t>Check!</a:t>
            </a:r>
          </a:p>
        </p:txBody>
      </p:sp>
    </p:spTree>
    <p:extLst>
      <p:ext uri="{BB962C8B-B14F-4D97-AF65-F5344CB8AC3E}">
        <p14:creationId xmlns:p14="http://schemas.microsoft.com/office/powerpoint/2010/main" val="2479558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23</a:t>
            </a:fld>
            <a:endParaRPr lang="ja-JP" altLang="en-US" dirty="0"/>
          </a:p>
        </p:txBody>
      </p:sp>
      <p:sp>
        <p:nvSpPr>
          <p:cNvPr id="5" name="タイトル 4"/>
          <p:cNvSpPr>
            <a:spLocks noGrp="1"/>
          </p:cNvSpPr>
          <p:nvPr>
            <p:ph type="title"/>
          </p:nvPr>
        </p:nvSpPr>
        <p:spPr/>
        <p:txBody>
          <a:bodyPr/>
          <a:lstStyle/>
          <a:p>
            <a:r>
              <a:rPr lang="ja-JP" altLang="en-US" dirty="0"/>
              <a:t>出勤簿の確認</a:t>
            </a:r>
          </a:p>
        </p:txBody>
      </p:sp>
      <p:sp>
        <p:nvSpPr>
          <p:cNvPr id="7" name="テキスト ボックス 6"/>
          <p:cNvSpPr txBox="1"/>
          <p:nvPr/>
        </p:nvSpPr>
        <p:spPr>
          <a:xfrm>
            <a:off x="320040" y="1618928"/>
            <a:ext cx="5955030" cy="523220"/>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1.</a:t>
            </a:r>
            <a:r>
              <a:rPr kumimoji="1" lang="ja-JP" altLang="en-US" sz="1400" dirty="0">
                <a:latin typeface="メイリオ" panose="020B0604030504040204" pitchFamily="50" charset="-128"/>
                <a:ea typeface="メイリオ" panose="020B0604030504040204" pitchFamily="50" charset="-128"/>
              </a:rPr>
              <a:t>マイページにログインします。</a:t>
            </a:r>
            <a:r>
              <a:rPr kumimoji="1" lang="en-US" altLang="ja-JP" sz="1400" dirty="0">
                <a:latin typeface="メイリオ" panose="020B0604030504040204" pitchFamily="50" charset="-128"/>
                <a:ea typeface="メイリオ" panose="020B0604030504040204" pitchFamily="50" charset="-128"/>
              </a:rPr>
              <a:t> </a:t>
            </a:r>
          </a:p>
          <a:p>
            <a:pPr marL="342900" indent="-342900"/>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ログイン</a:t>
            </a:r>
            <a:r>
              <a:rPr kumimoji="1" lang="en-US" altLang="ja-JP" sz="1400" dirty="0">
                <a:latin typeface="メイリオ" panose="020B0604030504040204" pitchFamily="50" charset="-128"/>
                <a:ea typeface="メイリオ" panose="020B0604030504040204" pitchFamily="50" charset="-128"/>
              </a:rPr>
              <a:t>URL</a:t>
            </a:r>
            <a:r>
              <a:rPr kumimoji="1" lang="ja-JP" altLang="en-US" sz="1400" dirty="0">
                <a:latin typeface="メイリオ" panose="020B0604030504040204" pitchFamily="50" charset="-128"/>
                <a:ea typeface="メイリオ" panose="020B0604030504040204" pitchFamily="50" charset="-128"/>
              </a:rPr>
              <a:t>は「 マイページ利用案内」メールを確認してください。</a:t>
            </a:r>
            <a:endParaRPr kumimoji="1" lang="en-US" altLang="ja-JP" sz="140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276701" y="999530"/>
            <a:ext cx="3041217" cy="369332"/>
          </a:xfrm>
          <a:prstGeom prst="rect">
            <a:avLst/>
          </a:prstGeom>
          <a:noFill/>
        </p:spPr>
        <p:txBody>
          <a:bodyPr wrap="none" rtlCol="0">
            <a:spAutoFit/>
          </a:bodyPr>
          <a:lstStyle/>
          <a:p>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マイページ（</a:t>
            </a:r>
            <a:r>
              <a:rPr kumimoji="1" lang="en-US" altLang="ja-JP"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PC</a:t>
            </a:r>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）での確認</a:t>
            </a:r>
          </a:p>
        </p:txBody>
      </p:sp>
      <p:sp>
        <p:nvSpPr>
          <p:cNvPr id="16" name="テキスト ボックス 15"/>
          <p:cNvSpPr txBox="1"/>
          <p:nvPr/>
        </p:nvSpPr>
        <p:spPr>
          <a:xfrm>
            <a:off x="376776" y="7080136"/>
            <a:ext cx="5955030" cy="523220"/>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　メニューにある「出勤簿」をクリックし、出勤簿のデータを確認します。</a:t>
            </a:r>
          </a:p>
        </p:txBody>
      </p:sp>
      <p:pic>
        <p:nvPicPr>
          <p:cNvPr id="5122" name="Picture 2"/>
          <p:cNvPicPr>
            <a:picLocks noChangeAspect="1" noChangeArrowheads="1"/>
          </p:cNvPicPr>
          <p:nvPr/>
        </p:nvPicPr>
        <p:blipFill>
          <a:blip r:embed="rId3" cstate="print"/>
          <a:srcRect/>
          <a:stretch>
            <a:fillRect/>
          </a:stretch>
        </p:blipFill>
        <p:spPr bwMode="auto">
          <a:xfrm>
            <a:off x="219502" y="2491770"/>
            <a:ext cx="6498985" cy="4136672"/>
          </a:xfrm>
          <a:prstGeom prst="rect">
            <a:avLst/>
          </a:prstGeom>
          <a:noFill/>
          <a:ln w="9525">
            <a:solidFill>
              <a:schemeClr val="tx1"/>
            </a:solidFill>
            <a:miter lim="800000"/>
            <a:headEnd/>
            <a:tailEnd/>
          </a:ln>
        </p:spPr>
      </p:pic>
      <p:sp>
        <p:nvSpPr>
          <p:cNvPr id="14" name="正方形/長方形 13"/>
          <p:cNvSpPr/>
          <p:nvPr/>
        </p:nvSpPr>
        <p:spPr>
          <a:xfrm>
            <a:off x="513248" y="3207323"/>
            <a:ext cx="803818" cy="27280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cxnSp>
        <p:nvCxnSpPr>
          <p:cNvPr id="9" name="直線コネクタ 8"/>
          <p:cNvCxnSpPr/>
          <p:nvPr/>
        </p:nvCxnSpPr>
        <p:spPr>
          <a:xfrm>
            <a:off x="285750" y="1403664"/>
            <a:ext cx="6240780" cy="222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85132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24</a:t>
            </a:fld>
            <a:endParaRPr lang="ja-JP" altLang="en-US" dirty="0"/>
          </a:p>
        </p:txBody>
      </p:sp>
      <p:sp>
        <p:nvSpPr>
          <p:cNvPr id="5" name="タイトル 4"/>
          <p:cNvSpPr>
            <a:spLocks noGrp="1"/>
          </p:cNvSpPr>
          <p:nvPr>
            <p:ph type="title"/>
          </p:nvPr>
        </p:nvSpPr>
        <p:spPr/>
        <p:txBody>
          <a:bodyPr/>
          <a:lstStyle/>
          <a:p>
            <a:r>
              <a:rPr lang="ja-JP" altLang="en-US" dirty="0"/>
              <a:t>出勤簿の確認</a:t>
            </a:r>
          </a:p>
        </p:txBody>
      </p:sp>
      <p:sp>
        <p:nvSpPr>
          <p:cNvPr id="13" name="テキスト ボックス 12"/>
          <p:cNvSpPr txBox="1"/>
          <p:nvPr/>
        </p:nvSpPr>
        <p:spPr>
          <a:xfrm>
            <a:off x="276701" y="999530"/>
            <a:ext cx="3416320" cy="369332"/>
          </a:xfrm>
          <a:prstGeom prst="rect">
            <a:avLst/>
          </a:prstGeom>
          <a:noFill/>
        </p:spPr>
        <p:txBody>
          <a:bodyPr wrap="none" rtlCol="0">
            <a:spAutoFit/>
          </a:bodyPr>
          <a:lstStyle/>
          <a:p>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マイページ（スマホ）での確認</a:t>
            </a:r>
          </a:p>
        </p:txBody>
      </p:sp>
      <p:sp>
        <p:nvSpPr>
          <p:cNvPr id="16" name="テキスト ボックス 15"/>
          <p:cNvSpPr txBox="1"/>
          <p:nvPr/>
        </p:nvSpPr>
        <p:spPr>
          <a:xfrm>
            <a:off x="409826" y="7675047"/>
            <a:ext cx="5955030" cy="307777"/>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　右上メニューを表示させ、「出勤簿」をタップします。</a:t>
            </a:r>
          </a:p>
        </p:txBody>
      </p:sp>
      <p:sp>
        <p:nvSpPr>
          <p:cNvPr id="10" name="テキスト ボックス 9"/>
          <p:cNvSpPr txBox="1"/>
          <p:nvPr/>
        </p:nvSpPr>
        <p:spPr>
          <a:xfrm>
            <a:off x="298007" y="1685030"/>
            <a:ext cx="5955030" cy="523220"/>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1.</a:t>
            </a:r>
            <a:r>
              <a:rPr kumimoji="1" lang="ja-JP" altLang="en-US" sz="1400" dirty="0">
                <a:latin typeface="メイリオ" panose="020B0604030504040204" pitchFamily="50" charset="-128"/>
                <a:ea typeface="メイリオ" panose="020B0604030504040204" pitchFamily="50" charset="-128"/>
              </a:rPr>
              <a:t>スマートフォン用のマイページにログインします。</a:t>
            </a:r>
            <a:endParaRPr kumimoji="1" lang="en-US" altLang="ja-JP" sz="1400" dirty="0">
              <a:latin typeface="メイリオ" panose="020B0604030504040204" pitchFamily="50" charset="-128"/>
              <a:ea typeface="メイリオ" panose="020B0604030504040204" pitchFamily="50" charset="-128"/>
            </a:endParaRPr>
          </a:p>
          <a:p>
            <a:pPr marL="342900" indent="-342900"/>
            <a:r>
              <a:rPr lang="ja-JP" altLang="en-US" sz="1400" dirty="0">
                <a:latin typeface="メイリオ" panose="020B0604030504040204" pitchFamily="50" charset="-128"/>
                <a:ea typeface="メイリオ" panose="020B0604030504040204" pitchFamily="50" charset="-128"/>
              </a:rPr>
              <a:t>　</a:t>
            </a:r>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ログイン</a:t>
            </a:r>
            <a:r>
              <a:rPr lang="en-US" altLang="ja-JP" sz="1400" dirty="0">
                <a:latin typeface="メイリオ" panose="020B0604030504040204" pitchFamily="50" charset="-128"/>
                <a:ea typeface="メイリオ" panose="020B0604030504040204" pitchFamily="50" charset="-128"/>
              </a:rPr>
              <a:t>URL</a:t>
            </a:r>
            <a:r>
              <a:rPr lang="ja-JP" altLang="en-US" sz="1400" dirty="0">
                <a:latin typeface="メイリオ" panose="020B0604030504040204" pitchFamily="50" charset="-128"/>
                <a:ea typeface="メイリオ" panose="020B0604030504040204" pitchFamily="50" charset="-128"/>
              </a:rPr>
              <a:t>は「 マイページ利用案内」メールを確認してください。</a:t>
            </a:r>
            <a:endParaRPr lang="en-US" altLang="ja-JP" sz="1400" dirty="0">
              <a:latin typeface="メイリオ" panose="020B0604030504040204" pitchFamily="50" charset="-128"/>
              <a:ea typeface="メイリオ" panose="020B0604030504040204" pitchFamily="50" charset="-128"/>
            </a:endParaRPr>
          </a:p>
        </p:txBody>
      </p:sp>
      <p:pic>
        <p:nvPicPr>
          <p:cNvPr id="6146" name="Picture 2"/>
          <p:cNvPicPr>
            <a:picLocks noChangeAspect="1" noChangeArrowheads="1"/>
          </p:cNvPicPr>
          <p:nvPr/>
        </p:nvPicPr>
        <p:blipFill>
          <a:blip r:embed="rId3" cstate="print"/>
          <a:srcRect/>
          <a:stretch>
            <a:fillRect/>
          </a:stretch>
        </p:blipFill>
        <p:spPr bwMode="auto">
          <a:xfrm>
            <a:off x="3455109" y="2875059"/>
            <a:ext cx="3036969" cy="4352006"/>
          </a:xfrm>
          <a:prstGeom prst="rect">
            <a:avLst/>
          </a:prstGeom>
          <a:noFill/>
          <a:ln w="9525">
            <a:solidFill>
              <a:schemeClr val="tx1"/>
            </a:solidFill>
            <a:miter lim="800000"/>
            <a:headEnd/>
            <a:tailEnd/>
          </a:ln>
        </p:spPr>
      </p:pic>
      <p:pic>
        <p:nvPicPr>
          <p:cNvPr id="12" name="Picture 3"/>
          <p:cNvPicPr>
            <a:picLocks noChangeAspect="1" noChangeArrowheads="1"/>
          </p:cNvPicPr>
          <p:nvPr/>
        </p:nvPicPr>
        <p:blipFill>
          <a:blip r:embed="rId4" cstate="print"/>
          <a:srcRect t="1288"/>
          <a:stretch>
            <a:fillRect/>
          </a:stretch>
        </p:blipFill>
        <p:spPr bwMode="auto">
          <a:xfrm>
            <a:off x="635363" y="2878782"/>
            <a:ext cx="2523131" cy="4304215"/>
          </a:xfrm>
          <a:prstGeom prst="rect">
            <a:avLst/>
          </a:prstGeom>
          <a:noFill/>
          <a:ln w="9525">
            <a:solidFill>
              <a:schemeClr val="tx1"/>
            </a:solidFill>
            <a:miter lim="800000"/>
            <a:headEnd/>
            <a:tailEnd/>
          </a:ln>
        </p:spPr>
      </p:pic>
      <p:sp>
        <p:nvSpPr>
          <p:cNvPr id="15" name="正方形/長方形 14"/>
          <p:cNvSpPr/>
          <p:nvPr/>
        </p:nvSpPr>
        <p:spPr>
          <a:xfrm>
            <a:off x="2776663" y="2877229"/>
            <a:ext cx="396195" cy="361729"/>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7" name="正方形/長方形 16"/>
          <p:cNvSpPr/>
          <p:nvPr/>
        </p:nvSpPr>
        <p:spPr>
          <a:xfrm>
            <a:off x="4096851" y="3999114"/>
            <a:ext cx="2414118" cy="440684"/>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cxnSp>
        <p:nvCxnSpPr>
          <p:cNvPr id="11" name="直線コネクタ 10"/>
          <p:cNvCxnSpPr/>
          <p:nvPr/>
        </p:nvCxnSpPr>
        <p:spPr>
          <a:xfrm>
            <a:off x="285750" y="1403664"/>
            <a:ext cx="6240780" cy="222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85132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25</a:t>
            </a:fld>
            <a:endParaRPr lang="ja-JP" altLang="en-US" dirty="0"/>
          </a:p>
        </p:txBody>
      </p:sp>
      <p:sp>
        <p:nvSpPr>
          <p:cNvPr id="5" name="タイトル 4"/>
          <p:cNvSpPr>
            <a:spLocks noGrp="1"/>
          </p:cNvSpPr>
          <p:nvPr>
            <p:ph type="title"/>
          </p:nvPr>
        </p:nvSpPr>
        <p:spPr/>
        <p:txBody>
          <a:bodyPr/>
          <a:lstStyle/>
          <a:p>
            <a:r>
              <a:rPr lang="ja-JP" altLang="en-US" dirty="0"/>
              <a:t>出勤簿の確認</a:t>
            </a:r>
          </a:p>
        </p:txBody>
      </p:sp>
      <p:sp>
        <p:nvSpPr>
          <p:cNvPr id="9" name="テキスト ボックス 8"/>
          <p:cNvSpPr txBox="1"/>
          <p:nvPr/>
        </p:nvSpPr>
        <p:spPr>
          <a:xfrm>
            <a:off x="420843" y="1153056"/>
            <a:ext cx="5955030" cy="307777"/>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3.</a:t>
            </a:r>
            <a:r>
              <a:rPr kumimoji="1" lang="ja-JP" altLang="en-US" sz="1400" dirty="0">
                <a:latin typeface="メイリオ" panose="020B0604030504040204" pitchFamily="50" charset="-128"/>
                <a:ea typeface="メイリオ" panose="020B0604030504040204" pitchFamily="50" charset="-128"/>
              </a:rPr>
              <a:t>　出勤簿のデータを確認します。</a:t>
            </a:r>
          </a:p>
        </p:txBody>
      </p:sp>
      <p:pic>
        <p:nvPicPr>
          <p:cNvPr id="3" name="図 2"/>
          <p:cNvPicPr>
            <a:picLocks noChangeAspect="1"/>
          </p:cNvPicPr>
          <p:nvPr/>
        </p:nvPicPr>
        <p:blipFill>
          <a:blip r:embed="rId3"/>
          <a:stretch>
            <a:fillRect/>
          </a:stretch>
        </p:blipFill>
        <p:spPr>
          <a:xfrm>
            <a:off x="1214738" y="1690511"/>
            <a:ext cx="3739225" cy="6966657"/>
          </a:xfrm>
          <a:prstGeom prst="rect">
            <a:avLst/>
          </a:prstGeom>
          <a:ln>
            <a:solidFill>
              <a:schemeClr val="tx1"/>
            </a:solidFill>
          </a:ln>
        </p:spPr>
      </p:pic>
    </p:spTree>
    <p:extLst>
      <p:ext uri="{BB962C8B-B14F-4D97-AF65-F5344CB8AC3E}">
        <p14:creationId xmlns:p14="http://schemas.microsoft.com/office/powerpoint/2010/main" val="20985132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4BDF3839-F96C-40C4-B3F1-F0F39A0AE00A}"/>
              </a:ext>
            </a:extLst>
          </p:cNvPr>
          <p:cNvPicPr>
            <a:picLocks noChangeAspect="1"/>
          </p:cNvPicPr>
          <p:nvPr/>
        </p:nvPicPr>
        <p:blipFill>
          <a:blip r:embed="rId3"/>
          <a:stretch>
            <a:fillRect/>
          </a:stretch>
        </p:blipFill>
        <p:spPr>
          <a:xfrm>
            <a:off x="361324" y="2609747"/>
            <a:ext cx="6135351" cy="3757232"/>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26</a:t>
            </a:fld>
            <a:endParaRPr lang="ja-JP" altLang="en-US" dirty="0"/>
          </a:p>
        </p:txBody>
      </p:sp>
      <p:sp>
        <p:nvSpPr>
          <p:cNvPr id="5" name="タイトル 4"/>
          <p:cNvSpPr>
            <a:spLocks noGrp="1"/>
          </p:cNvSpPr>
          <p:nvPr>
            <p:ph type="title"/>
          </p:nvPr>
        </p:nvSpPr>
        <p:spPr/>
        <p:txBody>
          <a:bodyPr/>
          <a:lstStyle/>
          <a:p>
            <a:r>
              <a:rPr lang="ja-JP" altLang="en-US" dirty="0"/>
              <a:t>ダッシュボードの確認</a:t>
            </a:r>
          </a:p>
        </p:txBody>
      </p:sp>
      <p:sp>
        <p:nvSpPr>
          <p:cNvPr id="7" name="テキスト ボックス 6"/>
          <p:cNvSpPr txBox="1"/>
          <p:nvPr/>
        </p:nvSpPr>
        <p:spPr>
          <a:xfrm>
            <a:off x="428625" y="1632002"/>
            <a:ext cx="5955030" cy="523220"/>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1.</a:t>
            </a:r>
            <a:r>
              <a:rPr kumimoji="1" lang="ja-JP" altLang="en-US" sz="1400" dirty="0">
                <a:latin typeface="メイリオ" panose="020B0604030504040204" pitchFamily="50" charset="-128"/>
                <a:ea typeface="メイリオ" panose="020B0604030504040204" pitchFamily="50" charset="-128"/>
              </a:rPr>
              <a:t>マイページにログインします。</a:t>
            </a:r>
            <a:endParaRPr kumimoji="1" lang="en-US" altLang="ja-JP" sz="1400" dirty="0">
              <a:latin typeface="メイリオ" panose="020B0604030504040204" pitchFamily="50" charset="-128"/>
              <a:ea typeface="メイリオ" panose="020B0604030504040204" pitchFamily="50" charset="-128"/>
            </a:endParaRPr>
          </a:p>
          <a:p>
            <a:pPr marL="342900" indent="-342900"/>
            <a:r>
              <a:rPr lang="ja-JP" altLang="en-US" sz="1400" dirty="0">
                <a:latin typeface="メイリオ" panose="020B0604030504040204" pitchFamily="50" charset="-128"/>
                <a:ea typeface="メイリオ" panose="020B0604030504040204" pitchFamily="50" charset="-128"/>
              </a:rPr>
              <a:t>　</a:t>
            </a:r>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ログイン</a:t>
            </a:r>
            <a:r>
              <a:rPr lang="en-US" altLang="ja-JP" sz="1400" dirty="0">
                <a:latin typeface="メイリオ" panose="020B0604030504040204" pitchFamily="50" charset="-128"/>
                <a:ea typeface="メイリオ" panose="020B0604030504040204" pitchFamily="50" charset="-128"/>
              </a:rPr>
              <a:t>URL</a:t>
            </a:r>
            <a:r>
              <a:rPr lang="ja-JP" altLang="en-US" sz="1400" dirty="0">
                <a:latin typeface="メイリオ" panose="020B0604030504040204" pitchFamily="50" charset="-128"/>
                <a:ea typeface="メイリオ" panose="020B0604030504040204" pitchFamily="50" charset="-128"/>
              </a:rPr>
              <a:t>は「 マイページ利用案内」メールを確認してください。</a:t>
            </a:r>
            <a:endParaRPr kumimoji="1" lang="en-US" altLang="ja-JP" sz="14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451484" y="6764007"/>
            <a:ext cx="5955030" cy="523220"/>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　メニューにある「ダッシュボード」をクリックし、各種グラフなどのデータを確認します。</a:t>
            </a:r>
          </a:p>
        </p:txBody>
      </p:sp>
      <p:sp>
        <p:nvSpPr>
          <p:cNvPr id="14" name="正方形/長方形 13"/>
          <p:cNvSpPr/>
          <p:nvPr/>
        </p:nvSpPr>
        <p:spPr>
          <a:xfrm>
            <a:off x="677410" y="4215557"/>
            <a:ext cx="850188" cy="264854"/>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2" name="テキスト ボックス 11">
            <a:extLst>
              <a:ext uri="{FF2B5EF4-FFF2-40B4-BE49-F238E27FC236}">
                <a16:creationId xmlns:a16="http://schemas.microsoft.com/office/drawing/2014/main" id="{D7C4D2D0-128D-4654-9EAD-2C59AC67E393}"/>
              </a:ext>
            </a:extLst>
          </p:cNvPr>
          <p:cNvSpPr txBox="1"/>
          <p:nvPr/>
        </p:nvSpPr>
        <p:spPr>
          <a:xfrm>
            <a:off x="276701" y="999530"/>
            <a:ext cx="2031325" cy="369332"/>
          </a:xfrm>
          <a:prstGeom prst="rect">
            <a:avLst/>
          </a:prstGeom>
          <a:noFill/>
        </p:spPr>
        <p:txBody>
          <a:bodyPr wrap="none" rtlCol="0">
            <a:spAutoFit/>
          </a:bodyPr>
          <a:lstStyle/>
          <a:p>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マイページで確認</a:t>
            </a:r>
          </a:p>
        </p:txBody>
      </p:sp>
      <p:cxnSp>
        <p:nvCxnSpPr>
          <p:cNvPr id="15" name="直線コネクタ 14">
            <a:extLst>
              <a:ext uri="{FF2B5EF4-FFF2-40B4-BE49-F238E27FC236}">
                <a16:creationId xmlns:a16="http://schemas.microsoft.com/office/drawing/2014/main" id="{C57AC227-8547-41DE-A0DF-70EDFC483CF2}"/>
              </a:ext>
            </a:extLst>
          </p:cNvPr>
          <p:cNvCxnSpPr/>
          <p:nvPr/>
        </p:nvCxnSpPr>
        <p:spPr>
          <a:xfrm>
            <a:off x="285750" y="1403664"/>
            <a:ext cx="6240780" cy="222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23824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5359F1E8-B1C1-48C9-98E2-9B794CE26583}"/>
              </a:ext>
            </a:extLst>
          </p:cNvPr>
          <p:cNvPicPr>
            <a:picLocks noChangeAspect="1"/>
          </p:cNvPicPr>
          <p:nvPr/>
        </p:nvPicPr>
        <p:blipFill>
          <a:blip r:embed="rId3"/>
          <a:stretch>
            <a:fillRect/>
          </a:stretch>
        </p:blipFill>
        <p:spPr>
          <a:xfrm>
            <a:off x="428626" y="2596778"/>
            <a:ext cx="5955029" cy="3805775"/>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27</a:t>
            </a:fld>
            <a:endParaRPr lang="ja-JP" altLang="en-US" dirty="0"/>
          </a:p>
        </p:txBody>
      </p:sp>
      <p:sp>
        <p:nvSpPr>
          <p:cNvPr id="5" name="タイトル 4"/>
          <p:cNvSpPr>
            <a:spLocks noGrp="1"/>
          </p:cNvSpPr>
          <p:nvPr>
            <p:ph type="title"/>
          </p:nvPr>
        </p:nvSpPr>
        <p:spPr/>
        <p:txBody>
          <a:bodyPr/>
          <a:lstStyle/>
          <a:p>
            <a:r>
              <a:rPr lang="ja-JP" altLang="en-US" dirty="0"/>
              <a:t>休暇一覧の確認</a:t>
            </a:r>
          </a:p>
        </p:txBody>
      </p:sp>
      <p:sp>
        <p:nvSpPr>
          <p:cNvPr id="7" name="テキスト ボックス 6"/>
          <p:cNvSpPr txBox="1"/>
          <p:nvPr/>
        </p:nvSpPr>
        <p:spPr>
          <a:xfrm>
            <a:off x="428625" y="1632002"/>
            <a:ext cx="5955030" cy="523220"/>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1.</a:t>
            </a:r>
            <a:r>
              <a:rPr kumimoji="1" lang="ja-JP" altLang="en-US" sz="1400" dirty="0">
                <a:latin typeface="メイリオ" panose="020B0604030504040204" pitchFamily="50" charset="-128"/>
                <a:ea typeface="メイリオ" panose="020B0604030504040204" pitchFamily="50" charset="-128"/>
              </a:rPr>
              <a:t>マイページにログインします。</a:t>
            </a:r>
            <a:endParaRPr kumimoji="1" lang="en-US" altLang="ja-JP" sz="1400" dirty="0">
              <a:latin typeface="メイリオ" panose="020B0604030504040204" pitchFamily="50" charset="-128"/>
              <a:ea typeface="メイリオ" panose="020B0604030504040204" pitchFamily="50" charset="-128"/>
            </a:endParaRPr>
          </a:p>
          <a:p>
            <a:pPr marL="342900" indent="-342900"/>
            <a:r>
              <a:rPr lang="ja-JP" altLang="en-US" sz="1400" dirty="0">
                <a:latin typeface="メイリオ" panose="020B0604030504040204" pitchFamily="50" charset="-128"/>
                <a:ea typeface="メイリオ" panose="020B0604030504040204" pitchFamily="50" charset="-128"/>
              </a:rPr>
              <a:t>　</a:t>
            </a:r>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ログイン</a:t>
            </a:r>
            <a:r>
              <a:rPr lang="en-US" altLang="ja-JP" sz="1400" dirty="0">
                <a:latin typeface="メイリオ" panose="020B0604030504040204" pitchFamily="50" charset="-128"/>
                <a:ea typeface="メイリオ" panose="020B0604030504040204" pitchFamily="50" charset="-128"/>
              </a:rPr>
              <a:t>URL</a:t>
            </a:r>
            <a:r>
              <a:rPr lang="ja-JP" altLang="en-US" sz="1400" dirty="0">
                <a:latin typeface="メイリオ" panose="020B0604030504040204" pitchFamily="50" charset="-128"/>
                <a:ea typeface="メイリオ" panose="020B0604030504040204" pitchFamily="50" charset="-128"/>
              </a:rPr>
              <a:t>は「 マイページ利用案内」メールを確認してください。</a:t>
            </a:r>
            <a:endParaRPr kumimoji="1" lang="ja-JP" altLang="en-US" sz="14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412433" y="6690777"/>
            <a:ext cx="5955030" cy="523220"/>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　メニューにある「休暇一覧」をクリックし、年次有給休暇や各種休暇の残日数、取得状況などを確認します。</a:t>
            </a:r>
          </a:p>
        </p:txBody>
      </p:sp>
      <p:sp>
        <p:nvSpPr>
          <p:cNvPr id="14" name="正方形/長方形 13"/>
          <p:cNvSpPr/>
          <p:nvPr/>
        </p:nvSpPr>
        <p:spPr>
          <a:xfrm>
            <a:off x="661081" y="4367238"/>
            <a:ext cx="914626" cy="261912"/>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2" name="テキスト ボックス 11">
            <a:extLst>
              <a:ext uri="{FF2B5EF4-FFF2-40B4-BE49-F238E27FC236}">
                <a16:creationId xmlns:a16="http://schemas.microsoft.com/office/drawing/2014/main" id="{D7C4D2D0-128D-4654-9EAD-2C59AC67E393}"/>
              </a:ext>
            </a:extLst>
          </p:cNvPr>
          <p:cNvSpPr txBox="1"/>
          <p:nvPr/>
        </p:nvSpPr>
        <p:spPr>
          <a:xfrm>
            <a:off x="276701" y="999530"/>
            <a:ext cx="2262158" cy="369332"/>
          </a:xfrm>
          <a:prstGeom prst="rect">
            <a:avLst/>
          </a:prstGeom>
          <a:noFill/>
        </p:spPr>
        <p:txBody>
          <a:bodyPr wrap="none" rtlCol="0">
            <a:spAutoFit/>
          </a:bodyPr>
          <a:lstStyle/>
          <a:p>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マイページから確認</a:t>
            </a:r>
          </a:p>
        </p:txBody>
      </p:sp>
      <p:cxnSp>
        <p:nvCxnSpPr>
          <p:cNvPr id="15" name="直線コネクタ 14">
            <a:extLst>
              <a:ext uri="{FF2B5EF4-FFF2-40B4-BE49-F238E27FC236}">
                <a16:creationId xmlns:a16="http://schemas.microsoft.com/office/drawing/2014/main" id="{C57AC227-8547-41DE-A0DF-70EDFC483CF2}"/>
              </a:ext>
            </a:extLst>
          </p:cNvPr>
          <p:cNvCxnSpPr/>
          <p:nvPr/>
        </p:nvCxnSpPr>
        <p:spPr>
          <a:xfrm>
            <a:off x="285750" y="1403664"/>
            <a:ext cx="6240780" cy="222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05451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38A098B3-D143-4EC4-99BA-431E350ABDA7}"/>
              </a:ext>
            </a:extLst>
          </p:cNvPr>
          <p:cNvPicPr>
            <a:picLocks noChangeAspect="1"/>
          </p:cNvPicPr>
          <p:nvPr/>
        </p:nvPicPr>
        <p:blipFill>
          <a:blip r:embed="rId3"/>
          <a:stretch>
            <a:fillRect/>
          </a:stretch>
        </p:blipFill>
        <p:spPr>
          <a:xfrm>
            <a:off x="281300" y="4147644"/>
            <a:ext cx="6455680" cy="3750587"/>
          </a:xfrm>
          <a:prstGeom prst="rect">
            <a:avLst/>
          </a:prstGeom>
          <a:ln>
            <a:solidFill>
              <a:schemeClr val="tx1"/>
            </a:solidFill>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28</a:t>
            </a:fld>
            <a:endParaRPr lang="ja-JP" altLang="en-US" dirty="0"/>
          </a:p>
        </p:txBody>
      </p:sp>
      <p:sp>
        <p:nvSpPr>
          <p:cNvPr id="5" name="タイトル 4"/>
          <p:cNvSpPr>
            <a:spLocks noGrp="1"/>
          </p:cNvSpPr>
          <p:nvPr>
            <p:ph type="title"/>
          </p:nvPr>
        </p:nvSpPr>
        <p:spPr/>
        <p:txBody>
          <a:bodyPr/>
          <a:lstStyle/>
          <a:p>
            <a:r>
              <a:rPr lang="ja-JP" altLang="en-US" dirty="0"/>
              <a:t>月次提出</a:t>
            </a:r>
          </a:p>
        </p:txBody>
      </p:sp>
      <p:sp>
        <p:nvSpPr>
          <p:cNvPr id="10" name="テキスト ボックス 9">
            <a:extLst>
              <a:ext uri="{FF2B5EF4-FFF2-40B4-BE49-F238E27FC236}">
                <a16:creationId xmlns:a16="http://schemas.microsoft.com/office/drawing/2014/main" id="{660B1A47-67F8-45E4-9721-F66927CD77AD}"/>
              </a:ext>
            </a:extLst>
          </p:cNvPr>
          <p:cNvSpPr txBox="1"/>
          <p:nvPr/>
        </p:nvSpPr>
        <p:spPr>
          <a:xfrm>
            <a:off x="531625" y="2808771"/>
            <a:ext cx="5955030" cy="954107"/>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1.</a:t>
            </a:r>
            <a:r>
              <a:rPr kumimoji="1" lang="ja-JP" altLang="en-US" sz="1400" dirty="0">
                <a:latin typeface="メイリオ" panose="020B0604030504040204" pitchFamily="50" charset="-128"/>
                <a:ea typeface="メイリオ" panose="020B0604030504040204" pitchFamily="50" charset="-128"/>
              </a:rPr>
              <a:t>　マイページにログインします。</a:t>
            </a:r>
            <a:endParaRPr kumimoji="1" lang="en-US" altLang="ja-JP" sz="1400" dirty="0">
              <a:latin typeface="メイリオ" panose="020B0604030504040204" pitchFamily="50" charset="-128"/>
              <a:ea typeface="メイリオ" panose="020B0604030504040204" pitchFamily="50" charset="-128"/>
            </a:endParaRPr>
          </a:p>
          <a:p>
            <a:pPr marL="342900" indent="-342900"/>
            <a:endParaRPr lang="en-US" altLang="ja-JP" sz="1400" dirty="0">
              <a:latin typeface="メイリオ" panose="020B0604030504040204" pitchFamily="50" charset="-128"/>
              <a:ea typeface="メイリオ" panose="020B0604030504040204" pitchFamily="50" charset="-128"/>
            </a:endParaRPr>
          </a:p>
          <a:p>
            <a:pPr marL="342900" indent="-342900"/>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ログイン</a:t>
            </a:r>
            <a:r>
              <a:rPr lang="en-US" altLang="ja-JP" sz="1400" dirty="0">
                <a:latin typeface="メイリオ" panose="020B0604030504040204" pitchFamily="50" charset="-128"/>
                <a:ea typeface="メイリオ" panose="020B0604030504040204" pitchFamily="50" charset="-128"/>
              </a:rPr>
              <a:t>URL</a:t>
            </a:r>
            <a:r>
              <a:rPr lang="ja-JP" altLang="en-US" sz="1400" dirty="0">
                <a:latin typeface="メイリオ" panose="020B0604030504040204" pitchFamily="50" charset="-128"/>
                <a:ea typeface="メイリオ" panose="020B0604030504040204" pitchFamily="50" charset="-128"/>
              </a:rPr>
              <a:t>は「 マイページ利用案内」メールを確認してください。</a:t>
            </a:r>
            <a:endParaRPr kumimoji="1" lang="en-US" altLang="ja-JP" sz="1400" dirty="0">
              <a:solidFill>
                <a:srgbClr val="1181C0"/>
              </a:solidFill>
              <a:latin typeface="メイリオ" panose="020B0604030504040204" pitchFamily="50" charset="-128"/>
              <a:ea typeface="メイリオ" panose="020B0604030504040204" pitchFamily="50" charset="-128"/>
            </a:endParaRPr>
          </a:p>
          <a:p>
            <a:pPr marL="342900" indent="-342900"/>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月次提出は</a:t>
            </a:r>
            <a:r>
              <a:rPr kumimoji="1" lang="en-US" altLang="ja-JP" sz="1400" dirty="0">
                <a:latin typeface="メイリオ" panose="020B0604030504040204" pitchFamily="50" charset="-128"/>
                <a:ea typeface="メイリオ" panose="020B0604030504040204" pitchFamily="50" charset="-128"/>
              </a:rPr>
              <a:t>PC</a:t>
            </a:r>
            <a:r>
              <a:rPr kumimoji="1" lang="ja-JP" altLang="en-US" sz="1400" dirty="0">
                <a:latin typeface="メイリオ" panose="020B0604030504040204" pitchFamily="50" charset="-128"/>
                <a:ea typeface="メイリオ" panose="020B0604030504040204" pitchFamily="50" charset="-128"/>
              </a:rPr>
              <a:t>用マイページでのみ行えます。　</a:t>
            </a:r>
          </a:p>
        </p:txBody>
      </p:sp>
      <p:sp>
        <p:nvSpPr>
          <p:cNvPr id="11" name="テキスト ボックス 10">
            <a:extLst>
              <a:ext uri="{FF2B5EF4-FFF2-40B4-BE49-F238E27FC236}">
                <a16:creationId xmlns:a16="http://schemas.microsoft.com/office/drawing/2014/main" id="{74FE6591-C3BB-447E-A763-DCB4A7438641}"/>
              </a:ext>
            </a:extLst>
          </p:cNvPr>
          <p:cNvSpPr txBox="1"/>
          <p:nvPr/>
        </p:nvSpPr>
        <p:spPr>
          <a:xfrm>
            <a:off x="531625" y="8098488"/>
            <a:ext cx="5955030" cy="523220"/>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　メニューにある「出勤簿」をクリックし、出勤簿のデータを確認します。</a:t>
            </a:r>
          </a:p>
        </p:txBody>
      </p:sp>
      <p:sp>
        <p:nvSpPr>
          <p:cNvPr id="13" name="テキスト ボックス 12">
            <a:extLst>
              <a:ext uri="{FF2B5EF4-FFF2-40B4-BE49-F238E27FC236}">
                <a16:creationId xmlns:a16="http://schemas.microsoft.com/office/drawing/2014/main" id="{9112518F-09EB-43AB-B366-776041312687}"/>
              </a:ext>
            </a:extLst>
          </p:cNvPr>
          <p:cNvSpPr txBox="1"/>
          <p:nvPr/>
        </p:nvSpPr>
        <p:spPr>
          <a:xfrm>
            <a:off x="429657" y="954758"/>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月次提出とは</a:t>
            </a:r>
            <a:endParaRPr kumimoji="1" lang="en-US" altLang="ja-JP" sz="1600" dirty="0">
              <a:latin typeface="メイリオ" panose="020B0604030504040204" pitchFamily="50" charset="-128"/>
              <a:ea typeface="メイリオ" panose="020B0604030504040204" pitchFamily="50" charset="-128"/>
            </a:endParaRPr>
          </a:p>
        </p:txBody>
      </p:sp>
      <p:cxnSp>
        <p:nvCxnSpPr>
          <p:cNvPr id="17" name="直線コネクタ 16">
            <a:extLst>
              <a:ext uri="{FF2B5EF4-FFF2-40B4-BE49-F238E27FC236}">
                <a16:creationId xmlns:a16="http://schemas.microsoft.com/office/drawing/2014/main" id="{DAD6B7C7-C6D5-4787-8BF8-87D9B387763B}"/>
              </a:ext>
            </a:extLst>
          </p:cNvPr>
          <p:cNvCxnSpPr/>
          <p:nvPr/>
        </p:nvCxnSpPr>
        <p:spPr>
          <a:xfrm>
            <a:off x="296767" y="1326546"/>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AA41F930-A691-4C41-99B1-98C0C8A9FC97}"/>
              </a:ext>
            </a:extLst>
          </p:cNvPr>
          <p:cNvSpPr txBox="1"/>
          <p:nvPr/>
        </p:nvSpPr>
        <p:spPr>
          <a:xfrm>
            <a:off x="439642" y="1503002"/>
            <a:ext cx="5955030" cy="1169551"/>
          </a:xfrm>
          <a:prstGeom prst="rect">
            <a:avLst/>
          </a:prstGeom>
          <a:noFill/>
        </p:spPr>
        <p:txBody>
          <a:bodyPr wrap="square" rtlCol="0">
            <a:spAutoFit/>
          </a:bodyPr>
          <a:lstStyle/>
          <a:p>
            <a:pPr marL="342900" indent="-342900"/>
            <a:r>
              <a:rPr kumimoji="1" lang="ja-JP" altLang="en-US" sz="1400" dirty="0">
                <a:latin typeface="メイリオ" panose="020B0604030504040204" pitchFamily="50" charset="-128"/>
                <a:ea typeface="メイリオ" panose="020B0604030504040204" pitchFamily="50" charset="-128"/>
              </a:rPr>
              <a:t>月度の出勤簿の確認が終わった段階で、月次提出を行ないます。</a:t>
            </a:r>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ja-JP" altLang="en-US" sz="1400" dirty="0">
                <a:latin typeface="メイリオ" panose="020B0604030504040204" pitchFamily="50" charset="-128"/>
                <a:ea typeface="メイリオ" panose="020B0604030504040204" pitchFamily="50" charset="-128"/>
              </a:rPr>
              <a:t>実績に問題がある日には「提出済み」のアイコンが表示されないので、</a:t>
            </a:r>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ja-JP" altLang="en-US" sz="1400" dirty="0">
                <a:latin typeface="メイリオ" panose="020B0604030504040204" pitchFamily="50" charset="-128"/>
                <a:ea typeface="メイリオ" panose="020B0604030504040204" pitchFamily="50" charset="-128"/>
              </a:rPr>
              <a:t>問題点（</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）に対し修正の申請を行なってください。</a:t>
            </a:r>
            <a:endParaRPr kumimoji="1" lang="en-US" altLang="ja-JP" sz="1400" dirty="0">
              <a:latin typeface="メイリオ" panose="020B0604030504040204" pitchFamily="50" charset="-128"/>
              <a:ea typeface="メイリオ" panose="020B0604030504040204" pitchFamily="50" charset="-128"/>
            </a:endParaRPr>
          </a:p>
          <a:p>
            <a:pPr marL="342900" indent="-342900"/>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　打刻忘れ、欠勤疑い、休日出勤等のアラート対象の日</a:t>
            </a:r>
            <a:endParaRPr kumimoji="1" lang="en-US" altLang="ja-JP" sz="1400" dirty="0">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A04ACD39-4FEF-4A76-8821-210AF679CD73}"/>
              </a:ext>
            </a:extLst>
          </p:cNvPr>
          <p:cNvSpPr/>
          <p:nvPr/>
        </p:nvSpPr>
        <p:spPr>
          <a:xfrm>
            <a:off x="281300" y="4486288"/>
            <a:ext cx="336714" cy="41920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1" name="正方形/長方形 20">
            <a:extLst>
              <a:ext uri="{FF2B5EF4-FFF2-40B4-BE49-F238E27FC236}">
                <a16:creationId xmlns:a16="http://schemas.microsoft.com/office/drawing/2014/main" id="{4EA2A3E6-F88E-4906-B1C4-9B723D95418D}"/>
              </a:ext>
            </a:extLst>
          </p:cNvPr>
          <p:cNvSpPr/>
          <p:nvPr/>
        </p:nvSpPr>
        <p:spPr>
          <a:xfrm>
            <a:off x="618014" y="4839291"/>
            <a:ext cx="823368" cy="283897"/>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917089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srcRect b="2954"/>
          <a:stretch>
            <a:fillRect/>
          </a:stretch>
        </p:blipFill>
        <p:spPr bwMode="auto">
          <a:xfrm>
            <a:off x="474760" y="1108344"/>
            <a:ext cx="1446739" cy="1899261"/>
          </a:xfrm>
          <a:prstGeom prst="rect">
            <a:avLst/>
          </a:prstGeom>
          <a:noFill/>
          <a:ln w="9525">
            <a:solidFill>
              <a:schemeClr val="tx1"/>
            </a:solid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3128217" y="6878426"/>
            <a:ext cx="1267513" cy="1316378"/>
          </a:xfrm>
          <a:prstGeom prst="rect">
            <a:avLst/>
          </a:prstGeom>
          <a:noFill/>
          <a:ln w="9525">
            <a:solidFill>
              <a:schemeClr val="tx1"/>
            </a:solidFill>
            <a:miter lim="800000"/>
            <a:headEnd/>
            <a:tailEnd/>
          </a:ln>
        </p:spPr>
      </p:pic>
      <p:pic>
        <p:nvPicPr>
          <p:cNvPr id="3" name="Picture 2"/>
          <p:cNvPicPr>
            <a:picLocks noChangeAspect="1" noChangeArrowheads="1"/>
          </p:cNvPicPr>
          <p:nvPr/>
        </p:nvPicPr>
        <p:blipFill>
          <a:blip r:embed="rId5" cstate="print"/>
          <a:srcRect/>
          <a:stretch>
            <a:fillRect/>
          </a:stretch>
        </p:blipFill>
        <p:spPr bwMode="auto">
          <a:xfrm>
            <a:off x="708521" y="6899772"/>
            <a:ext cx="2186450" cy="1318811"/>
          </a:xfrm>
          <a:prstGeom prst="rect">
            <a:avLst/>
          </a:prstGeom>
          <a:noFill/>
          <a:ln w="9525">
            <a:solidFill>
              <a:schemeClr val="tx1"/>
            </a:solidFill>
            <a:miter lim="800000"/>
            <a:headEnd/>
            <a:tailEnd/>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a:t>
            </a:fld>
            <a:endParaRPr lang="ja-JP" altLang="en-US" dirty="0"/>
          </a:p>
        </p:txBody>
      </p:sp>
      <p:sp>
        <p:nvSpPr>
          <p:cNvPr id="20" name="タイトル 19"/>
          <p:cNvSpPr>
            <a:spLocks noGrp="1"/>
          </p:cNvSpPr>
          <p:nvPr>
            <p:ph type="title"/>
          </p:nvPr>
        </p:nvSpPr>
        <p:spPr/>
        <p:txBody>
          <a:bodyPr/>
          <a:lstStyle/>
          <a:p>
            <a:r>
              <a:rPr lang="ja-JP" altLang="en-US" dirty="0"/>
              <a:t>管理者さまへ</a:t>
            </a:r>
          </a:p>
        </p:txBody>
      </p:sp>
      <p:sp>
        <p:nvSpPr>
          <p:cNvPr id="17" name="テキスト ボックス 16"/>
          <p:cNvSpPr txBox="1"/>
          <p:nvPr/>
        </p:nvSpPr>
        <p:spPr>
          <a:xfrm>
            <a:off x="3152155" y="1154479"/>
            <a:ext cx="2940036"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もくじや最後の注意書きなど、</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貴社で必要な情報も追記</a:t>
            </a:r>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削除してください。</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p:txBody>
      </p:sp>
      <p:cxnSp>
        <p:nvCxnSpPr>
          <p:cNvPr id="21" name="直線コネクタ 20"/>
          <p:cNvCxnSpPr/>
          <p:nvPr/>
        </p:nvCxnSpPr>
        <p:spPr>
          <a:xfrm flipV="1">
            <a:off x="385201" y="3635565"/>
            <a:ext cx="5938481" cy="8657"/>
          </a:xfrm>
          <a:prstGeom prst="line">
            <a:avLst/>
          </a:prstGeom>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409544" y="4820548"/>
            <a:ext cx="5956368" cy="307777"/>
          </a:xfrm>
          <a:prstGeom prst="rect">
            <a:avLst/>
          </a:prstGeom>
          <a:noFill/>
        </p:spPr>
        <p:txBody>
          <a:bodyPr wrap="square" rtlCol="0">
            <a:spAutoFit/>
          </a:bodyPr>
          <a:lstStyle/>
          <a:p>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4.</a:t>
            </a:r>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URL</a:t>
            </a:r>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一括送信を行なう。</a:t>
            </a:r>
          </a:p>
        </p:txBody>
      </p:sp>
      <p:pic>
        <p:nvPicPr>
          <p:cNvPr id="23" name="Picture 2"/>
          <p:cNvPicPr>
            <a:picLocks noChangeAspect="1" noChangeArrowheads="1"/>
          </p:cNvPicPr>
          <p:nvPr/>
        </p:nvPicPr>
        <p:blipFill>
          <a:blip r:embed="rId6" cstate="print"/>
          <a:srcRect/>
          <a:stretch>
            <a:fillRect/>
          </a:stretch>
        </p:blipFill>
        <p:spPr bwMode="auto">
          <a:xfrm>
            <a:off x="706847" y="5166977"/>
            <a:ext cx="4063944" cy="1575349"/>
          </a:xfrm>
          <a:prstGeom prst="rect">
            <a:avLst/>
          </a:prstGeom>
          <a:noFill/>
          <a:ln w="9525">
            <a:solidFill>
              <a:schemeClr val="tx1"/>
            </a:solidFill>
            <a:miter lim="800000"/>
            <a:headEnd/>
            <a:tailEnd/>
          </a:ln>
        </p:spPr>
      </p:pic>
      <p:sp>
        <p:nvSpPr>
          <p:cNvPr id="25" name="下矢印 24"/>
          <p:cNvSpPr/>
          <p:nvPr/>
        </p:nvSpPr>
        <p:spPr>
          <a:xfrm>
            <a:off x="1564395" y="6577072"/>
            <a:ext cx="231355" cy="484742"/>
          </a:xfrm>
          <a:prstGeom prst="down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6" name="下矢印 25"/>
          <p:cNvSpPr/>
          <p:nvPr/>
        </p:nvSpPr>
        <p:spPr>
          <a:xfrm rot="16200000">
            <a:off x="2710155" y="7348255"/>
            <a:ext cx="295620" cy="493921"/>
          </a:xfrm>
          <a:prstGeom prst="down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8" name="テキスト ボックス 27"/>
          <p:cNvSpPr txBox="1"/>
          <p:nvPr/>
        </p:nvSpPr>
        <p:spPr>
          <a:xfrm>
            <a:off x="605419" y="8302588"/>
            <a:ext cx="5475891"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管理画面の従業員設定より、</a:t>
            </a:r>
            <a:r>
              <a:rPr kumimoji="1" lang="ja-JP" altLang="en-US" sz="1200" b="1" dirty="0">
                <a:latin typeface="メイリオ" panose="020B0604030504040204" pitchFamily="50" charset="-128"/>
                <a:ea typeface="メイリオ" panose="020B0604030504040204" pitchFamily="50" charset="-128"/>
              </a:rPr>
              <a:t>「マイページ</a:t>
            </a:r>
            <a:r>
              <a:rPr kumimoji="1" lang="en-US" altLang="ja-JP" sz="1200" b="1" dirty="0">
                <a:latin typeface="メイリオ" panose="020B0604030504040204" pitchFamily="50" charset="-128"/>
                <a:ea typeface="メイリオ" panose="020B0604030504040204" pitchFamily="50" charset="-128"/>
              </a:rPr>
              <a:t>URL</a:t>
            </a:r>
            <a:r>
              <a:rPr kumimoji="1" lang="ja-JP" altLang="en-US" sz="1200" b="1" dirty="0">
                <a:latin typeface="メイリオ" panose="020B0604030504040204" pitchFamily="50" charset="-128"/>
                <a:ea typeface="メイリオ" panose="020B0604030504040204" pitchFamily="50" charset="-128"/>
              </a:rPr>
              <a:t>」の一括送信</a:t>
            </a:r>
            <a:r>
              <a:rPr kumimoji="1" lang="ja-JP" altLang="en-US" sz="1200" dirty="0">
                <a:latin typeface="メイリオ" panose="020B0604030504040204" pitchFamily="50" charset="-128"/>
                <a:ea typeface="メイリオ" panose="020B0604030504040204" pitchFamily="50" charset="-128"/>
              </a:rPr>
              <a:t>を行なってください。</a:t>
            </a:r>
            <a:endParaRPr kumimoji="1" lang="en-US" altLang="ja-JP" sz="1200" dirty="0">
              <a:latin typeface="メイリオ" panose="020B0604030504040204" pitchFamily="50" charset="-128"/>
              <a:ea typeface="メイリオ" panose="020B0604030504040204" pitchFamily="50" charset="-128"/>
            </a:endParaRPr>
          </a:p>
        </p:txBody>
      </p:sp>
      <p:sp>
        <p:nvSpPr>
          <p:cNvPr id="29" name="テキスト ボックス 28"/>
          <p:cNvSpPr txBox="1"/>
          <p:nvPr/>
        </p:nvSpPr>
        <p:spPr>
          <a:xfrm>
            <a:off x="407708" y="3761093"/>
            <a:ext cx="5956368" cy="307777"/>
          </a:xfrm>
          <a:prstGeom prst="rect">
            <a:avLst/>
          </a:prstGeom>
          <a:noFill/>
        </p:spPr>
        <p:txBody>
          <a:bodyPr wrap="square" rtlCol="0">
            <a:spAutoFit/>
          </a:bodyPr>
          <a:lstStyle/>
          <a:p>
            <a:r>
              <a:rPr kumimoji="1" lang="en-US" altLang="ja-JP"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 従業員へ本マニュアルの配布を行なう</a:t>
            </a:r>
          </a:p>
        </p:txBody>
      </p:sp>
      <p:sp>
        <p:nvSpPr>
          <p:cNvPr id="30" name="テキスト ボックス 29"/>
          <p:cNvSpPr txBox="1"/>
          <p:nvPr/>
        </p:nvSpPr>
        <p:spPr>
          <a:xfrm>
            <a:off x="506268" y="4226347"/>
            <a:ext cx="5586059" cy="276999"/>
          </a:xfrm>
          <a:prstGeom prst="rect">
            <a:avLst/>
          </a:prstGeom>
          <a:noFill/>
        </p:spPr>
        <p:txBody>
          <a:bodyPr wrap="square" rtlCol="0">
            <a:spAutoFit/>
          </a:bodyPr>
          <a:lstStyle/>
          <a:p>
            <a:r>
              <a:rPr kumimoji="1" lang="ja-JP" altLang="en-US" sz="1200" b="1" dirty="0">
                <a:latin typeface="メイリオ" panose="020B0604030504040204" pitchFamily="50" charset="-128"/>
                <a:ea typeface="メイリオ" panose="020B0604030504040204" pitchFamily="50" charset="-128"/>
              </a:rPr>
              <a:t>「管理者さまへ」（本ページ）は削除して配布を行なってください。</a:t>
            </a:r>
            <a:endParaRPr kumimoji="1" lang="en-US" altLang="ja-JP" sz="1200" b="1" dirty="0">
              <a:latin typeface="メイリオ" panose="020B0604030504040204" pitchFamily="50" charset="-128"/>
              <a:ea typeface="メイリオ" panose="020B0604030504040204" pitchFamily="50" charset="-128"/>
            </a:endParaRPr>
          </a:p>
        </p:txBody>
      </p:sp>
      <p:cxnSp>
        <p:nvCxnSpPr>
          <p:cNvPr id="34" name="直線コネクタ 33"/>
          <p:cNvCxnSpPr/>
          <p:nvPr/>
        </p:nvCxnSpPr>
        <p:spPr>
          <a:xfrm flipV="1">
            <a:off x="405398" y="4735415"/>
            <a:ext cx="5938481" cy="8657"/>
          </a:xfrm>
          <a:prstGeom prst="line">
            <a:avLst/>
          </a:prstGeom>
        </p:spPr>
        <p:style>
          <a:lnRef idx="1">
            <a:schemeClr val="accent1"/>
          </a:lnRef>
          <a:fillRef idx="0">
            <a:schemeClr val="accent1"/>
          </a:fillRef>
          <a:effectRef idx="0">
            <a:schemeClr val="accent1"/>
          </a:effectRef>
          <a:fontRef idx="minor">
            <a:schemeClr val="tx1"/>
          </a:fontRef>
        </p:style>
      </p:cxnSp>
      <p:pic>
        <p:nvPicPr>
          <p:cNvPr id="2053" name="Picture 5"/>
          <p:cNvPicPr>
            <a:picLocks noChangeAspect="1" noChangeArrowheads="1"/>
          </p:cNvPicPr>
          <p:nvPr/>
        </p:nvPicPr>
        <p:blipFill>
          <a:blip r:embed="rId7" cstate="print"/>
          <a:srcRect/>
          <a:stretch>
            <a:fillRect/>
          </a:stretch>
        </p:blipFill>
        <p:spPr bwMode="auto">
          <a:xfrm>
            <a:off x="1477294" y="1618046"/>
            <a:ext cx="1409126" cy="1830952"/>
          </a:xfrm>
          <a:prstGeom prst="rect">
            <a:avLst/>
          </a:prstGeom>
          <a:noFill/>
          <a:ln w="9525">
            <a:solidFill>
              <a:schemeClr val="tx1"/>
            </a:solidFill>
            <a:miter lim="800000"/>
            <a:headEnd/>
            <a:tailEnd/>
          </a:ln>
        </p:spPr>
      </p:pic>
      <p:grpSp>
        <p:nvGrpSpPr>
          <p:cNvPr id="39" name="グループ化 38"/>
          <p:cNvGrpSpPr/>
          <p:nvPr/>
        </p:nvGrpSpPr>
        <p:grpSpPr>
          <a:xfrm>
            <a:off x="1498294" y="994034"/>
            <a:ext cx="1405210" cy="554507"/>
            <a:chOff x="5559261" y="1215025"/>
            <a:chExt cx="1405210" cy="554507"/>
          </a:xfrm>
          <a:solidFill>
            <a:schemeClr val="accent3">
              <a:lumMod val="75000"/>
            </a:schemeClr>
          </a:solidFill>
        </p:grpSpPr>
        <p:sp>
          <p:nvSpPr>
            <p:cNvPr id="40" name="二等辺三角形 39"/>
            <p:cNvSpPr/>
            <p:nvPr/>
          </p:nvSpPr>
          <p:spPr>
            <a:xfrm flipV="1">
              <a:off x="6263011" y="1528175"/>
              <a:ext cx="175365" cy="24135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1" name="角丸四角形 40"/>
            <p:cNvSpPr/>
            <p:nvPr/>
          </p:nvSpPr>
          <p:spPr>
            <a:xfrm>
              <a:off x="5559261" y="1215025"/>
              <a:ext cx="1405210" cy="41335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rPr>
                <a:t>カスタマイズ！</a:t>
              </a:r>
            </a:p>
          </p:txBody>
        </p:sp>
      </p:grpSp>
      <p:sp>
        <p:nvSpPr>
          <p:cNvPr id="24" name="正方形/長方形 23"/>
          <p:cNvSpPr/>
          <p:nvPr/>
        </p:nvSpPr>
        <p:spPr>
          <a:xfrm>
            <a:off x="3167557" y="7899093"/>
            <a:ext cx="1162072" cy="319489"/>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Tree>
    <p:extLst>
      <p:ext uri="{BB962C8B-B14F-4D97-AF65-F5344CB8AC3E}">
        <p14:creationId xmlns:p14="http://schemas.microsoft.com/office/powerpoint/2010/main" val="34771029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29</a:t>
            </a:fld>
            <a:endParaRPr lang="ja-JP" altLang="en-US" dirty="0"/>
          </a:p>
        </p:txBody>
      </p:sp>
      <p:sp>
        <p:nvSpPr>
          <p:cNvPr id="5" name="タイトル 4"/>
          <p:cNvSpPr>
            <a:spLocks noGrp="1"/>
          </p:cNvSpPr>
          <p:nvPr>
            <p:ph type="title"/>
          </p:nvPr>
        </p:nvSpPr>
        <p:spPr/>
        <p:txBody>
          <a:bodyPr/>
          <a:lstStyle/>
          <a:p>
            <a:r>
              <a:rPr lang="ja-JP" altLang="en-US" dirty="0"/>
              <a:t>月次提出</a:t>
            </a:r>
          </a:p>
        </p:txBody>
      </p:sp>
      <p:sp>
        <p:nvSpPr>
          <p:cNvPr id="4" name="テキスト ボックス 3">
            <a:extLst>
              <a:ext uri="{FF2B5EF4-FFF2-40B4-BE49-F238E27FC236}">
                <a16:creationId xmlns:a16="http://schemas.microsoft.com/office/drawing/2014/main" id="{D72D253C-9135-4E73-AE1F-D522803EFCD0}"/>
              </a:ext>
            </a:extLst>
          </p:cNvPr>
          <p:cNvSpPr txBox="1"/>
          <p:nvPr/>
        </p:nvSpPr>
        <p:spPr>
          <a:xfrm>
            <a:off x="385471" y="1005438"/>
            <a:ext cx="5955030" cy="1815882"/>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3.</a:t>
            </a:r>
            <a:r>
              <a:rPr kumimoji="1" lang="ja-JP" altLang="en-US" sz="1400" dirty="0">
                <a:latin typeface="メイリオ" panose="020B0604030504040204" pitchFamily="50" charset="-128"/>
                <a:ea typeface="メイリオ" panose="020B0604030504040204" pitchFamily="50" charset="-128"/>
              </a:rPr>
              <a:t>　前月度の実績を確認し、問題がなければ、「月次提出」をクリックします。</a:t>
            </a:r>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ja-JP" altLang="en-US" sz="1400" dirty="0">
                <a:latin typeface="メイリオ" panose="020B0604030504040204" pitchFamily="50" charset="-128"/>
                <a:ea typeface="メイリオ" panose="020B0604030504040204" pitchFamily="50" charset="-128"/>
              </a:rPr>
              <a:t>　　</a:t>
            </a:r>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以下の日に対しては月次提出がエラーとなります。</a:t>
            </a:r>
            <a:endParaRPr kumimoji="1" lang="en-US" altLang="ja-JP" sz="1400" dirty="0">
              <a:latin typeface="メイリオ" panose="020B0604030504040204" pitchFamily="50" charset="-128"/>
              <a:ea typeface="メイリオ" panose="020B0604030504040204" pitchFamily="50" charset="-128"/>
            </a:endParaRPr>
          </a:p>
          <a:p>
            <a:pPr marL="342900" indent="-342900"/>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ja-JP" altLang="en-US" sz="1400" dirty="0">
                <a:latin typeface="メイリオ" panose="020B0604030504040204" pitchFamily="50" charset="-128"/>
                <a:ea typeface="メイリオ" panose="020B0604030504040204" pitchFamily="50" charset="-128"/>
              </a:rPr>
              <a:t>　・打刻忘れ、欠勤疑い、休日出勤アラート対象になっている</a:t>
            </a:r>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ja-JP" altLang="en-US" sz="1400" dirty="0">
                <a:latin typeface="メイリオ" panose="020B0604030504040204" pitchFamily="50" charset="-128"/>
                <a:ea typeface="メイリオ" panose="020B0604030504040204" pitchFamily="50" charset="-128"/>
              </a:rPr>
              <a:t>　・申請中で承認が完了していない</a:t>
            </a:r>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ja-JP" altLang="en-US" sz="1400" dirty="0">
                <a:latin typeface="メイリオ" panose="020B0604030504040204" pitchFamily="50" charset="-128"/>
                <a:ea typeface="メイリオ" panose="020B0604030504040204" pitchFamily="50" charset="-128"/>
              </a:rPr>
              <a:t>　・当日を含む未来日</a:t>
            </a:r>
          </a:p>
        </p:txBody>
      </p:sp>
      <p:sp>
        <p:nvSpPr>
          <p:cNvPr id="6" name="テキスト ボックス 5">
            <a:extLst>
              <a:ext uri="{FF2B5EF4-FFF2-40B4-BE49-F238E27FC236}">
                <a16:creationId xmlns:a16="http://schemas.microsoft.com/office/drawing/2014/main" id="{224A0CBD-6CC0-4394-A14F-1A29AB1EBACA}"/>
              </a:ext>
            </a:extLst>
          </p:cNvPr>
          <p:cNvSpPr txBox="1"/>
          <p:nvPr/>
        </p:nvSpPr>
        <p:spPr>
          <a:xfrm>
            <a:off x="412433" y="3659643"/>
            <a:ext cx="5955030" cy="523220"/>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4.</a:t>
            </a:r>
            <a:r>
              <a:rPr kumimoji="1" lang="ja-JP" altLang="en-US" sz="1400" dirty="0">
                <a:latin typeface="メイリオ" panose="020B0604030504040204" pitchFamily="50" charset="-128"/>
                <a:ea typeface="メイリオ" panose="020B0604030504040204" pitchFamily="50" charset="-128"/>
              </a:rPr>
              <a:t>　提出が行われた日には「提出済み」のアイコン</a:t>
            </a:r>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ja-JP" altLang="en-US" sz="1400" dirty="0">
                <a:latin typeface="メイリオ" panose="020B0604030504040204" pitchFamily="50" charset="-128"/>
                <a:ea typeface="メイリオ" panose="020B0604030504040204" pitchFamily="50" charset="-128"/>
              </a:rPr>
              <a:t>　　が表示されます。</a:t>
            </a:r>
          </a:p>
        </p:txBody>
      </p:sp>
      <p:pic>
        <p:nvPicPr>
          <p:cNvPr id="7" name="図 6">
            <a:extLst>
              <a:ext uri="{FF2B5EF4-FFF2-40B4-BE49-F238E27FC236}">
                <a16:creationId xmlns:a16="http://schemas.microsoft.com/office/drawing/2014/main" id="{E2F3F83B-343D-422D-AA18-25728CBBDA1F}"/>
              </a:ext>
            </a:extLst>
          </p:cNvPr>
          <p:cNvPicPr>
            <a:picLocks noChangeAspect="1"/>
          </p:cNvPicPr>
          <p:nvPr/>
        </p:nvPicPr>
        <p:blipFill rotWithShape="1">
          <a:blip r:embed="rId3"/>
          <a:srcRect r="1994"/>
          <a:stretch/>
        </p:blipFill>
        <p:spPr>
          <a:xfrm>
            <a:off x="641820" y="2745673"/>
            <a:ext cx="5442332" cy="847725"/>
          </a:xfrm>
          <a:prstGeom prst="rect">
            <a:avLst/>
          </a:prstGeom>
        </p:spPr>
      </p:pic>
      <p:sp>
        <p:nvSpPr>
          <p:cNvPr id="8" name="正方形/長方形 7">
            <a:extLst>
              <a:ext uri="{FF2B5EF4-FFF2-40B4-BE49-F238E27FC236}">
                <a16:creationId xmlns:a16="http://schemas.microsoft.com/office/drawing/2014/main" id="{7DE8EBA4-51C2-4ED0-88A0-C251C4198439}"/>
              </a:ext>
            </a:extLst>
          </p:cNvPr>
          <p:cNvSpPr/>
          <p:nvPr/>
        </p:nvSpPr>
        <p:spPr>
          <a:xfrm>
            <a:off x="2035093" y="2952625"/>
            <a:ext cx="1354855" cy="490314"/>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9" name="図 8">
            <a:extLst>
              <a:ext uri="{FF2B5EF4-FFF2-40B4-BE49-F238E27FC236}">
                <a16:creationId xmlns:a16="http://schemas.microsoft.com/office/drawing/2014/main" id="{A5FF4E7B-5F1D-4EB0-A196-F21813C340AE}"/>
              </a:ext>
            </a:extLst>
          </p:cNvPr>
          <p:cNvPicPr>
            <a:picLocks noChangeAspect="1"/>
          </p:cNvPicPr>
          <p:nvPr/>
        </p:nvPicPr>
        <p:blipFill>
          <a:blip r:embed="rId4"/>
          <a:stretch>
            <a:fillRect/>
          </a:stretch>
        </p:blipFill>
        <p:spPr>
          <a:xfrm>
            <a:off x="528060" y="4324291"/>
            <a:ext cx="5801879" cy="3244246"/>
          </a:xfrm>
          <a:prstGeom prst="rect">
            <a:avLst/>
          </a:prstGeom>
          <a:ln>
            <a:solidFill>
              <a:schemeClr val="tx1"/>
            </a:solidFill>
          </a:ln>
        </p:spPr>
      </p:pic>
      <p:pic>
        <p:nvPicPr>
          <p:cNvPr id="10" name="図 9">
            <a:extLst>
              <a:ext uri="{FF2B5EF4-FFF2-40B4-BE49-F238E27FC236}">
                <a16:creationId xmlns:a16="http://schemas.microsoft.com/office/drawing/2014/main" id="{BBF854AE-878B-457C-8037-8D8B1B3DED2F}"/>
              </a:ext>
            </a:extLst>
          </p:cNvPr>
          <p:cNvPicPr>
            <a:picLocks noChangeAspect="1"/>
          </p:cNvPicPr>
          <p:nvPr/>
        </p:nvPicPr>
        <p:blipFill>
          <a:blip r:embed="rId5"/>
          <a:stretch>
            <a:fillRect/>
          </a:stretch>
        </p:blipFill>
        <p:spPr>
          <a:xfrm>
            <a:off x="4924553" y="3575266"/>
            <a:ext cx="590853" cy="603983"/>
          </a:xfrm>
          <a:prstGeom prst="rect">
            <a:avLst/>
          </a:prstGeom>
        </p:spPr>
      </p:pic>
      <p:sp>
        <p:nvSpPr>
          <p:cNvPr id="11" name="テキスト ボックス 10">
            <a:extLst>
              <a:ext uri="{FF2B5EF4-FFF2-40B4-BE49-F238E27FC236}">
                <a16:creationId xmlns:a16="http://schemas.microsoft.com/office/drawing/2014/main" id="{EEAB015A-670F-48A0-BE42-3DDE66D9C6D5}"/>
              </a:ext>
            </a:extLst>
          </p:cNvPr>
          <p:cNvSpPr txBox="1"/>
          <p:nvPr/>
        </p:nvSpPr>
        <p:spPr>
          <a:xfrm>
            <a:off x="490536" y="7722082"/>
            <a:ext cx="5839403" cy="1169551"/>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上記の例では「所定休日」の勤務に対し、勤務処理に休出が選択されていないために休日出勤アラートの対象となっています。そのため、「提出済み」になっていません。</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実績の修正申請を行ない、承認後、再度「月次提出」を行なってください。</a:t>
            </a:r>
          </a:p>
        </p:txBody>
      </p:sp>
    </p:spTree>
    <p:extLst>
      <p:ext uri="{BB962C8B-B14F-4D97-AF65-F5344CB8AC3E}">
        <p14:creationId xmlns:p14="http://schemas.microsoft.com/office/powerpoint/2010/main" val="23136856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30</a:t>
            </a:fld>
            <a:endParaRPr lang="ja-JP" altLang="en-US" dirty="0"/>
          </a:p>
        </p:txBody>
      </p:sp>
      <p:sp>
        <p:nvSpPr>
          <p:cNvPr id="5" name="タイトル 4"/>
          <p:cNvSpPr>
            <a:spLocks noGrp="1"/>
          </p:cNvSpPr>
          <p:nvPr>
            <p:ph type="title"/>
          </p:nvPr>
        </p:nvSpPr>
        <p:spPr/>
        <p:txBody>
          <a:bodyPr/>
          <a:lstStyle/>
          <a:p>
            <a:r>
              <a:rPr lang="ja-JP" altLang="en-US" dirty="0"/>
              <a:t>アラートについて</a:t>
            </a:r>
          </a:p>
        </p:txBody>
      </p:sp>
      <p:sp>
        <p:nvSpPr>
          <p:cNvPr id="9" name="テキスト ボックス 8"/>
          <p:cNvSpPr txBox="1"/>
          <p:nvPr/>
        </p:nvSpPr>
        <p:spPr>
          <a:xfrm>
            <a:off x="300770" y="1531902"/>
            <a:ext cx="6040850" cy="523220"/>
          </a:xfrm>
          <a:prstGeom prst="rect">
            <a:avLst/>
          </a:prstGeom>
          <a:noFill/>
        </p:spPr>
        <p:txBody>
          <a:bodyPr wrap="square" rtlCol="0">
            <a:spAutoFit/>
          </a:bodyPr>
          <a:lstStyle/>
          <a:p>
            <a:r>
              <a:rPr kumimoji="1" lang="en-US" altLang="ja-JP" sz="1400" dirty="0">
                <a:latin typeface="メイリオ" panose="020B0604030504040204" pitchFamily="50" charset="-128"/>
                <a:ea typeface="メイリオ" panose="020B0604030504040204" pitchFamily="50" charset="-128"/>
              </a:rPr>
              <a:t>AKASHI</a:t>
            </a:r>
            <a:r>
              <a:rPr kumimoji="1" lang="ja-JP" altLang="en-US" sz="1400" dirty="0">
                <a:latin typeface="メイリオ" panose="020B0604030504040204" pitchFamily="50" charset="-128"/>
                <a:ea typeface="メイリオ" panose="020B0604030504040204" pitchFamily="50" charset="-128"/>
              </a:rPr>
              <a:t>では勤怠の状況に関し、確認が必要な場合には、アラートが発生します。マイページ出勤簿から確認してください。</a:t>
            </a:r>
            <a:endParaRPr kumimoji="1" lang="en-US" altLang="ja-JP" sz="1400" dirty="0">
              <a:latin typeface="メイリオ" panose="020B0604030504040204" pitchFamily="50" charset="-128"/>
              <a:ea typeface="メイリオ" panose="020B0604030504040204" pitchFamily="50" charset="-128"/>
            </a:endParaRPr>
          </a:p>
        </p:txBody>
      </p:sp>
      <p:pic>
        <p:nvPicPr>
          <p:cNvPr id="12" name="図 11">
            <a:extLst>
              <a:ext uri="{FF2B5EF4-FFF2-40B4-BE49-F238E27FC236}">
                <a16:creationId xmlns:a16="http://schemas.microsoft.com/office/drawing/2014/main" id="{3277E36B-E9DA-4A31-A1B6-73C41FF0DDE8}"/>
              </a:ext>
            </a:extLst>
          </p:cNvPr>
          <p:cNvPicPr>
            <a:picLocks noChangeAspect="1"/>
          </p:cNvPicPr>
          <p:nvPr/>
        </p:nvPicPr>
        <p:blipFill>
          <a:blip r:embed="rId3"/>
          <a:stretch>
            <a:fillRect/>
          </a:stretch>
        </p:blipFill>
        <p:spPr>
          <a:xfrm>
            <a:off x="3846553" y="2374879"/>
            <a:ext cx="1299140" cy="1866371"/>
          </a:xfrm>
          <a:prstGeom prst="rect">
            <a:avLst/>
          </a:prstGeom>
          <a:ln>
            <a:solidFill>
              <a:schemeClr val="tx1"/>
            </a:solidFill>
          </a:ln>
        </p:spPr>
      </p:pic>
      <p:pic>
        <p:nvPicPr>
          <p:cNvPr id="13" name="図 33">
            <a:extLst>
              <a:ext uri="{FF2B5EF4-FFF2-40B4-BE49-F238E27FC236}">
                <a16:creationId xmlns:a16="http://schemas.microsoft.com/office/drawing/2014/main" id="{FEDD8A4C-1FE2-4F06-A220-CEEF7A64E21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60058" y="2939684"/>
            <a:ext cx="1092067" cy="1092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吹き出し: 円形 13">
            <a:extLst>
              <a:ext uri="{FF2B5EF4-FFF2-40B4-BE49-F238E27FC236}">
                <a16:creationId xmlns:a16="http://schemas.microsoft.com/office/drawing/2014/main" id="{E688011D-4F1F-487D-9101-21A9F456D1DF}"/>
              </a:ext>
            </a:extLst>
          </p:cNvPr>
          <p:cNvSpPr/>
          <p:nvPr/>
        </p:nvSpPr>
        <p:spPr>
          <a:xfrm>
            <a:off x="832859" y="2817380"/>
            <a:ext cx="668338" cy="668338"/>
          </a:xfrm>
          <a:prstGeom prst="wedgeEllipseCallout">
            <a:avLst>
              <a:gd name="adj1" fmla="val 58877"/>
              <a:gd name="adj2" fmla="val 3072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latin typeface="メイリオ" panose="020B0604030504040204" pitchFamily="50" charset="-128"/>
                <a:ea typeface="メイリオ" panose="020B0604030504040204" pitchFamily="50" charset="-128"/>
              </a:rPr>
              <a:t>出勤</a:t>
            </a:r>
          </a:p>
        </p:txBody>
      </p:sp>
      <p:sp>
        <p:nvSpPr>
          <p:cNvPr id="16" name="矢印: 右 15">
            <a:extLst>
              <a:ext uri="{FF2B5EF4-FFF2-40B4-BE49-F238E27FC236}">
                <a16:creationId xmlns:a16="http://schemas.microsoft.com/office/drawing/2014/main" id="{DCBB6F34-F380-4F49-B816-7C60BB55D00C}"/>
              </a:ext>
            </a:extLst>
          </p:cNvPr>
          <p:cNvSpPr/>
          <p:nvPr/>
        </p:nvSpPr>
        <p:spPr>
          <a:xfrm>
            <a:off x="3002537" y="3217950"/>
            <a:ext cx="539418" cy="391886"/>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8" name="吹き出し: 円形 17">
            <a:extLst>
              <a:ext uri="{FF2B5EF4-FFF2-40B4-BE49-F238E27FC236}">
                <a16:creationId xmlns:a16="http://schemas.microsoft.com/office/drawing/2014/main" id="{747E033E-A471-4F31-945C-890B8D0FCCE4}"/>
              </a:ext>
            </a:extLst>
          </p:cNvPr>
          <p:cNvSpPr/>
          <p:nvPr/>
        </p:nvSpPr>
        <p:spPr>
          <a:xfrm>
            <a:off x="4991267" y="2317776"/>
            <a:ext cx="813350" cy="744951"/>
          </a:xfrm>
          <a:prstGeom prst="wedgeEllipseCallout">
            <a:avLst>
              <a:gd name="adj1" fmla="val -70611"/>
              <a:gd name="adj2" fmla="val 46601"/>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kumimoji="1" lang="ja-JP" altLang="en-US" sz="1050" b="1" dirty="0">
                <a:solidFill>
                  <a:schemeClr val="tx1"/>
                </a:solidFill>
                <a:latin typeface="メイリオ" panose="020B0604030504040204" pitchFamily="50" charset="-128"/>
                <a:ea typeface="メイリオ" panose="020B0604030504040204" pitchFamily="50" charset="-128"/>
              </a:rPr>
              <a:t>打刻</a:t>
            </a:r>
            <a:endParaRPr kumimoji="1" lang="en-US" altLang="ja-JP" sz="1050" b="1" dirty="0">
              <a:solidFill>
                <a:schemeClr val="tx1"/>
              </a:solidFill>
              <a:latin typeface="メイリオ" panose="020B0604030504040204" pitchFamily="50" charset="-128"/>
              <a:ea typeface="メイリオ" panose="020B0604030504040204" pitchFamily="50" charset="-128"/>
            </a:endParaRPr>
          </a:p>
          <a:p>
            <a:pPr algn="ctr"/>
            <a:r>
              <a:rPr kumimoji="1" lang="ja-JP" altLang="en-US" sz="1050" b="1" dirty="0">
                <a:solidFill>
                  <a:schemeClr val="tx1"/>
                </a:solidFill>
                <a:latin typeface="メイリオ" panose="020B0604030504040204" pitchFamily="50" charset="-128"/>
                <a:ea typeface="メイリオ" panose="020B0604030504040204" pitchFamily="50" charset="-128"/>
              </a:rPr>
              <a:t>忘れ</a:t>
            </a:r>
          </a:p>
        </p:txBody>
      </p:sp>
      <p:sp>
        <p:nvSpPr>
          <p:cNvPr id="19" name="吹き出し: 円形 18">
            <a:extLst>
              <a:ext uri="{FF2B5EF4-FFF2-40B4-BE49-F238E27FC236}">
                <a16:creationId xmlns:a16="http://schemas.microsoft.com/office/drawing/2014/main" id="{06FA8639-EA42-4FFD-8C4C-932CC54DB5A3}"/>
              </a:ext>
            </a:extLst>
          </p:cNvPr>
          <p:cNvSpPr/>
          <p:nvPr/>
        </p:nvSpPr>
        <p:spPr>
          <a:xfrm>
            <a:off x="2126316" y="2799116"/>
            <a:ext cx="668338" cy="668338"/>
          </a:xfrm>
          <a:prstGeom prst="wedgeEllipseCallout">
            <a:avLst>
              <a:gd name="adj1" fmla="val -66946"/>
              <a:gd name="adj2" fmla="val 35606"/>
            </a:avLst>
          </a:prstGeom>
          <a:solidFill>
            <a:schemeClr val="tx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bg1"/>
                </a:solidFill>
                <a:latin typeface="メイリオ" panose="020B0604030504040204" pitchFamily="50" charset="-128"/>
                <a:ea typeface="メイリオ" panose="020B0604030504040204" pitchFamily="50" charset="-128"/>
              </a:rPr>
              <a:t>退勤</a:t>
            </a:r>
          </a:p>
        </p:txBody>
      </p:sp>
      <p:sp>
        <p:nvSpPr>
          <p:cNvPr id="20" name="十字形 19">
            <a:extLst>
              <a:ext uri="{FF2B5EF4-FFF2-40B4-BE49-F238E27FC236}">
                <a16:creationId xmlns:a16="http://schemas.microsoft.com/office/drawing/2014/main" id="{93355CC5-CE47-457F-8641-7520FE153400}"/>
              </a:ext>
            </a:extLst>
          </p:cNvPr>
          <p:cNvSpPr/>
          <p:nvPr/>
        </p:nvSpPr>
        <p:spPr>
          <a:xfrm rot="2716533">
            <a:off x="2184306" y="2794738"/>
            <a:ext cx="594484" cy="591460"/>
          </a:xfrm>
          <a:prstGeom prst="plus">
            <a:avLst>
              <a:gd name="adj" fmla="val 4617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cxnSp>
        <p:nvCxnSpPr>
          <p:cNvPr id="21" name="直線コネクタ 20">
            <a:extLst>
              <a:ext uri="{FF2B5EF4-FFF2-40B4-BE49-F238E27FC236}">
                <a16:creationId xmlns:a16="http://schemas.microsoft.com/office/drawing/2014/main" id="{43ADB981-C88C-4E8C-8601-2EA98381FE24}"/>
              </a:ext>
            </a:extLst>
          </p:cNvPr>
          <p:cNvCxnSpPr/>
          <p:nvPr/>
        </p:nvCxnSpPr>
        <p:spPr>
          <a:xfrm>
            <a:off x="308610" y="1320620"/>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32869EA2-D341-4C3D-8A0D-E87C72C92D47}"/>
              </a:ext>
            </a:extLst>
          </p:cNvPr>
          <p:cNvSpPr txBox="1"/>
          <p:nvPr/>
        </p:nvSpPr>
        <p:spPr>
          <a:xfrm>
            <a:off x="368141" y="916486"/>
            <a:ext cx="2492990" cy="369332"/>
          </a:xfrm>
          <a:prstGeom prst="rect">
            <a:avLst/>
          </a:prstGeom>
          <a:noFill/>
        </p:spPr>
        <p:txBody>
          <a:bodyPr wrap="none" rtlCol="0">
            <a:spAutoFit/>
          </a:bodyPr>
          <a:lstStyle/>
          <a:p>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勤怠アラートについて</a:t>
            </a:r>
          </a:p>
        </p:txBody>
      </p:sp>
      <p:pic>
        <p:nvPicPr>
          <p:cNvPr id="24" name="図 37">
            <a:extLst>
              <a:ext uri="{FF2B5EF4-FFF2-40B4-BE49-F238E27FC236}">
                <a16:creationId xmlns:a16="http://schemas.microsoft.com/office/drawing/2014/main" id="{34C20EBA-3CE1-497D-97BB-B5301A25A31F}"/>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83085" y="2569040"/>
            <a:ext cx="462244" cy="460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図 2">
            <a:extLst>
              <a:ext uri="{FF2B5EF4-FFF2-40B4-BE49-F238E27FC236}">
                <a16:creationId xmlns:a16="http://schemas.microsoft.com/office/drawing/2014/main" id="{4A82EA94-BE31-428B-A78D-1A95FF0B32CB}"/>
              </a:ext>
            </a:extLst>
          </p:cNvPr>
          <p:cNvPicPr>
            <a:picLocks noChangeAspect="1"/>
          </p:cNvPicPr>
          <p:nvPr/>
        </p:nvPicPr>
        <p:blipFill>
          <a:blip r:embed="rId6">
            <a:extLst>
              <a:ext uri="{28A0092B-C50C-407E-A947-70E740481C1C}">
                <a14:useLocalDpi xmlns:a14="http://schemas.microsoft.com/office/drawing/2010/main" val="0"/>
              </a:ext>
            </a:extLst>
          </a:blip>
          <a:srcRect t="362" r="967"/>
          <a:stretch>
            <a:fillRect/>
          </a:stretch>
        </p:blipFill>
        <p:spPr bwMode="auto">
          <a:xfrm>
            <a:off x="732491" y="4630282"/>
            <a:ext cx="4963432" cy="409676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7" name="吹き出し: 円形 36">
            <a:extLst>
              <a:ext uri="{FF2B5EF4-FFF2-40B4-BE49-F238E27FC236}">
                <a16:creationId xmlns:a16="http://schemas.microsoft.com/office/drawing/2014/main" id="{B3C25E37-926B-4965-A49A-4C9985C7C324}"/>
              </a:ext>
            </a:extLst>
          </p:cNvPr>
          <p:cNvSpPr/>
          <p:nvPr/>
        </p:nvSpPr>
        <p:spPr>
          <a:xfrm>
            <a:off x="308610" y="5745338"/>
            <a:ext cx="1817706" cy="803293"/>
          </a:xfrm>
          <a:prstGeom prst="wedgeEllipseCallout">
            <a:avLst>
              <a:gd name="adj1" fmla="val 40263"/>
              <a:gd name="adj2" fmla="val -9028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メイリオ" panose="020B0604030504040204" pitchFamily="50" charset="-128"/>
                <a:ea typeface="メイリオ" panose="020B0604030504040204" pitchFamily="50" charset="-128"/>
              </a:rPr>
              <a:t>アラートの件数が表示されます</a:t>
            </a:r>
          </a:p>
        </p:txBody>
      </p:sp>
      <p:sp>
        <p:nvSpPr>
          <p:cNvPr id="38" name="吹き出し: 円形 37">
            <a:extLst>
              <a:ext uri="{FF2B5EF4-FFF2-40B4-BE49-F238E27FC236}">
                <a16:creationId xmlns:a16="http://schemas.microsoft.com/office/drawing/2014/main" id="{2FE17410-FD10-434E-954D-DFD221C80581}"/>
              </a:ext>
            </a:extLst>
          </p:cNvPr>
          <p:cNvSpPr/>
          <p:nvPr/>
        </p:nvSpPr>
        <p:spPr>
          <a:xfrm>
            <a:off x="2983085" y="5530722"/>
            <a:ext cx="1466451" cy="803293"/>
          </a:xfrm>
          <a:prstGeom prst="wedgeEllipseCallout">
            <a:avLst>
              <a:gd name="adj1" fmla="val -60797"/>
              <a:gd name="adj2" fmla="val -62841"/>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メイリオ" panose="020B0604030504040204" pitchFamily="50" charset="-128"/>
                <a:ea typeface="メイリオ" panose="020B0604030504040204" pitchFamily="50" charset="-128"/>
              </a:rPr>
              <a:t>残業時間のグラフが表示されます。</a:t>
            </a:r>
          </a:p>
        </p:txBody>
      </p:sp>
      <p:sp>
        <p:nvSpPr>
          <p:cNvPr id="39" name="吹き出し: 四角形 38">
            <a:extLst>
              <a:ext uri="{FF2B5EF4-FFF2-40B4-BE49-F238E27FC236}">
                <a16:creationId xmlns:a16="http://schemas.microsoft.com/office/drawing/2014/main" id="{CF480D19-BFA5-42A4-B960-EA97958878AE}"/>
              </a:ext>
            </a:extLst>
          </p:cNvPr>
          <p:cNvSpPr/>
          <p:nvPr/>
        </p:nvSpPr>
        <p:spPr>
          <a:xfrm>
            <a:off x="2316203" y="6770190"/>
            <a:ext cx="3060700" cy="1470025"/>
          </a:xfrm>
          <a:prstGeom prst="wedgeRectCallout">
            <a:avLst>
              <a:gd name="adj1" fmla="val -54787"/>
              <a:gd name="adj2" fmla="val 63142"/>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40" name="図 4">
            <a:extLst>
              <a:ext uri="{FF2B5EF4-FFF2-40B4-BE49-F238E27FC236}">
                <a16:creationId xmlns:a16="http://schemas.microsoft.com/office/drawing/2014/main" id="{FB8A6BCD-066D-4CAD-80CB-DC5B199CDA7E}"/>
              </a:ext>
            </a:extLst>
          </p:cNvPr>
          <p:cNvPicPr>
            <a:picLocks noChangeAspect="1"/>
          </p:cNvPicPr>
          <p:nvPr/>
        </p:nvPicPr>
        <p:blipFill>
          <a:blip r:embed="rId7">
            <a:extLst>
              <a:ext uri="{28A0092B-C50C-407E-A947-70E740481C1C}">
                <a14:useLocalDpi xmlns:a14="http://schemas.microsoft.com/office/drawing/2010/main" val="0"/>
              </a:ext>
            </a:extLst>
          </a:blip>
          <a:srcRect t="7001" r="68622"/>
          <a:stretch>
            <a:fillRect/>
          </a:stretch>
        </p:blipFill>
        <p:spPr bwMode="auto">
          <a:xfrm>
            <a:off x="2525753" y="6873377"/>
            <a:ext cx="2543175" cy="9572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41" name="正方形/長方形 8">
            <a:extLst>
              <a:ext uri="{FF2B5EF4-FFF2-40B4-BE49-F238E27FC236}">
                <a16:creationId xmlns:a16="http://schemas.microsoft.com/office/drawing/2014/main" id="{3C167F18-9AD4-4205-8AB2-DCDE65A17D67}"/>
              </a:ext>
            </a:extLst>
          </p:cNvPr>
          <p:cNvSpPr>
            <a:spLocks noChangeArrowheads="1"/>
          </p:cNvSpPr>
          <p:nvPr/>
        </p:nvSpPr>
        <p:spPr bwMode="auto">
          <a:xfrm>
            <a:off x="2354303" y="7956052"/>
            <a:ext cx="30575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000" dirty="0">
                <a:solidFill>
                  <a:srgbClr val="113458"/>
                </a:solidFill>
                <a:latin typeface="メイリオ" panose="020B0604030504040204" pitchFamily="50" charset="-128"/>
                <a:ea typeface="メイリオ" panose="020B0604030504040204" pitchFamily="50" charset="-128"/>
              </a:rPr>
              <a:t>マウスオーバーでアラート種別が表示されます。</a:t>
            </a:r>
            <a:endParaRPr lang="en-US" altLang="ja-JP" sz="1000" dirty="0">
              <a:solidFill>
                <a:srgbClr val="113458"/>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9930027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31</a:t>
            </a:fld>
            <a:endParaRPr lang="ja-JP" altLang="en-US" dirty="0"/>
          </a:p>
        </p:txBody>
      </p:sp>
      <p:sp>
        <p:nvSpPr>
          <p:cNvPr id="5" name="タイトル 4"/>
          <p:cNvSpPr>
            <a:spLocks noGrp="1"/>
          </p:cNvSpPr>
          <p:nvPr>
            <p:ph type="title"/>
          </p:nvPr>
        </p:nvSpPr>
        <p:spPr/>
        <p:txBody>
          <a:bodyPr/>
          <a:lstStyle/>
          <a:p>
            <a:r>
              <a:rPr lang="ja-JP" altLang="en-US" dirty="0"/>
              <a:t>アラートについて</a:t>
            </a:r>
          </a:p>
        </p:txBody>
      </p:sp>
      <p:pic>
        <p:nvPicPr>
          <p:cNvPr id="3" name="図 2"/>
          <p:cNvPicPr>
            <a:picLocks noChangeAspect="1"/>
          </p:cNvPicPr>
          <p:nvPr/>
        </p:nvPicPr>
        <p:blipFill>
          <a:blip r:embed="rId3"/>
          <a:stretch>
            <a:fillRect/>
          </a:stretch>
        </p:blipFill>
        <p:spPr>
          <a:xfrm>
            <a:off x="658751" y="2033818"/>
            <a:ext cx="4680382" cy="3495569"/>
          </a:xfrm>
          <a:prstGeom prst="rect">
            <a:avLst/>
          </a:prstGeom>
          <a:ln>
            <a:solidFill>
              <a:schemeClr val="tx1"/>
            </a:solidFill>
          </a:ln>
        </p:spPr>
      </p:pic>
      <p:sp>
        <p:nvSpPr>
          <p:cNvPr id="6" name="テキスト ボックス 5"/>
          <p:cNvSpPr txBox="1"/>
          <p:nvPr/>
        </p:nvSpPr>
        <p:spPr>
          <a:xfrm>
            <a:off x="268176" y="5942839"/>
            <a:ext cx="6040850"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アラート内容を確認し、実績の修正などが必要な場合には、申請</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修正を行なってください。</a:t>
            </a:r>
            <a:endParaRPr kumimoji="1" lang="en-US" altLang="ja-JP" sz="14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384661" y="1459546"/>
            <a:ext cx="6040850"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アラート内容により、以下のようなメール送信が行なわれます。</a:t>
            </a:r>
            <a:endParaRPr kumimoji="1" lang="en-US" altLang="ja-JP" sz="1400" dirty="0">
              <a:latin typeface="メイリオ" panose="020B0604030504040204" pitchFamily="50" charset="-128"/>
              <a:ea typeface="メイリオ" panose="020B0604030504040204" pitchFamily="50" charset="-128"/>
            </a:endParaRPr>
          </a:p>
        </p:txBody>
      </p:sp>
      <p:cxnSp>
        <p:nvCxnSpPr>
          <p:cNvPr id="12" name="直線コネクタ 11">
            <a:extLst>
              <a:ext uri="{FF2B5EF4-FFF2-40B4-BE49-F238E27FC236}">
                <a16:creationId xmlns:a16="http://schemas.microsoft.com/office/drawing/2014/main" id="{ADBC5D7D-78C9-46D1-B350-3A308275D5DA}"/>
              </a:ext>
            </a:extLst>
          </p:cNvPr>
          <p:cNvCxnSpPr/>
          <p:nvPr/>
        </p:nvCxnSpPr>
        <p:spPr>
          <a:xfrm>
            <a:off x="268176" y="1293238"/>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5A12CA6A-2E6A-4D7B-8127-665CD8B86A2D}"/>
              </a:ext>
            </a:extLst>
          </p:cNvPr>
          <p:cNvSpPr txBox="1"/>
          <p:nvPr/>
        </p:nvSpPr>
        <p:spPr>
          <a:xfrm>
            <a:off x="368141" y="916486"/>
            <a:ext cx="2723823" cy="369332"/>
          </a:xfrm>
          <a:prstGeom prst="rect">
            <a:avLst/>
          </a:prstGeom>
          <a:noFill/>
        </p:spPr>
        <p:txBody>
          <a:bodyPr wrap="none" rtlCol="0">
            <a:spAutoFit/>
          </a:bodyPr>
          <a:lstStyle/>
          <a:p>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アラートメールについて</a:t>
            </a:r>
          </a:p>
        </p:txBody>
      </p:sp>
    </p:spTree>
    <p:extLst>
      <p:ext uri="{BB962C8B-B14F-4D97-AF65-F5344CB8AC3E}">
        <p14:creationId xmlns:p14="http://schemas.microsoft.com/office/powerpoint/2010/main" val="5487340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2"/>
          </p:nvPr>
        </p:nvSpPr>
        <p:spPr/>
        <p:txBody>
          <a:bodyPr/>
          <a:lstStyle/>
          <a:p>
            <a:fld id="{94E8D513-F815-49AF-AE30-01E47A21E05B}" type="slidenum">
              <a:rPr kumimoji="1" lang="ja-JP" altLang="en-US" smtClean="0"/>
              <a:pPr/>
              <a:t>32</a:t>
            </a:fld>
            <a:endParaRPr kumimoji="1" lang="ja-JP" altLang="en-US"/>
          </a:p>
        </p:txBody>
      </p:sp>
      <p:sp>
        <p:nvSpPr>
          <p:cNvPr id="4" name="タイトル 3"/>
          <p:cNvSpPr>
            <a:spLocks noGrp="1"/>
          </p:cNvSpPr>
          <p:nvPr>
            <p:ph type="title"/>
          </p:nvPr>
        </p:nvSpPr>
        <p:spPr/>
        <p:txBody>
          <a:bodyPr/>
          <a:lstStyle/>
          <a:p>
            <a:r>
              <a:rPr kumimoji="1" lang="ja-JP" altLang="en-US" dirty="0"/>
              <a:t>お問い合わせ先</a:t>
            </a:r>
          </a:p>
        </p:txBody>
      </p:sp>
      <p:sp>
        <p:nvSpPr>
          <p:cNvPr id="5" name="正方形/長方形 4"/>
          <p:cNvSpPr/>
          <p:nvPr/>
        </p:nvSpPr>
        <p:spPr>
          <a:xfrm>
            <a:off x="582677" y="979256"/>
            <a:ext cx="5553718" cy="228173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t"/>
          <a:lstStyle/>
          <a:p>
            <a:pPr>
              <a:lnSpc>
                <a:spcPct val="120000"/>
              </a:lnSpc>
            </a:pPr>
            <a:r>
              <a:rPr kumimoji="1" lang="ja-JP" altLang="en-US" dirty="0">
                <a:solidFill>
                  <a:schemeClr val="tx1"/>
                </a:solidFill>
                <a:latin typeface="メイリオ" panose="020B0604030504040204" pitchFamily="50" charset="-128"/>
                <a:ea typeface="メイリオ" panose="020B0604030504040204" pitchFamily="50" charset="-128"/>
              </a:rPr>
              <a:t>　</a:t>
            </a:r>
            <a:r>
              <a:rPr kumimoji="1" lang="en-US" altLang="ja-JP" b="1" dirty="0">
                <a:solidFill>
                  <a:schemeClr val="accent1"/>
                </a:solidFill>
                <a:latin typeface="メイリオ" panose="020B0604030504040204" pitchFamily="50" charset="-128"/>
                <a:ea typeface="メイリオ" panose="020B0604030504040204" pitchFamily="50" charset="-128"/>
              </a:rPr>
              <a:t>AKASHI</a:t>
            </a:r>
            <a:r>
              <a:rPr kumimoji="1" lang="ja-JP" altLang="en-US" b="1" dirty="0">
                <a:solidFill>
                  <a:schemeClr val="accent1"/>
                </a:solidFill>
                <a:latin typeface="メイリオ" panose="020B0604030504040204" pitchFamily="50" charset="-128"/>
                <a:ea typeface="メイリオ" panose="020B0604030504040204" pitchFamily="50" charset="-128"/>
              </a:rPr>
              <a:t>による勤怠管理のお問い合わせ先</a:t>
            </a:r>
            <a:endParaRPr kumimoji="1" lang="en-US" altLang="ja-JP" b="1" dirty="0">
              <a:solidFill>
                <a:schemeClr val="accent1"/>
              </a:solidFill>
              <a:latin typeface="メイリオ" panose="020B0604030504040204" pitchFamily="50" charset="-128"/>
              <a:ea typeface="メイリオ" panose="020B0604030504040204" pitchFamily="50" charset="-128"/>
            </a:endParaRPr>
          </a:p>
          <a:p>
            <a:pPr>
              <a:lnSpc>
                <a:spcPct val="120000"/>
              </a:lnSpc>
            </a:pPr>
            <a:endParaRPr kumimoji="1" lang="en-US" altLang="ja-JP" dirty="0">
              <a:solidFill>
                <a:schemeClr val="tx1"/>
              </a:solidFill>
              <a:latin typeface="メイリオ" panose="020B0604030504040204" pitchFamily="50" charset="-128"/>
              <a:ea typeface="メイリオ" panose="020B0604030504040204" pitchFamily="50" charset="-128"/>
            </a:endParaRPr>
          </a:p>
          <a:p>
            <a:pPr>
              <a:lnSpc>
                <a:spcPct val="120000"/>
              </a:lnSpc>
            </a:pPr>
            <a:r>
              <a:rPr kumimoji="1" lang="ja-JP" altLang="en-US" dirty="0">
                <a:solidFill>
                  <a:schemeClr val="tx1"/>
                </a:solidFill>
                <a:latin typeface="メイリオ" panose="020B0604030504040204" pitchFamily="50" charset="-128"/>
                <a:ea typeface="メイリオ" panose="020B0604030504040204" pitchFamily="50" charset="-128"/>
              </a:rPr>
              <a:t>　　担当者：企業管理者さま名</a:t>
            </a:r>
            <a:endParaRPr kumimoji="1" lang="en-US" altLang="ja-JP" dirty="0">
              <a:solidFill>
                <a:schemeClr val="tx1"/>
              </a:solidFill>
              <a:latin typeface="メイリオ" panose="020B0604030504040204" pitchFamily="50" charset="-128"/>
              <a:ea typeface="メイリオ" panose="020B0604030504040204" pitchFamily="50" charset="-128"/>
            </a:endParaRPr>
          </a:p>
          <a:p>
            <a:pPr>
              <a:lnSpc>
                <a:spcPct val="120000"/>
              </a:lnSpc>
            </a:pPr>
            <a:r>
              <a:rPr kumimoji="1" lang="ja-JP" altLang="en-US" dirty="0">
                <a:solidFill>
                  <a:schemeClr val="tx1"/>
                </a:solidFill>
                <a:latin typeface="メイリオ" panose="020B0604030504040204" pitchFamily="50" charset="-128"/>
                <a:ea typeface="メイリオ" panose="020B0604030504040204" pitchFamily="50" charset="-128"/>
              </a:rPr>
              <a:t>　　</a:t>
            </a:r>
            <a:r>
              <a:rPr kumimoji="1" lang="en-US" altLang="ja-JP" dirty="0">
                <a:solidFill>
                  <a:schemeClr val="tx1"/>
                </a:solidFill>
                <a:latin typeface="メイリオ" panose="020B0604030504040204" pitchFamily="50" charset="-128"/>
                <a:ea typeface="メイリオ" panose="020B0604030504040204" pitchFamily="50" charset="-128"/>
              </a:rPr>
              <a:t>TEL</a:t>
            </a:r>
            <a:r>
              <a:rPr kumimoji="1" lang="ja-JP" altLang="en-US" dirty="0">
                <a:solidFill>
                  <a:schemeClr val="tx1"/>
                </a:solidFill>
                <a:latin typeface="メイリオ" panose="020B0604030504040204" pitchFamily="50" charset="-128"/>
                <a:ea typeface="メイリオ" panose="020B0604030504040204" pitchFamily="50" charset="-128"/>
              </a:rPr>
              <a:t>　  ：</a:t>
            </a:r>
            <a:r>
              <a:rPr kumimoji="1" lang="en-US" altLang="ja-JP" dirty="0">
                <a:solidFill>
                  <a:schemeClr val="tx1"/>
                </a:solidFill>
                <a:latin typeface="メイリオ" panose="020B0604030504040204" pitchFamily="50" charset="-128"/>
                <a:ea typeface="メイリオ" panose="020B0604030504040204" pitchFamily="50" charset="-128"/>
              </a:rPr>
              <a:t>×××-××××</a:t>
            </a:r>
          </a:p>
          <a:p>
            <a:pPr>
              <a:lnSpc>
                <a:spcPct val="120000"/>
              </a:lnSpc>
            </a:pPr>
            <a:r>
              <a:rPr kumimoji="1" lang="ja-JP" altLang="en-US" dirty="0">
                <a:solidFill>
                  <a:schemeClr val="tx1"/>
                </a:solidFill>
                <a:latin typeface="メイリオ" panose="020B0604030504040204" pitchFamily="50" charset="-128"/>
                <a:ea typeface="メイリオ" panose="020B0604030504040204" pitchFamily="50" charset="-128"/>
              </a:rPr>
              <a:t>　　</a:t>
            </a:r>
            <a:r>
              <a:rPr kumimoji="1" lang="en-US" altLang="ja-JP" dirty="0">
                <a:solidFill>
                  <a:schemeClr val="tx1"/>
                </a:solidFill>
                <a:latin typeface="メイリオ" panose="020B0604030504040204" pitchFamily="50" charset="-128"/>
                <a:ea typeface="メイリオ" panose="020B0604030504040204" pitchFamily="50" charset="-128"/>
              </a:rPr>
              <a:t>E-Mail</a:t>
            </a:r>
            <a:r>
              <a:rPr kumimoji="1" lang="ja-JP" altLang="en-US" dirty="0">
                <a:solidFill>
                  <a:schemeClr val="tx1"/>
                </a:solidFill>
                <a:latin typeface="メイリオ" panose="020B0604030504040204" pitchFamily="50" charset="-128"/>
                <a:ea typeface="メイリオ" panose="020B0604030504040204" pitchFamily="50" charset="-128"/>
              </a:rPr>
              <a:t> ：企業管理者さま</a:t>
            </a:r>
            <a:r>
              <a:rPr kumimoji="1" lang="en-US" altLang="ja-JP" dirty="0">
                <a:solidFill>
                  <a:schemeClr val="tx1"/>
                </a:solidFill>
                <a:latin typeface="メイリオ" panose="020B0604030504040204" pitchFamily="50" charset="-128"/>
                <a:ea typeface="メイリオ" panose="020B0604030504040204" pitchFamily="50" charset="-128"/>
              </a:rPr>
              <a:t>E-Mail</a:t>
            </a:r>
          </a:p>
          <a:p>
            <a:pPr>
              <a:lnSpc>
                <a:spcPct val="120000"/>
              </a:lnSpc>
            </a:pPr>
            <a:r>
              <a:rPr kumimoji="1" lang="ja-JP" altLang="en-US" dirty="0">
                <a:solidFill>
                  <a:schemeClr val="tx1"/>
                </a:solidFill>
                <a:latin typeface="メイリオ" panose="020B0604030504040204" pitchFamily="50" charset="-128"/>
                <a:ea typeface="メイリオ" panose="020B0604030504040204" pitchFamily="50" charset="-128"/>
              </a:rPr>
              <a:t>　　</a:t>
            </a:r>
          </a:p>
        </p:txBody>
      </p:sp>
      <p:sp>
        <p:nvSpPr>
          <p:cNvPr id="6" name="正方形/長方形 5"/>
          <p:cNvSpPr/>
          <p:nvPr/>
        </p:nvSpPr>
        <p:spPr>
          <a:xfrm>
            <a:off x="591857" y="3423164"/>
            <a:ext cx="5533521" cy="475135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t"/>
          <a:lstStyle/>
          <a:p>
            <a:pPr>
              <a:lnSpc>
                <a:spcPct val="120000"/>
              </a:lnSpc>
            </a:pPr>
            <a:r>
              <a:rPr kumimoji="1" lang="ja-JP" altLang="en-US" dirty="0">
                <a:solidFill>
                  <a:schemeClr val="tx1"/>
                </a:solidFill>
                <a:latin typeface="メイリオ" panose="020B0604030504040204" pitchFamily="50" charset="-128"/>
                <a:ea typeface="メイリオ" panose="020B0604030504040204" pitchFamily="50" charset="-128"/>
              </a:rPr>
              <a:t>　</a:t>
            </a:r>
            <a:r>
              <a:rPr kumimoji="1" lang="ja-JP" altLang="en-US" b="1" dirty="0">
                <a:solidFill>
                  <a:schemeClr val="accent1"/>
                </a:solidFill>
                <a:latin typeface="メイリオ" panose="020B0604030504040204" pitchFamily="50" charset="-128"/>
                <a:ea typeface="メイリオ" panose="020B0604030504040204" pitchFamily="50" charset="-128"/>
              </a:rPr>
              <a:t>その他ご注意点</a:t>
            </a:r>
            <a:endParaRPr kumimoji="1" lang="en-US" altLang="ja-JP" b="1" dirty="0">
              <a:solidFill>
                <a:schemeClr val="accent1"/>
              </a:solidFill>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732622" y="4157101"/>
            <a:ext cx="5337258" cy="3754874"/>
          </a:xfrm>
          <a:prstGeom prst="rect">
            <a:avLst/>
          </a:prstGeom>
          <a:noFill/>
        </p:spPr>
        <p:txBody>
          <a:bodyPr wrap="square" rtlCol="0">
            <a:spAutoFit/>
          </a:bodyPr>
          <a:lstStyle/>
          <a:p>
            <a:r>
              <a:rPr kumimoji="1" lang="en-US" altLang="ja-JP" sz="1400" dirty="0">
                <a:solidFill>
                  <a:srgbClr val="FF0000"/>
                </a:solidFill>
                <a:latin typeface="メイリオ" panose="020B0604030504040204" pitchFamily="50" charset="-128"/>
                <a:ea typeface="メイリオ" panose="020B0604030504040204" pitchFamily="50" charset="-128"/>
              </a:rPr>
              <a:t>※</a:t>
            </a:r>
            <a:r>
              <a:rPr kumimoji="1" lang="ja-JP" altLang="en-US" sz="1400" dirty="0">
                <a:solidFill>
                  <a:srgbClr val="FF0000"/>
                </a:solidFill>
                <a:latin typeface="メイリオ" panose="020B0604030504040204" pitchFamily="50" charset="-128"/>
                <a:ea typeface="メイリオ" panose="020B0604030504040204" pitchFamily="50" charset="-128"/>
              </a:rPr>
              <a:t>この項目は例として記載しています。書き換えてご利用ください。</a:t>
            </a:r>
            <a:endParaRPr kumimoji="1" lang="en-US" altLang="ja-JP" sz="1400" dirty="0">
              <a:solidFill>
                <a:srgbClr val="FF0000"/>
              </a:solidFill>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・出勤、退勤打刻を忘れないように注意してください。</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　</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・打刻忘れに関しては登録のメールアドレスにアラート通知</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　しますので、確認をしてください。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・出勤簿は毎日確認してください。特に月度の最終日（月末）</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　</a:t>
            </a:r>
            <a:r>
              <a:rPr kumimoji="1" lang="ja-JP" altLang="en-US" sz="1400" dirty="0" err="1">
                <a:latin typeface="メイリオ" panose="020B0604030504040204" pitchFamily="50" charset="-128"/>
                <a:ea typeface="メイリオ" panose="020B0604030504040204" pitchFamily="50" charset="-128"/>
              </a:rPr>
              <a:t>には</a:t>
            </a:r>
            <a:r>
              <a:rPr kumimoji="1" lang="ja-JP" altLang="en-US" sz="1400" dirty="0">
                <a:latin typeface="メイリオ" panose="020B0604030504040204" pitchFamily="50" charset="-128"/>
                <a:ea typeface="メイリオ" panose="020B0604030504040204" pitchFamily="50" charset="-128"/>
              </a:rPr>
              <a:t>必ず勤怠の実績に間違いがないか確認をしてください。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・休憩打刻は利用しませんが、残業時間のみ打刻休憩と</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　なります。</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・直行</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直帰の場合には、現地より</a:t>
            </a:r>
            <a:r>
              <a:rPr kumimoji="1" lang="en-US" altLang="ja-JP" sz="1400" dirty="0">
                <a:latin typeface="メイリオ" panose="020B0604030504040204" pitchFamily="50" charset="-128"/>
                <a:ea typeface="メイリオ" panose="020B0604030504040204" pitchFamily="50" charset="-128"/>
              </a:rPr>
              <a:t>GPS</a:t>
            </a:r>
            <a:r>
              <a:rPr kumimoji="1" lang="ja-JP" altLang="en-US" sz="1400" dirty="0">
                <a:latin typeface="メイリオ" panose="020B0604030504040204" pitchFamily="50" charset="-128"/>
                <a:ea typeface="メイリオ" panose="020B0604030504040204" pitchFamily="50" charset="-128"/>
              </a:rPr>
              <a:t>打刻で「出勤</a:t>
            </a:r>
            <a:r>
              <a:rPr kumimoji="1" lang="en-US" altLang="ja-JP" sz="1400" dirty="0">
                <a:latin typeface="メイリオ" panose="020B0604030504040204" pitchFamily="50" charset="-128"/>
                <a:ea typeface="メイリオ" panose="020B0604030504040204" pitchFamily="50" charset="-128"/>
              </a:rPr>
              <a:t>/</a:t>
            </a:r>
            <a:r>
              <a:rPr kumimoji="1" lang="ja-JP" altLang="en-US" sz="1400" dirty="0">
                <a:latin typeface="メイリオ" panose="020B0604030504040204" pitchFamily="50" charset="-128"/>
                <a:ea typeface="メイリオ" panose="020B0604030504040204" pitchFamily="50" charset="-128"/>
              </a:rPr>
              <a:t>退勤打刻</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　を行なってください。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p:txBody>
      </p:sp>
      <p:pic>
        <p:nvPicPr>
          <p:cNvPr id="15" name="Picture 7" descr="C:\Users\Aizawa\Downloads\時間経過のアイコン 2.png"/>
          <p:cNvPicPr>
            <a:picLocks noChangeAspect="1" noChangeArrowheads="1"/>
          </p:cNvPicPr>
          <p:nvPr/>
        </p:nvPicPr>
        <p:blipFill>
          <a:blip r:embed="rId3" cstate="print"/>
          <a:srcRect/>
          <a:stretch>
            <a:fillRect/>
          </a:stretch>
        </p:blipFill>
        <p:spPr bwMode="auto">
          <a:xfrm>
            <a:off x="5904045" y="8301267"/>
            <a:ext cx="501650" cy="503237"/>
          </a:xfrm>
          <a:prstGeom prst="rect">
            <a:avLst/>
          </a:prstGeom>
          <a:noFill/>
          <a:ln w="9525">
            <a:noFill/>
            <a:miter lim="800000"/>
            <a:headEnd/>
            <a:tailEnd/>
          </a:ln>
        </p:spPr>
      </p:pic>
      <p:sp>
        <p:nvSpPr>
          <p:cNvPr id="16" name="テキスト ボックス 15"/>
          <p:cNvSpPr txBox="1"/>
          <p:nvPr/>
        </p:nvSpPr>
        <p:spPr>
          <a:xfrm>
            <a:off x="2669840" y="8446932"/>
            <a:ext cx="3433505" cy="307777"/>
          </a:xfrm>
          <a:prstGeom prst="rect">
            <a:avLst/>
          </a:prstGeom>
          <a:noFill/>
        </p:spPr>
        <p:txBody>
          <a:bodyPr wrap="square" rtlCol="0">
            <a:spAutoFit/>
          </a:bodyPr>
          <a:lstStyle/>
          <a:p>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以上、よろしくお願いいたします。</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3</a:t>
            </a:fld>
            <a:endParaRPr lang="ja-JP" altLang="en-US" dirty="0"/>
          </a:p>
        </p:txBody>
      </p:sp>
      <p:sp>
        <p:nvSpPr>
          <p:cNvPr id="20" name="タイトル 19"/>
          <p:cNvSpPr>
            <a:spLocks noGrp="1"/>
          </p:cNvSpPr>
          <p:nvPr>
            <p:ph type="title"/>
          </p:nvPr>
        </p:nvSpPr>
        <p:spPr/>
        <p:txBody>
          <a:bodyPr/>
          <a:lstStyle/>
          <a:p>
            <a:r>
              <a:rPr lang="ja-JP" altLang="en-US" dirty="0"/>
              <a:t>もくじ</a:t>
            </a:r>
          </a:p>
        </p:txBody>
      </p:sp>
      <p:sp>
        <p:nvSpPr>
          <p:cNvPr id="6" name="テキスト ボックス 5">
            <a:extLst>
              <a:ext uri="{FF2B5EF4-FFF2-40B4-BE49-F238E27FC236}">
                <a16:creationId xmlns:a16="http://schemas.microsoft.com/office/drawing/2014/main" id="{30276C0A-F38D-4D7B-9F53-2A0F895EBECE}"/>
              </a:ext>
            </a:extLst>
          </p:cNvPr>
          <p:cNvSpPr txBox="1"/>
          <p:nvPr/>
        </p:nvSpPr>
        <p:spPr>
          <a:xfrm>
            <a:off x="529145" y="900077"/>
            <a:ext cx="6164263" cy="7540526"/>
          </a:xfrm>
          <a:prstGeom prst="rect">
            <a:avLst/>
          </a:prstGeom>
          <a:noFill/>
        </p:spPr>
        <p:txBody>
          <a:bodyPr wrap="square" rtlCol="0">
            <a:spAutoFit/>
          </a:bodyPr>
          <a:lstStyle/>
          <a:p>
            <a:pPr marL="5114925" indent="-5114925">
              <a:lnSpc>
                <a:spcPct val="200000"/>
              </a:lnSpc>
            </a:pPr>
            <a:r>
              <a:rPr kumimoji="1" lang="en-US" altLang="ja-JP" sz="1600" dirty="0">
                <a:latin typeface="メイリオ" panose="020B0604030504040204" pitchFamily="50" charset="-128"/>
                <a:ea typeface="メイリオ" panose="020B0604030504040204" pitchFamily="50" charset="-128"/>
              </a:rPr>
              <a:t>AKASHI</a:t>
            </a:r>
            <a:r>
              <a:rPr kumimoji="1" lang="ja-JP" altLang="en-US" sz="1600" dirty="0">
                <a:latin typeface="メイリオ" panose="020B0604030504040204" pitchFamily="50" charset="-128"/>
                <a:ea typeface="メイリオ" panose="020B0604030504040204" pitchFamily="50" charset="-128"/>
              </a:rPr>
              <a:t>について</a:t>
            </a:r>
            <a:r>
              <a:rPr kumimoji="1" lang="en-US" altLang="ja-JP" sz="1600" dirty="0">
                <a:latin typeface="メイリオ" panose="020B0604030504040204" pitchFamily="50" charset="-128"/>
                <a:ea typeface="メイリオ" panose="020B0604030504040204" pitchFamily="50" charset="-128"/>
              </a:rPr>
              <a:t> </a:t>
            </a:r>
            <a:r>
              <a:rPr kumimoji="1" lang="en-US" altLang="ja-JP" sz="1600" u="dashHeavy" baseline="300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 4</a:t>
            </a:r>
          </a:p>
          <a:p>
            <a:pPr marL="5114925" indent="-5114925">
              <a:lnSpc>
                <a:spcPct val="200000"/>
              </a:lnSpc>
            </a:pPr>
            <a:r>
              <a:rPr kumimoji="1" lang="ja-JP" altLang="en-US" sz="1600" dirty="0">
                <a:latin typeface="メイリオ" panose="020B0604030504040204" pitchFamily="50" charset="-128"/>
                <a:ea typeface="メイリオ" panose="020B0604030504040204" pitchFamily="50" charset="-128"/>
              </a:rPr>
              <a:t>パスワード登録</a:t>
            </a:r>
            <a:r>
              <a:rPr kumimoji="1" lang="en-US" altLang="ja-JP" sz="1600" dirty="0">
                <a:latin typeface="メイリオ" panose="020B0604030504040204" pitchFamily="50" charset="-128"/>
                <a:ea typeface="メイリオ" panose="020B0604030504040204" pitchFamily="50" charset="-128"/>
              </a:rPr>
              <a:t> </a:t>
            </a:r>
            <a:r>
              <a:rPr kumimoji="1" lang="en-US" altLang="ja-JP" sz="1600" u="dashHeavy" baseline="300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 5</a:t>
            </a:r>
          </a:p>
          <a:p>
            <a:pPr marL="5114925" indent="-5114925">
              <a:lnSpc>
                <a:spcPct val="200000"/>
              </a:lnSpc>
            </a:pPr>
            <a:r>
              <a:rPr kumimoji="1" lang="ja-JP" altLang="en-US" sz="1600" dirty="0">
                <a:latin typeface="メイリオ" panose="020B0604030504040204" pitchFamily="50" charset="-128"/>
                <a:ea typeface="メイリオ" panose="020B0604030504040204" pitchFamily="50" charset="-128"/>
              </a:rPr>
              <a:t>打刻 </a:t>
            </a:r>
            <a:r>
              <a:rPr kumimoji="1" lang="en-US" altLang="ja-JP" sz="1600" u="dashHeavy" baseline="300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 9</a:t>
            </a:r>
          </a:p>
          <a:p>
            <a:pPr marL="5114925" indent="-5114925">
              <a:lnSpc>
                <a:spcPct val="200000"/>
              </a:lnSpc>
            </a:pPr>
            <a:r>
              <a:rPr kumimoji="1" lang="ja-JP" altLang="en-US" sz="1600" dirty="0">
                <a:latin typeface="メイリオ" panose="020B0604030504040204" pitchFamily="50" charset="-128"/>
                <a:ea typeface="メイリオ" panose="020B0604030504040204" pitchFamily="50" charset="-128"/>
              </a:rPr>
              <a:t>　</a:t>
            </a:r>
            <a:r>
              <a:rPr kumimoji="1" lang="ja-JP" altLang="en-US" sz="1400" dirty="0">
                <a:latin typeface="メイリオ" panose="020B0604030504040204" pitchFamily="50" charset="-128"/>
                <a:ea typeface="メイリオ" panose="020B0604030504040204" pitchFamily="50" charset="-128"/>
              </a:rPr>
              <a:t>マイページ打刻（</a:t>
            </a:r>
            <a:r>
              <a:rPr kumimoji="1" lang="en-US" altLang="ja-JP" sz="1400" dirty="0">
                <a:latin typeface="メイリオ" panose="020B0604030504040204" pitchFamily="50" charset="-128"/>
                <a:ea typeface="メイリオ" panose="020B0604030504040204" pitchFamily="50" charset="-128"/>
              </a:rPr>
              <a:t>PC</a:t>
            </a:r>
            <a:r>
              <a:rPr kumimoji="1" lang="ja-JP" altLang="en-US" sz="1400" dirty="0">
                <a:latin typeface="メイリオ" panose="020B0604030504040204" pitchFamily="50" charset="-128"/>
                <a:ea typeface="メイリオ" panose="020B0604030504040204" pitchFamily="50" charset="-128"/>
              </a:rPr>
              <a:t>）打刻 </a:t>
            </a:r>
            <a:r>
              <a:rPr kumimoji="1" lang="en-US" altLang="ja-JP" sz="1400" u="dashHeavy" baseline="300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 9</a:t>
            </a:r>
          </a:p>
          <a:p>
            <a:pPr marL="5114925" indent="-5114925">
              <a:lnSpc>
                <a:spcPct val="200000"/>
              </a:lnSpc>
            </a:pPr>
            <a:r>
              <a:rPr kumimoji="1" lang="ja-JP" altLang="en-US" sz="1400" dirty="0">
                <a:latin typeface="メイリオ" panose="020B0604030504040204" pitchFamily="50" charset="-128"/>
                <a:ea typeface="メイリオ" panose="020B0604030504040204" pitchFamily="50" charset="-128"/>
              </a:rPr>
              <a:t>　マイページ打刻（スマホ</a:t>
            </a:r>
            <a:r>
              <a:rPr kumimoji="1" lang="en-US" altLang="ja-JP" sz="1400" dirty="0">
                <a:latin typeface="メイリオ" panose="020B0604030504040204" pitchFamily="50" charset="-128"/>
                <a:ea typeface="メイリオ" panose="020B0604030504040204" pitchFamily="50" charset="-128"/>
              </a:rPr>
              <a:t>/GPS</a:t>
            </a:r>
            <a:r>
              <a:rPr kumimoji="1" lang="ja-JP" altLang="en-US" sz="1400" dirty="0">
                <a:latin typeface="メイリオ" panose="020B0604030504040204" pitchFamily="50" charset="-128"/>
                <a:ea typeface="メイリオ" panose="020B0604030504040204" pitchFamily="50" charset="-128"/>
              </a:rPr>
              <a:t>打刻 </a:t>
            </a:r>
            <a:r>
              <a:rPr kumimoji="1" lang="en-US" altLang="ja-JP" sz="1400" u="dashHeavy" baseline="300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11</a:t>
            </a:r>
          </a:p>
          <a:p>
            <a:pPr marL="5114925" indent="-5114925">
              <a:lnSpc>
                <a:spcPct val="200000"/>
              </a:lnSpc>
            </a:pPr>
            <a:r>
              <a:rPr kumimoji="1" lang="ja-JP" altLang="en-US" sz="1400" dirty="0">
                <a:latin typeface="メイリオ" panose="020B0604030504040204" pitchFamily="50" charset="-128"/>
                <a:ea typeface="メイリオ" panose="020B0604030504040204" pitchFamily="50" charset="-128"/>
              </a:rPr>
              <a:t>　共有</a:t>
            </a:r>
            <a:r>
              <a:rPr kumimoji="1" lang="en-US" altLang="ja-JP" sz="1400" dirty="0">
                <a:latin typeface="メイリオ" panose="020B0604030504040204" pitchFamily="50" charset="-128"/>
                <a:ea typeface="メイリオ" panose="020B0604030504040204" pitchFamily="50" charset="-128"/>
              </a:rPr>
              <a:t>PC/</a:t>
            </a:r>
            <a:r>
              <a:rPr kumimoji="1" lang="ja-JP" altLang="en-US" sz="1400" dirty="0">
                <a:latin typeface="メイリオ" panose="020B0604030504040204" pitchFamily="50" charset="-128"/>
                <a:ea typeface="メイリオ" panose="020B0604030504040204" pitchFamily="50" charset="-128"/>
              </a:rPr>
              <a:t>専用打刻機器での打刻について </a:t>
            </a:r>
            <a:r>
              <a:rPr kumimoji="1" lang="en-US" altLang="ja-JP" sz="1400" u="dashHeavy" baseline="300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15</a:t>
            </a:r>
          </a:p>
          <a:p>
            <a:pPr marL="5114925" indent="-5114925">
              <a:lnSpc>
                <a:spcPct val="200000"/>
              </a:lnSpc>
            </a:pPr>
            <a:r>
              <a:rPr kumimoji="1" lang="ja-JP" altLang="en-US" sz="1400" dirty="0">
                <a:latin typeface="メイリオ" panose="020B0604030504040204" pitchFamily="50" charset="-128"/>
                <a:ea typeface="メイリオ" panose="020B0604030504040204" pitchFamily="50" charset="-128"/>
              </a:rPr>
              <a:t>　共有</a:t>
            </a:r>
            <a:r>
              <a:rPr kumimoji="1" lang="en-US" altLang="ja-JP" sz="1400" dirty="0">
                <a:latin typeface="メイリオ" panose="020B0604030504040204" pitchFamily="50" charset="-128"/>
                <a:ea typeface="メイリオ" panose="020B0604030504040204" pitchFamily="50" charset="-128"/>
              </a:rPr>
              <a:t>PC</a:t>
            </a:r>
            <a:r>
              <a:rPr kumimoji="1" lang="ja-JP" altLang="en-US" sz="1400" dirty="0">
                <a:latin typeface="メイリオ" panose="020B0604030504040204" pitchFamily="50" charset="-128"/>
                <a:ea typeface="メイリオ" panose="020B0604030504040204" pitchFamily="50" charset="-128"/>
              </a:rPr>
              <a:t>打刻（</a:t>
            </a:r>
            <a:r>
              <a:rPr kumimoji="1" lang="en-US" altLang="ja-JP" sz="1400" dirty="0">
                <a:latin typeface="メイリオ" panose="020B0604030504040204" pitchFamily="50" charset="-128"/>
                <a:ea typeface="メイリオ" panose="020B0604030504040204" pitchFamily="50" charset="-128"/>
              </a:rPr>
              <a:t>Windows</a:t>
            </a:r>
            <a:r>
              <a:rPr kumimoji="1" lang="ja-JP" altLang="en-US" sz="1400" dirty="0">
                <a:latin typeface="メイリオ" panose="020B0604030504040204" pitchFamily="50" charset="-128"/>
                <a:ea typeface="メイリオ" panose="020B0604030504040204" pitchFamily="50" charset="-128"/>
              </a:rPr>
              <a:t>打刻アプリケーション） </a:t>
            </a:r>
            <a:r>
              <a:rPr kumimoji="1" lang="en-US" altLang="ja-JP" sz="1400" u="dashHeavy" baseline="300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16</a:t>
            </a:r>
          </a:p>
          <a:p>
            <a:pPr marL="5114925" indent="-5114925">
              <a:lnSpc>
                <a:spcPct val="200000"/>
              </a:lnSpc>
            </a:pPr>
            <a:r>
              <a:rPr kumimoji="1" lang="ja-JP" altLang="en-US" sz="1400" dirty="0">
                <a:latin typeface="メイリオ" panose="020B0604030504040204" pitchFamily="50" charset="-128"/>
                <a:ea typeface="メイリオ" panose="020B0604030504040204" pitchFamily="50" charset="-128"/>
              </a:rPr>
              <a:t>　共有</a:t>
            </a:r>
            <a:r>
              <a:rPr kumimoji="1" lang="en-US" altLang="ja-JP" sz="1400" dirty="0">
                <a:latin typeface="メイリオ" panose="020B0604030504040204" pitchFamily="50" charset="-128"/>
                <a:ea typeface="メイリオ" panose="020B0604030504040204" pitchFamily="50" charset="-128"/>
              </a:rPr>
              <a:t>PC</a:t>
            </a:r>
            <a:r>
              <a:rPr kumimoji="1" lang="ja-JP" altLang="en-US" sz="1400" dirty="0">
                <a:latin typeface="メイリオ" panose="020B0604030504040204" pitchFamily="50" charset="-128"/>
                <a:ea typeface="メイリオ" panose="020B0604030504040204" pitchFamily="50" charset="-128"/>
              </a:rPr>
              <a:t>打刻（</a:t>
            </a:r>
            <a:r>
              <a:rPr kumimoji="1" lang="en-US" altLang="ja-JP" sz="1400" dirty="0">
                <a:latin typeface="メイリオ" panose="020B0604030504040204" pitchFamily="50" charset="-128"/>
                <a:ea typeface="メイリオ" panose="020B0604030504040204" pitchFamily="50" charset="-128"/>
              </a:rPr>
              <a:t>iPad</a:t>
            </a:r>
            <a:r>
              <a:rPr kumimoji="1" lang="ja-JP" altLang="en-US" sz="1400" dirty="0">
                <a:latin typeface="メイリオ" panose="020B0604030504040204" pitchFamily="50" charset="-128"/>
                <a:ea typeface="メイリオ" panose="020B0604030504040204" pitchFamily="50" charset="-128"/>
              </a:rPr>
              <a:t>打刻アプリケーション）打</a:t>
            </a:r>
            <a:r>
              <a:rPr kumimoji="1" lang="en-US" altLang="ja-JP" sz="1400" u="dashHeavy" baseline="300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18</a:t>
            </a:r>
          </a:p>
          <a:p>
            <a:pPr marL="5114925" indent="-5114925">
              <a:lnSpc>
                <a:spcPct val="200000"/>
              </a:lnSpc>
            </a:pPr>
            <a:r>
              <a:rPr kumimoji="1" lang="ja-JP" altLang="en-US" sz="1400" dirty="0">
                <a:latin typeface="メイリオ" panose="020B0604030504040204" pitchFamily="50" charset="-128"/>
                <a:ea typeface="メイリオ" panose="020B0604030504040204" pitchFamily="50" charset="-128"/>
              </a:rPr>
              <a:t>　</a:t>
            </a:r>
            <a:r>
              <a:rPr kumimoji="1" lang="en-US" altLang="ja-JP" sz="1400" dirty="0" err="1">
                <a:latin typeface="メイリオ" panose="020B0604030504040204" pitchFamily="50" charset="-128"/>
                <a:ea typeface="メイリオ" panose="020B0604030504040204" pitchFamily="50" charset="-128"/>
              </a:rPr>
              <a:t>PitTouch</a:t>
            </a:r>
            <a:r>
              <a:rPr kumimoji="1" lang="en-US" altLang="ja-JP" sz="1400" dirty="0">
                <a:latin typeface="メイリオ" panose="020B0604030504040204" pitchFamily="50" charset="-128"/>
                <a:ea typeface="メイリオ" panose="020B0604030504040204" pitchFamily="50" charset="-128"/>
              </a:rPr>
              <a:t> Pro3</a:t>
            </a:r>
            <a:r>
              <a:rPr kumimoji="1" lang="ja-JP" altLang="en-US" sz="1400" dirty="0">
                <a:latin typeface="メイリオ" panose="020B0604030504040204" pitchFamily="50" charset="-128"/>
                <a:ea typeface="メイリオ" panose="020B0604030504040204" pitchFamily="50" charset="-128"/>
              </a:rPr>
              <a:t> </a:t>
            </a:r>
            <a:r>
              <a:rPr kumimoji="1" lang="en-US" altLang="ja-JP" sz="1400" u="dashHeavy" baseline="300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20</a:t>
            </a:r>
          </a:p>
          <a:p>
            <a:pPr marL="5114925" indent="-5114925">
              <a:lnSpc>
                <a:spcPct val="200000"/>
              </a:lnSpc>
            </a:pPr>
            <a:r>
              <a:rPr kumimoji="1" lang="ja-JP" altLang="en-US" sz="1400" dirty="0">
                <a:latin typeface="メイリオ" panose="020B0604030504040204" pitchFamily="50" charset="-128"/>
                <a:ea typeface="メイリオ" panose="020B0604030504040204" pitchFamily="50" charset="-128"/>
              </a:rPr>
              <a:t>　</a:t>
            </a:r>
            <a:r>
              <a:rPr kumimoji="1" lang="en-US" altLang="ja-JP" sz="1400" dirty="0" err="1">
                <a:latin typeface="メイリオ" panose="020B0604030504040204" pitchFamily="50" charset="-128"/>
                <a:ea typeface="メイリオ" panose="020B0604030504040204" pitchFamily="50" charset="-128"/>
              </a:rPr>
              <a:t>PitTouch</a:t>
            </a:r>
            <a:r>
              <a:rPr kumimoji="1" lang="en-US" altLang="ja-JP" sz="1400" dirty="0">
                <a:latin typeface="メイリオ" panose="020B0604030504040204" pitchFamily="50" charset="-128"/>
                <a:ea typeface="メイリオ" panose="020B0604030504040204" pitchFamily="50" charset="-128"/>
              </a:rPr>
              <a:t> Biz</a:t>
            </a:r>
            <a:r>
              <a:rPr kumimoji="1" lang="ja-JP" altLang="en-US" sz="1400" dirty="0">
                <a:latin typeface="メイリオ" panose="020B0604030504040204" pitchFamily="50" charset="-128"/>
                <a:ea typeface="メイリオ" panose="020B0604030504040204" pitchFamily="50" charset="-128"/>
              </a:rPr>
              <a:t> </a:t>
            </a:r>
            <a:r>
              <a:rPr kumimoji="1" lang="en-US" altLang="ja-JP" sz="1400" u="dashHeavy" baseline="300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21</a:t>
            </a:r>
          </a:p>
          <a:p>
            <a:pPr marL="5114925" indent="-5114925">
              <a:lnSpc>
                <a:spcPct val="200000"/>
              </a:lnSpc>
            </a:pPr>
            <a:r>
              <a:rPr kumimoji="1" lang="ja-JP" altLang="en-US" sz="1600" dirty="0">
                <a:latin typeface="メイリオ" panose="020B0604030504040204" pitchFamily="50" charset="-128"/>
                <a:ea typeface="メイリオ" panose="020B0604030504040204" pitchFamily="50" charset="-128"/>
              </a:rPr>
              <a:t>出勤簿の確認 </a:t>
            </a:r>
            <a:r>
              <a:rPr kumimoji="1" lang="en-US" altLang="ja-JP" sz="1600" u="dashHeavy" baseline="300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23</a:t>
            </a:r>
          </a:p>
          <a:p>
            <a:pPr marL="5114925" indent="-5114925">
              <a:lnSpc>
                <a:spcPct val="200000"/>
              </a:lnSpc>
            </a:pPr>
            <a:r>
              <a:rPr kumimoji="1" lang="ja-JP" altLang="en-US" sz="1600" dirty="0">
                <a:latin typeface="メイリオ" panose="020B0604030504040204" pitchFamily="50" charset="-128"/>
                <a:ea typeface="メイリオ" panose="020B0604030504040204" pitchFamily="50" charset="-128"/>
              </a:rPr>
              <a:t>ダッシュボードの確認 </a:t>
            </a:r>
            <a:r>
              <a:rPr kumimoji="1" lang="en-US" altLang="ja-JP" sz="1600" u="dashHeavy" baseline="300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23</a:t>
            </a:r>
          </a:p>
          <a:p>
            <a:pPr marL="5114925" indent="-5114925">
              <a:lnSpc>
                <a:spcPct val="200000"/>
              </a:lnSpc>
            </a:pPr>
            <a:r>
              <a:rPr kumimoji="1" lang="ja-JP" altLang="en-US" sz="1600" dirty="0">
                <a:latin typeface="メイリオ" panose="020B0604030504040204" pitchFamily="50" charset="-128"/>
                <a:ea typeface="メイリオ" panose="020B0604030504040204" pitchFamily="50" charset="-128"/>
              </a:rPr>
              <a:t>休暇一覧の確認 </a:t>
            </a:r>
            <a:r>
              <a:rPr kumimoji="1" lang="en-US" altLang="ja-JP" sz="1600" u="dashHeavy" baseline="300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27</a:t>
            </a:r>
          </a:p>
          <a:p>
            <a:pPr marL="5114925" indent="-5114925">
              <a:lnSpc>
                <a:spcPct val="200000"/>
              </a:lnSpc>
            </a:pPr>
            <a:r>
              <a:rPr kumimoji="1" lang="ja-JP" altLang="en-US" sz="1600" dirty="0">
                <a:latin typeface="メイリオ" panose="020B0604030504040204" pitchFamily="50" charset="-128"/>
                <a:ea typeface="メイリオ" panose="020B0604030504040204" pitchFamily="50" charset="-128"/>
              </a:rPr>
              <a:t>月次提出 </a:t>
            </a:r>
            <a:r>
              <a:rPr kumimoji="1" lang="en-US" altLang="ja-JP" sz="1600" u="dashHeavy" baseline="300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28</a:t>
            </a:r>
          </a:p>
          <a:p>
            <a:pPr marL="5114925" indent="-5114925">
              <a:lnSpc>
                <a:spcPct val="200000"/>
              </a:lnSpc>
            </a:pPr>
            <a:r>
              <a:rPr kumimoji="1" lang="ja-JP" altLang="en-US" sz="1600" dirty="0">
                <a:latin typeface="メイリオ" panose="020B0604030504040204" pitchFamily="50" charset="-128"/>
                <a:ea typeface="メイリオ" panose="020B0604030504040204" pitchFamily="50" charset="-128"/>
              </a:rPr>
              <a:t>アラートについて </a:t>
            </a:r>
            <a:r>
              <a:rPr kumimoji="1" lang="en-US" altLang="ja-JP" sz="1600" u="dashHeavy" baseline="300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30</a:t>
            </a:r>
          </a:p>
          <a:p>
            <a:pPr marL="5114925" indent="-5114925">
              <a:lnSpc>
                <a:spcPct val="200000"/>
              </a:lnSpc>
            </a:pPr>
            <a:r>
              <a:rPr kumimoji="1" lang="ja-JP" altLang="en-US" sz="1600" dirty="0">
                <a:latin typeface="メイリオ" panose="020B0604030504040204" pitchFamily="50" charset="-128"/>
                <a:ea typeface="メイリオ" panose="020B0604030504040204" pitchFamily="50" charset="-128"/>
              </a:rPr>
              <a:t>お問い合わせ </a:t>
            </a:r>
            <a:r>
              <a:rPr kumimoji="1" lang="en-US" altLang="ja-JP" sz="1600" u="dashHeavy" baseline="300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32</a:t>
            </a:r>
          </a:p>
        </p:txBody>
      </p:sp>
    </p:spTree>
    <p:extLst>
      <p:ext uri="{BB962C8B-B14F-4D97-AF65-F5344CB8AC3E}">
        <p14:creationId xmlns:p14="http://schemas.microsoft.com/office/powerpoint/2010/main" val="2336653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4</a:t>
            </a:fld>
            <a:endParaRPr lang="ja-JP" altLang="en-US" dirty="0"/>
          </a:p>
        </p:txBody>
      </p:sp>
      <p:sp>
        <p:nvSpPr>
          <p:cNvPr id="5" name="タイトル 4"/>
          <p:cNvSpPr>
            <a:spLocks noGrp="1"/>
          </p:cNvSpPr>
          <p:nvPr>
            <p:ph type="title"/>
          </p:nvPr>
        </p:nvSpPr>
        <p:spPr/>
        <p:txBody>
          <a:bodyPr/>
          <a:lstStyle/>
          <a:p>
            <a:r>
              <a:rPr lang="en-US" altLang="ja-JP" dirty="0"/>
              <a:t>AKASHI</a:t>
            </a:r>
            <a:r>
              <a:rPr lang="ja-JP" altLang="en-US" dirty="0"/>
              <a:t>について</a:t>
            </a:r>
          </a:p>
        </p:txBody>
      </p:sp>
      <p:cxnSp>
        <p:nvCxnSpPr>
          <p:cNvPr id="6" name="直線コネクタ 5"/>
          <p:cNvCxnSpPr/>
          <p:nvPr/>
        </p:nvCxnSpPr>
        <p:spPr>
          <a:xfrm>
            <a:off x="323817" y="1550622"/>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383348" y="1146488"/>
            <a:ext cx="3465116" cy="369332"/>
          </a:xfrm>
          <a:prstGeom prst="rect">
            <a:avLst/>
          </a:prstGeom>
          <a:noFill/>
        </p:spPr>
        <p:txBody>
          <a:bodyPr wrap="none" rtlCol="0">
            <a:spAutoFit/>
          </a:bodyPr>
          <a:lstStyle/>
          <a:p>
            <a:r>
              <a:rPr kumimoji="1" lang="en-US" altLang="ja-JP"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AKASHI</a:t>
            </a:r>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での勤怠管理について</a:t>
            </a:r>
          </a:p>
        </p:txBody>
      </p:sp>
      <p:sp>
        <p:nvSpPr>
          <p:cNvPr id="3" name="テキスト ボックス 2">
            <a:extLst>
              <a:ext uri="{FF2B5EF4-FFF2-40B4-BE49-F238E27FC236}">
                <a16:creationId xmlns:a16="http://schemas.microsoft.com/office/drawing/2014/main" id="{E769F4BE-49A1-4726-9B16-68E85BBA1D29}"/>
              </a:ext>
            </a:extLst>
          </p:cNvPr>
          <p:cNvSpPr txBox="1"/>
          <p:nvPr/>
        </p:nvSpPr>
        <p:spPr>
          <a:xfrm>
            <a:off x="622251" y="5492321"/>
            <a:ext cx="5613498" cy="1169551"/>
          </a:xfrm>
          <a:prstGeom prst="rect">
            <a:avLst/>
          </a:prstGeom>
          <a:noFill/>
        </p:spPr>
        <p:txBody>
          <a:bodyPr wrap="square" rtlCol="0">
            <a:spAutoFit/>
          </a:bodyPr>
          <a:lstStyle/>
          <a:p>
            <a:r>
              <a:rPr kumimoji="1" lang="en-US" altLang="ja-JP" sz="1400" dirty="0">
                <a:latin typeface="メイリオ" panose="020B0604030504040204" pitchFamily="50" charset="-128"/>
                <a:ea typeface="メイリオ" panose="020B0604030504040204" pitchFamily="50" charset="-128"/>
              </a:rPr>
              <a:t>AKASHI</a:t>
            </a:r>
            <a:r>
              <a:rPr kumimoji="1" lang="ja-JP" altLang="en-US" sz="1400" dirty="0">
                <a:latin typeface="メイリオ" panose="020B0604030504040204" pitchFamily="50" charset="-128"/>
                <a:ea typeface="メイリオ" panose="020B0604030504040204" pitchFamily="50" charset="-128"/>
              </a:rPr>
              <a:t>へは従業員番号（またはメールアドレス）とパスワードでログインが行えます。</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忘れず出退勤打刻を行い、日々の勤怠状況を自身でも確認しましょう。</a:t>
            </a:r>
          </a:p>
        </p:txBody>
      </p:sp>
      <p:pic>
        <p:nvPicPr>
          <p:cNvPr id="30" name="図 29">
            <a:extLst>
              <a:ext uri="{FF2B5EF4-FFF2-40B4-BE49-F238E27FC236}">
                <a16:creationId xmlns:a16="http://schemas.microsoft.com/office/drawing/2014/main" id="{9210EA7E-46A8-4FBA-A0FE-11B79C6C7446}"/>
              </a:ext>
            </a:extLst>
          </p:cNvPr>
          <p:cNvPicPr>
            <a:picLocks noChangeAspect="1"/>
          </p:cNvPicPr>
          <p:nvPr/>
        </p:nvPicPr>
        <p:blipFill>
          <a:blip r:embed="rId3"/>
          <a:stretch>
            <a:fillRect/>
          </a:stretch>
        </p:blipFill>
        <p:spPr>
          <a:xfrm>
            <a:off x="3621961" y="3238636"/>
            <a:ext cx="1299140" cy="1866371"/>
          </a:xfrm>
          <a:prstGeom prst="rect">
            <a:avLst/>
          </a:prstGeom>
          <a:ln>
            <a:solidFill>
              <a:schemeClr val="tx1"/>
            </a:solidFill>
          </a:ln>
        </p:spPr>
      </p:pic>
      <p:pic>
        <p:nvPicPr>
          <p:cNvPr id="33" name="図 33">
            <a:extLst>
              <a:ext uri="{FF2B5EF4-FFF2-40B4-BE49-F238E27FC236}">
                <a16:creationId xmlns:a16="http://schemas.microsoft.com/office/drawing/2014/main" id="{9074E7F9-E95D-4391-B95C-8534D2A4509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49450" y="3647185"/>
            <a:ext cx="1092067" cy="1092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吹き出し: 円形 3">
            <a:extLst>
              <a:ext uri="{FF2B5EF4-FFF2-40B4-BE49-F238E27FC236}">
                <a16:creationId xmlns:a16="http://schemas.microsoft.com/office/drawing/2014/main" id="{A6EB152B-1773-4F94-A961-00E7EA0F3625}"/>
              </a:ext>
            </a:extLst>
          </p:cNvPr>
          <p:cNvSpPr/>
          <p:nvPr/>
        </p:nvSpPr>
        <p:spPr>
          <a:xfrm>
            <a:off x="622251" y="3524881"/>
            <a:ext cx="668338" cy="668338"/>
          </a:xfrm>
          <a:prstGeom prst="wedgeEllipseCallout">
            <a:avLst>
              <a:gd name="adj1" fmla="val 58877"/>
              <a:gd name="adj2" fmla="val 3072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latin typeface="メイリオ" panose="020B0604030504040204" pitchFamily="50" charset="-128"/>
                <a:ea typeface="メイリオ" panose="020B0604030504040204" pitchFamily="50" charset="-128"/>
              </a:rPr>
              <a:t>出勤</a:t>
            </a:r>
          </a:p>
        </p:txBody>
      </p:sp>
      <p:sp>
        <p:nvSpPr>
          <p:cNvPr id="34" name="吹き出し: 円形 33">
            <a:extLst>
              <a:ext uri="{FF2B5EF4-FFF2-40B4-BE49-F238E27FC236}">
                <a16:creationId xmlns:a16="http://schemas.microsoft.com/office/drawing/2014/main" id="{EAFF1F08-9B8F-4966-8C3A-AF7345863990}"/>
              </a:ext>
            </a:extLst>
          </p:cNvPr>
          <p:cNvSpPr/>
          <p:nvPr/>
        </p:nvSpPr>
        <p:spPr>
          <a:xfrm>
            <a:off x="2007348" y="3530617"/>
            <a:ext cx="668338" cy="668338"/>
          </a:xfrm>
          <a:prstGeom prst="wedgeEllipseCallout">
            <a:avLst>
              <a:gd name="adj1" fmla="val -66946"/>
              <a:gd name="adj2" fmla="val 35606"/>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bg1"/>
                </a:solidFill>
                <a:latin typeface="メイリオ" panose="020B0604030504040204" pitchFamily="50" charset="-128"/>
                <a:ea typeface="メイリオ" panose="020B0604030504040204" pitchFamily="50" charset="-128"/>
              </a:rPr>
              <a:t>退勤</a:t>
            </a:r>
          </a:p>
        </p:txBody>
      </p:sp>
      <p:sp>
        <p:nvSpPr>
          <p:cNvPr id="8" name="矢印: 右 7">
            <a:extLst>
              <a:ext uri="{FF2B5EF4-FFF2-40B4-BE49-F238E27FC236}">
                <a16:creationId xmlns:a16="http://schemas.microsoft.com/office/drawing/2014/main" id="{D3A917FA-26E4-4D47-8423-16B4F52287E2}"/>
              </a:ext>
            </a:extLst>
          </p:cNvPr>
          <p:cNvSpPr/>
          <p:nvPr/>
        </p:nvSpPr>
        <p:spPr>
          <a:xfrm>
            <a:off x="2840304" y="4040911"/>
            <a:ext cx="539418" cy="391886"/>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36" name="テキスト ボックス 35">
            <a:extLst>
              <a:ext uri="{FF2B5EF4-FFF2-40B4-BE49-F238E27FC236}">
                <a16:creationId xmlns:a16="http://schemas.microsoft.com/office/drawing/2014/main" id="{590EFFE1-3EF0-46D0-B33C-EC72A8CB3B9B}"/>
              </a:ext>
            </a:extLst>
          </p:cNvPr>
          <p:cNvSpPr txBox="1"/>
          <p:nvPr/>
        </p:nvSpPr>
        <p:spPr>
          <a:xfrm>
            <a:off x="383348" y="1810652"/>
            <a:ext cx="5728177" cy="738664"/>
          </a:xfrm>
          <a:prstGeom prst="rect">
            <a:avLst/>
          </a:prstGeom>
          <a:noFill/>
        </p:spPr>
        <p:txBody>
          <a:bodyPr wrap="square" rtlCol="0">
            <a:spAutoFit/>
          </a:bodyPr>
          <a:lstStyle/>
          <a:p>
            <a:r>
              <a:rPr kumimoji="1" lang="en-US" altLang="ja-JP" sz="1400" dirty="0">
                <a:latin typeface="メイリオ" panose="020B0604030504040204" pitchFamily="50" charset="-128"/>
                <a:ea typeface="メイリオ" panose="020B0604030504040204" pitchFamily="50" charset="-128"/>
              </a:rPr>
              <a:t>AKASHI</a:t>
            </a:r>
            <a:r>
              <a:rPr kumimoji="1" lang="ja-JP" altLang="en-US" sz="1400" dirty="0">
                <a:latin typeface="メイリオ" panose="020B0604030504040204" pitchFamily="50" charset="-128"/>
                <a:ea typeface="メイリオ" panose="020B0604030504040204" pitchFamily="50" charset="-128"/>
              </a:rPr>
              <a:t>にログインし、出退勤打刻を行うことで、出勤簿（勤務表）作成されます。</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また、自身の出勤簿を閲覧することにより、勤怠状況が確認できます。</a:t>
            </a:r>
          </a:p>
        </p:txBody>
      </p:sp>
      <p:sp>
        <p:nvSpPr>
          <p:cNvPr id="13" name="吹き出し: 円形 12">
            <a:extLst>
              <a:ext uri="{FF2B5EF4-FFF2-40B4-BE49-F238E27FC236}">
                <a16:creationId xmlns:a16="http://schemas.microsoft.com/office/drawing/2014/main" id="{70B0EFFA-64C6-40F3-BBEB-327E9D6EE1F3}"/>
              </a:ext>
            </a:extLst>
          </p:cNvPr>
          <p:cNvSpPr/>
          <p:nvPr/>
        </p:nvSpPr>
        <p:spPr>
          <a:xfrm>
            <a:off x="4818261" y="3258210"/>
            <a:ext cx="1282354" cy="859725"/>
          </a:xfrm>
          <a:prstGeom prst="wedgeEllipseCallout">
            <a:avLst>
              <a:gd name="adj1" fmla="val -66946"/>
              <a:gd name="adj2" fmla="val 35606"/>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latin typeface="メイリオ" panose="020B0604030504040204" pitchFamily="50" charset="-128"/>
                <a:ea typeface="メイリオ" panose="020B0604030504040204" pitchFamily="50" charset="-128"/>
              </a:rPr>
              <a:t>自身の勤怠状況の確認</a:t>
            </a:r>
          </a:p>
        </p:txBody>
      </p:sp>
    </p:spTree>
    <p:extLst>
      <p:ext uri="{BB962C8B-B14F-4D97-AF65-F5344CB8AC3E}">
        <p14:creationId xmlns:p14="http://schemas.microsoft.com/office/powerpoint/2010/main" val="640695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5</a:t>
            </a:fld>
            <a:endParaRPr lang="ja-JP" altLang="en-US" dirty="0"/>
          </a:p>
        </p:txBody>
      </p:sp>
      <p:sp>
        <p:nvSpPr>
          <p:cNvPr id="5" name="タイトル 4"/>
          <p:cNvSpPr>
            <a:spLocks noGrp="1"/>
          </p:cNvSpPr>
          <p:nvPr>
            <p:ph type="title"/>
          </p:nvPr>
        </p:nvSpPr>
        <p:spPr/>
        <p:txBody>
          <a:bodyPr/>
          <a:lstStyle/>
          <a:p>
            <a:r>
              <a:rPr lang="ja-JP" altLang="en-US" dirty="0"/>
              <a:t>パスワード登録</a:t>
            </a:r>
          </a:p>
        </p:txBody>
      </p:sp>
      <p:cxnSp>
        <p:nvCxnSpPr>
          <p:cNvPr id="6" name="直線コネクタ 5"/>
          <p:cNvCxnSpPr/>
          <p:nvPr/>
        </p:nvCxnSpPr>
        <p:spPr>
          <a:xfrm>
            <a:off x="285750" y="1403664"/>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345281" y="999530"/>
            <a:ext cx="3695948" cy="369332"/>
          </a:xfrm>
          <a:prstGeom prst="rect">
            <a:avLst/>
          </a:prstGeom>
          <a:noFill/>
        </p:spPr>
        <p:txBody>
          <a:bodyPr wrap="none" rtlCol="0">
            <a:spAutoFit/>
          </a:bodyPr>
          <a:lstStyle/>
          <a:p>
            <a:r>
              <a:rPr kumimoji="1" lang="en-US" altLang="ja-JP"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AKASHI</a:t>
            </a:r>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にパスワードを登録する</a:t>
            </a:r>
          </a:p>
        </p:txBody>
      </p:sp>
      <p:sp>
        <p:nvSpPr>
          <p:cNvPr id="16" name="テキスト ボックス 15"/>
          <p:cNvSpPr txBox="1"/>
          <p:nvPr/>
        </p:nvSpPr>
        <p:spPr>
          <a:xfrm>
            <a:off x="345281" y="1600454"/>
            <a:ext cx="5955030" cy="307777"/>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1.</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AKASHI</a:t>
            </a:r>
            <a:r>
              <a:rPr kumimoji="1" lang="ja-JP" altLang="en-US" sz="1400" dirty="0">
                <a:latin typeface="メイリオ" panose="020B0604030504040204" pitchFamily="50" charset="-128"/>
                <a:ea typeface="メイリオ" panose="020B0604030504040204" pitchFamily="50" charset="-128"/>
              </a:rPr>
              <a:t>より「 マイページ利用案内」メールが送信されます。</a:t>
            </a:r>
          </a:p>
        </p:txBody>
      </p:sp>
      <p:pic>
        <p:nvPicPr>
          <p:cNvPr id="2051" name="Picture 3"/>
          <p:cNvPicPr>
            <a:picLocks noChangeAspect="1" noChangeArrowheads="1"/>
          </p:cNvPicPr>
          <p:nvPr/>
        </p:nvPicPr>
        <p:blipFill>
          <a:blip r:embed="rId3" cstate="print"/>
          <a:srcRect/>
          <a:stretch>
            <a:fillRect/>
          </a:stretch>
        </p:blipFill>
        <p:spPr bwMode="auto">
          <a:xfrm>
            <a:off x="504789" y="1995640"/>
            <a:ext cx="5636013" cy="5744696"/>
          </a:xfrm>
          <a:prstGeom prst="rect">
            <a:avLst/>
          </a:prstGeom>
          <a:noFill/>
          <a:ln w="9525">
            <a:solidFill>
              <a:schemeClr val="tx1"/>
            </a:solidFill>
            <a:miter lim="800000"/>
            <a:headEnd/>
            <a:tailEnd/>
          </a:ln>
        </p:spPr>
      </p:pic>
      <p:sp>
        <p:nvSpPr>
          <p:cNvPr id="10" name="四角形: 角を丸くする 9">
            <a:extLst>
              <a:ext uri="{FF2B5EF4-FFF2-40B4-BE49-F238E27FC236}">
                <a16:creationId xmlns:a16="http://schemas.microsoft.com/office/drawing/2014/main" id="{11FAF626-4273-4BC9-A52F-128D7B3F705F}"/>
              </a:ext>
            </a:extLst>
          </p:cNvPr>
          <p:cNvSpPr/>
          <p:nvPr/>
        </p:nvSpPr>
        <p:spPr>
          <a:xfrm>
            <a:off x="1067278" y="7919151"/>
            <a:ext cx="4753858" cy="73801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メイリオ" panose="020B0604030504040204" pitchFamily="50" charset="-128"/>
                <a:ea typeface="メイリオ" panose="020B0604030504040204" pitchFamily="50" charset="-128"/>
              </a:rPr>
              <a:t>メールが到着しない場合には管理者にお問い合わせください。</a:t>
            </a:r>
          </a:p>
        </p:txBody>
      </p:sp>
      <p:sp>
        <p:nvSpPr>
          <p:cNvPr id="9" name="四角形: 角を丸くする 8">
            <a:extLst>
              <a:ext uri="{FF2B5EF4-FFF2-40B4-BE49-F238E27FC236}">
                <a16:creationId xmlns:a16="http://schemas.microsoft.com/office/drawing/2014/main" id="{ACF023BC-8D6E-47E8-8C1C-1396492AC2FA}"/>
              </a:ext>
            </a:extLst>
          </p:cNvPr>
          <p:cNvSpPr/>
          <p:nvPr/>
        </p:nvSpPr>
        <p:spPr>
          <a:xfrm rot="20796507">
            <a:off x="812589" y="7786411"/>
            <a:ext cx="1214245" cy="265481"/>
          </a:xfrm>
          <a:prstGeom prst="round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dirty="0">
                <a:solidFill>
                  <a:srgbClr val="C00000"/>
                </a:solidFill>
              </a:rPr>
              <a:t>Check!</a:t>
            </a:r>
          </a:p>
        </p:txBody>
      </p:sp>
    </p:spTree>
    <p:extLst>
      <p:ext uri="{BB962C8B-B14F-4D97-AF65-F5344CB8AC3E}">
        <p14:creationId xmlns:p14="http://schemas.microsoft.com/office/powerpoint/2010/main" val="1045386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srcRect/>
          <a:stretch>
            <a:fillRect/>
          </a:stretch>
        </p:blipFill>
        <p:spPr bwMode="auto">
          <a:xfrm>
            <a:off x="308472" y="2286746"/>
            <a:ext cx="6158429" cy="3279385"/>
          </a:xfrm>
          <a:prstGeom prst="rect">
            <a:avLst/>
          </a:prstGeom>
          <a:noFill/>
          <a:ln w="9525">
            <a:solidFill>
              <a:schemeClr val="tx1"/>
            </a:solidFill>
            <a:miter lim="800000"/>
            <a:headEnd/>
            <a:tailEnd/>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6</a:t>
            </a:fld>
            <a:endParaRPr lang="ja-JP" altLang="en-US" dirty="0"/>
          </a:p>
        </p:txBody>
      </p:sp>
      <p:sp>
        <p:nvSpPr>
          <p:cNvPr id="5" name="タイトル 4"/>
          <p:cNvSpPr>
            <a:spLocks noGrp="1"/>
          </p:cNvSpPr>
          <p:nvPr>
            <p:ph type="title"/>
          </p:nvPr>
        </p:nvSpPr>
        <p:spPr/>
        <p:txBody>
          <a:bodyPr/>
          <a:lstStyle/>
          <a:p>
            <a:r>
              <a:rPr lang="ja-JP" altLang="en-US" dirty="0"/>
              <a:t>パスワード登録</a:t>
            </a:r>
          </a:p>
        </p:txBody>
      </p:sp>
      <p:cxnSp>
        <p:nvCxnSpPr>
          <p:cNvPr id="6" name="直線コネクタ 5"/>
          <p:cNvCxnSpPr/>
          <p:nvPr/>
        </p:nvCxnSpPr>
        <p:spPr>
          <a:xfrm>
            <a:off x="285750" y="1403664"/>
            <a:ext cx="6240780" cy="2226"/>
          </a:xfrm>
          <a:prstGeom prst="line">
            <a:avLst/>
          </a:prstGeom>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345281" y="999530"/>
            <a:ext cx="3695948" cy="369332"/>
          </a:xfrm>
          <a:prstGeom prst="rect">
            <a:avLst/>
          </a:prstGeom>
          <a:noFill/>
        </p:spPr>
        <p:txBody>
          <a:bodyPr wrap="none" rtlCol="0">
            <a:spAutoFit/>
          </a:bodyPr>
          <a:lstStyle/>
          <a:p>
            <a:r>
              <a:rPr kumimoji="1" lang="en-US" altLang="ja-JP"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AKASHI</a:t>
            </a:r>
            <a:r>
              <a:rPr kumimoji="1" lang="ja-JP" altLang="en-US"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にパスワードを登録する</a:t>
            </a:r>
          </a:p>
        </p:txBody>
      </p:sp>
      <p:sp>
        <p:nvSpPr>
          <p:cNvPr id="16" name="テキスト ボックス 15"/>
          <p:cNvSpPr txBox="1"/>
          <p:nvPr/>
        </p:nvSpPr>
        <p:spPr>
          <a:xfrm>
            <a:off x="376777" y="1527627"/>
            <a:ext cx="5955030" cy="523220"/>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　メール内「下記</a:t>
            </a:r>
            <a:r>
              <a:rPr kumimoji="1" lang="en-US" altLang="ja-JP" sz="1400" dirty="0">
                <a:latin typeface="メイリオ" panose="020B0604030504040204" pitchFamily="50" charset="-128"/>
                <a:ea typeface="メイリオ" panose="020B0604030504040204" pitchFamily="50" charset="-128"/>
              </a:rPr>
              <a:t>URL</a:t>
            </a:r>
            <a:r>
              <a:rPr kumimoji="1" lang="ja-JP" altLang="en-US" sz="1400" dirty="0">
                <a:latin typeface="メイリオ" panose="020B0604030504040204" pitchFamily="50" charset="-128"/>
                <a:ea typeface="メイリオ" panose="020B0604030504040204" pitchFamily="50" charset="-128"/>
              </a:rPr>
              <a:t>からパスワードを設定し」の下にある</a:t>
            </a:r>
            <a:r>
              <a:rPr kumimoji="1" lang="en-US" altLang="ja-JP" sz="1400" dirty="0">
                <a:latin typeface="メイリオ" panose="020B0604030504040204" pitchFamily="50" charset="-128"/>
                <a:ea typeface="メイリオ" panose="020B0604030504040204" pitchFamily="50" charset="-128"/>
              </a:rPr>
              <a:t>URL</a:t>
            </a:r>
            <a:r>
              <a:rPr kumimoji="1" lang="ja-JP" altLang="en-US" sz="1400" dirty="0">
                <a:latin typeface="メイリオ" panose="020B0604030504040204" pitchFamily="50" charset="-128"/>
                <a:ea typeface="メイリオ" panose="020B0604030504040204" pitchFamily="50" charset="-128"/>
              </a:rPr>
              <a:t>をブラウザで開きます。</a:t>
            </a:r>
          </a:p>
        </p:txBody>
      </p:sp>
      <p:sp>
        <p:nvSpPr>
          <p:cNvPr id="12" name="正方形/長方形 11"/>
          <p:cNvSpPr/>
          <p:nvPr/>
        </p:nvSpPr>
        <p:spPr>
          <a:xfrm>
            <a:off x="490457" y="5103426"/>
            <a:ext cx="2230709" cy="195687"/>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grpSp>
        <p:nvGrpSpPr>
          <p:cNvPr id="22" name="グループ化 21"/>
          <p:cNvGrpSpPr/>
          <p:nvPr/>
        </p:nvGrpSpPr>
        <p:grpSpPr>
          <a:xfrm>
            <a:off x="2809301" y="5180408"/>
            <a:ext cx="1438262" cy="413359"/>
            <a:chOff x="5526209" y="1215025"/>
            <a:chExt cx="1438262" cy="413359"/>
          </a:xfrm>
          <a:solidFill>
            <a:schemeClr val="accent3">
              <a:lumMod val="75000"/>
            </a:schemeClr>
          </a:solidFill>
        </p:grpSpPr>
        <p:sp>
          <p:nvSpPr>
            <p:cNvPr id="23" name="二等辺三角形 22"/>
            <p:cNvSpPr/>
            <p:nvPr/>
          </p:nvSpPr>
          <p:spPr>
            <a:xfrm flipV="1">
              <a:off x="5526209" y="1322712"/>
              <a:ext cx="385591" cy="11017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4" name="角丸四角形 23"/>
            <p:cNvSpPr/>
            <p:nvPr/>
          </p:nvSpPr>
          <p:spPr>
            <a:xfrm>
              <a:off x="5736921" y="1215025"/>
              <a:ext cx="1227550" cy="41335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rPr>
                <a:t>注意！</a:t>
              </a:r>
            </a:p>
          </p:txBody>
        </p:sp>
      </p:grpSp>
      <p:sp>
        <p:nvSpPr>
          <p:cNvPr id="18" name="四角形: 角を丸くする 17">
            <a:extLst>
              <a:ext uri="{FF2B5EF4-FFF2-40B4-BE49-F238E27FC236}">
                <a16:creationId xmlns:a16="http://schemas.microsoft.com/office/drawing/2014/main" id="{E0395AF2-03F4-455D-ADE2-175D71D65E5E}"/>
              </a:ext>
            </a:extLst>
          </p:cNvPr>
          <p:cNvSpPr/>
          <p:nvPr/>
        </p:nvSpPr>
        <p:spPr>
          <a:xfrm>
            <a:off x="1187097" y="7228348"/>
            <a:ext cx="4723444" cy="95522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メイリオ" panose="020B0604030504040204" pitchFamily="50" charset="-128"/>
                <a:ea typeface="メイリオ" panose="020B0604030504040204" pitchFamily="50" charset="-128"/>
              </a:rPr>
              <a:t>パスワード変更には有効期限があります。</a:t>
            </a:r>
            <a:endParaRPr kumimoji="1" lang="en-US" altLang="ja-JP" sz="1400" dirty="0">
              <a:solidFill>
                <a:schemeClr val="tx1"/>
              </a:solidFill>
              <a:latin typeface="メイリオ" panose="020B0604030504040204" pitchFamily="50" charset="-128"/>
              <a:ea typeface="メイリオ" panose="020B0604030504040204" pitchFamily="50" charset="-128"/>
            </a:endParaRPr>
          </a:p>
          <a:p>
            <a:r>
              <a:rPr kumimoji="1" lang="ja-JP" altLang="en-US" sz="1400" dirty="0">
                <a:solidFill>
                  <a:schemeClr val="tx1"/>
                </a:solidFill>
                <a:latin typeface="メイリオ" panose="020B0604030504040204" pitchFamily="50" charset="-128"/>
                <a:ea typeface="メイリオ" panose="020B0604030504040204" pitchFamily="50" charset="-128"/>
              </a:rPr>
              <a:t>メールに記載の有効期限内に設定をお願いします。</a:t>
            </a:r>
          </a:p>
        </p:txBody>
      </p:sp>
      <p:sp>
        <p:nvSpPr>
          <p:cNvPr id="17" name="四角形: 角を丸くする 16">
            <a:extLst>
              <a:ext uri="{FF2B5EF4-FFF2-40B4-BE49-F238E27FC236}">
                <a16:creationId xmlns:a16="http://schemas.microsoft.com/office/drawing/2014/main" id="{B75119E5-746D-4B64-97ED-B96233707336}"/>
              </a:ext>
            </a:extLst>
          </p:cNvPr>
          <p:cNvSpPr/>
          <p:nvPr/>
        </p:nvSpPr>
        <p:spPr>
          <a:xfrm rot="20437465">
            <a:off x="644311" y="7035734"/>
            <a:ext cx="1290864" cy="329954"/>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dirty="0">
                <a:solidFill>
                  <a:schemeClr val="bg1"/>
                </a:solidFill>
              </a:rPr>
              <a:t>Caution!</a:t>
            </a:r>
          </a:p>
        </p:txBody>
      </p:sp>
    </p:spTree>
    <p:extLst>
      <p:ext uri="{BB962C8B-B14F-4D97-AF65-F5344CB8AC3E}">
        <p14:creationId xmlns:p14="http://schemas.microsoft.com/office/powerpoint/2010/main" val="1045386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1184601" y="1506040"/>
            <a:ext cx="4048125" cy="5514975"/>
          </a:xfrm>
          <a:prstGeom prst="rect">
            <a:avLst/>
          </a:prstGeom>
          <a:noFill/>
          <a:ln w="9525">
            <a:solidFill>
              <a:schemeClr val="tx1"/>
            </a:solidFill>
            <a:miter lim="800000"/>
            <a:headEnd/>
            <a:tailEnd/>
          </a:ln>
        </p:spPr>
      </p:pic>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7</a:t>
            </a:fld>
            <a:endParaRPr lang="ja-JP" altLang="en-US" dirty="0"/>
          </a:p>
        </p:txBody>
      </p:sp>
      <p:sp>
        <p:nvSpPr>
          <p:cNvPr id="5" name="タイトル 4"/>
          <p:cNvSpPr>
            <a:spLocks noGrp="1"/>
          </p:cNvSpPr>
          <p:nvPr>
            <p:ph type="title"/>
          </p:nvPr>
        </p:nvSpPr>
        <p:spPr/>
        <p:txBody>
          <a:bodyPr/>
          <a:lstStyle/>
          <a:p>
            <a:r>
              <a:rPr lang="ja-JP" altLang="en-US" dirty="0"/>
              <a:t>パスワード登録</a:t>
            </a:r>
          </a:p>
        </p:txBody>
      </p:sp>
      <p:sp>
        <p:nvSpPr>
          <p:cNvPr id="16" name="テキスト ボックス 15"/>
          <p:cNvSpPr txBox="1"/>
          <p:nvPr/>
        </p:nvSpPr>
        <p:spPr>
          <a:xfrm>
            <a:off x="342900" y="1085850"/>
            <a:ext cx="5955030" cy="307777"/>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3.</a:t>
            </a:r>
            <a:r>
              <a:rPr kumimoji="1" lang="ja-JP" altLang="en-US" sz="1400" dirty="0">
                <a:latin typeface="メイリオ" panose="020B0604030504040204" pitchFamily="50" charset="-128"/>
                <a:ea typeface="メイリオ" panose="020B0604030504040204" pitchFamily="50" charset="-128"/>
              </a:rPr>
              <a:t>　自分のログイン用パスワードを設定します。　</a:t>
            </a:r>
          </a:p>
        </p:txBody>
      </p:sp>
      <p:sp>
        <p:nvSpPr>
          <p:cNvPr id="11" name="正方形/長方形 10"/>
          <p:cNvSpPr/>
          <p:nvPr/>
        </p:nvSpPr>
        <p:spPr>
          <a:xfrm>
            <a:off x="1465657" y="4122923"/>
            <a:ext cx="3414816" cy="977885"/>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3" name="四角形: 角を丸くする 2">
            <a:extLst>
              <a:ext uri="{FF2B5EF4-FFF2-40B4-BE49-F238E27FC236}">
                <a16:creationId xmlns:a16="http://schemas.microsoft.com/office/drawing/2014/main" id="{F664EB1E-42FE-4C7D-AF22-A8E9A591BEA9}"/>
              </a:ext>
            </a:extLst>
          </p:cNvPr>
          <p:cNvSpPr/>
          <p:nvPr/>
        </p:nvSpPr>
        <p:spPr>
          <a:xfrm>
            <a:off x="967063" y="7578482"/>
            <a:ext cx="4723444" cy="95522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メイリオ" panose="020B0604030504040204" pitchFamily="50" charset="-128"/>
                <a:ea typeface="メイリオ" panose="020B0604030504040204" pitchFamily="50" charset="-128"/>
              </a:rPr>
              <a:t>パスワードは英字・数字・記号のうち</a:t>
            </a:r>
            <a:r>
              <a:rPr kumimoji="1" lang="en-US" altLang="ja-JP" sz="1400" dirty="0">
                <a:solidFill>
                  <a:schemeClr val="tx1"/>
                </a:solidFill>
                <a:latin typeface="メイリオ" panose="020B0604030504040204" pitchFamily="50" charset="-128"/>
                <a:ea typeface="メイリオ" panose="020B0604030504040204" pitchFamily="50" charset="-128"/>
              </a:rPr>
              <a:t>2</a:t>
            </a:r>
            <a:r>
              <a:rPr kumimoji="1" lang="ja-JP" altLang="en-US" sz="1400" dirty="0">
                <a:solidFill>
                  <a:schemeClr val="tx1"/>
                </a:solidFill>
                <a:latin typeface="メイリオ" panose="020B0604030504040204" pitchFamily="50" charset="-128"/>
                <a:ea typeface="メイリオ" panose="020B0604030504040204" pitchFamily="50" charset="-128"/>
              </a:rPr>
              <a:t>種類以上が含れる、</a:t>
            </a:r>
            <a:r>
              <a:rPr kumimoji="1" lang="en-US" altLang="ja-JP" sz="1400" dirty="0">
                <a:solidFill>
                  <a:schemeClr val="tx1"/>
                </a:solidFill>
                <a:latin typeface="メイリオ" panose="020B0604030504040204" pitchFamily="50" charset="-128"/>
                <a:ea typeface="メイリオ" panose="020B0604030504040204" pitchFamily="50" charset="-128"/>
              </a:rPr>
              <a:t>8</a:t>
            </a:r>
            <a:r>
              <a:rPr kumimoji="1" lang="ja-JP" altLang="en-US" sz="1400" dirty="0">
                <a:solidFill>
                  <a:schemeClr val="tx1"/>
                </a:solidFill>
                <a:latin typeface="メイリオ" panose="020B0604030504040204" pitchFamily="50" charset="-128"/>
                <a:ea typeface="メイリオ" panose="020B0604030504040204" pitchFamily="50" charset="-128"/>
              </a:rPr>
              <a:t>文字以上で設定をすることが必要となります。</a:t>
            </a:r>
          </a:p>
        </p:txBody>
      </p:sp>
      <p:sp>
        <p:nvSpPr>
          <p:cNvPr id="13" name="四角形: 角を丸くする 12">
            <a:extLst>
              <a:ext uri="{FF2B5EF4-FFF2-40B4-BE49-F238E27FC236}">
                <a16:creationId xmlns:a16="http://schemas.microsoft.com/office/drawing/2014/main" id="{C7DFF4B4-789A-4FD0-9519-E5946C7F0F74}"/>
              </a:ext>
            </a:extLst>
          </p:cNvPr>
          <p:cNvSpPr/>
          <p:nvPr/>
        </p:nvSpPr>
        <p:spPr>
          <a:xfrm rot="20796507">
            <a:off x="737971" y="7466948"/>
            <a:ext cx="1192035" cy="253013"/>
          </a:xfrm>
          <a:prstGeom prst="round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dirty="0">
                <a:solidFill>
                  <a:srgbClr val="C00000"/>
                </a:solidFill>
              </a:rPr>
              <a:t>Check!</a:t>
            </a:r>
          </a:p>
        </p:txBody>
      </p:sp>
    </p:spTree>
    <p:extLst>
      <p:ext uri="{BB962C8B-B14F-4D97-AF65-F5344CB8AC3E}">
        <p14:creationId xmlns:p14="http://schemas.microsoft.com/office/powerpoint/2010/main" val="1045386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94E8D513-F815-49AF-AE30-01E47A21E05B}" type="slidenum">
              <a:rPr lang="ja-JP" altLang="en-US" smtClean="0"/>
              <a:pPr/>
              <a:t>8</a:t>
            </a:fld>
            <a:endParaRPr lang="ja-JP" altLang="en-US" dirty="0"/>
          </a:p>
        </p:txBody>
      </p:sp>
      <p:sp>
        <p:nvSpPr>
          <p:cNvPr id="5" name="タイトル 4"/>
          <p:cNvSpPr>
            <a:spLocks noGrp="1"/>
          </p:cNvSpPr>
          <p:nvPr>
            <p:ph type="title"/>
          </p:nvPr>
        </p:nvSpPr>
        <p:spPr/>
        <p:txBody>
          <a:bodyPr/>
          <a:lstStyle/>
          <a:p>
            <a:r>
              <a:rPr lang="ja-JP" altLang="en-US" dirty="0"/>
              <a:t>パスワード登録</a:t>
            </a:r>
          </a:p>
        </p:txBody>
      </p:sp>
      <p:sp>
        <p:nvSpPr>
          <p:cNvPr id="6" name="テキスト ボックス 5"/>
          <p:cNvSpPr txBox="1"/>
          <p:nvPr/>
        </p:nvSpPr>
        <p:spPr>
          <a:xfrm>
            <a:off x="342900" y="1085850"/>
            <a:ext cx="5955030" cy="307777"/>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4.</a:t>
            </a:r>
            <a:r>
              <a:rPr kumimoji="1" lang="ja-JP" altLang="en-US" sz="1400" dirty="0">
                <a:latin typeface="メイリオ" panose="020B0604030504040204" pitchFamily="50" charset="-128"/>
                <a:ea typeface="メイリオ" panose="020B0604030504040204" pitchFamily="50" charset="-128"/>
              </a:rPr>
              <a:t>　パスワード設定が完了するとログイン画面が表示されます。　</a:t>
            </a:r>
          </a:p>
        </p:txBody>
      </p:sp>
      <p:sp>
        <p:nvSpPr>
          <p:cNvPr id="11" name="テキスト ボックス 10"/>
          <p:cNvSpPr txBox="1"/>
          <p:nvPr/>
        </p:nvSpPr>
        <p:spPr>
          <a:xfrm>
            <a:off x="412433" y="7206721"/>
            <a:ext cx="5955030" cy="1384995"/>
          </a:xfrm>
          <a:prstGeom prst="rect">
            <a:avLst/>
          </a:prstGeom>
          <a:noFill/>
        </p:spPr>
        <p:txBody>
          <a:bodyPr wrap="square" rtlCol="0">
            <a:spAutoFit/>
          </a:bodyPr>
          <a:lstStyle/>
          <a:p>
            <a:pPr marL="342900" indent="-342900"/>
            <a:r>
              <a:rPr kumimoji="1" lang="en-US" altLang="ja-JP" sz="1400" dirty="0">
                <a:latin typeface="メイリオ" panose="020B0604030504040204" pitchFamily="50" charset="-128"/>
                <a:ea typeface="メイリオ" panose="020B0604030504040204" pitchFamily="50" charset="-128"/>
              </a:rPr>
              <a:t>5.</a:t>
            </a:r>
            <a:r>
              <a:rPr kumimoji="1" lang="ja-JP" altLang="en-US" sz="1400" dirty="0">
                <a:latin typeface="メイリオ" panose="020B0604030504040204" pitchFamily="50" charset="-128"/>
                <a:ea typeface="メイリオ" panose="020B0604030504040204" pitchFamily="50" charset="-128"/>
              </a:rPr>
              <a:t>　ログインに必要な「企業</a:t>
            </a:r>
            <a:r>
              <a:rPr kumimoji="1" lang="en-US" altLang="ja-JP" sz="1400" dirty="0">
                <a:latin typeface="メイリオ" panose="020B0604030504040204" pitchFamily="50" charset="-128"/>
                <a:ea typeface="メイリオ" panose="020B0604030504040204" pitchFamily="50" charset="-128"/>
              </a:rPr>
              <a:t>ID</a:t>
            </a:r>
            <a:r>
              <a:rPr kumimoji="1" lang="ja-JP" altLang="en-US" sz="1400" dirty="0">
                <a:latin typeface="メイリオ" panose="020B0604030504040204" pitchFamily="50" charset="-128"/>
                <a:ea typeface="メイリオ" panose="020B0604030504040204" pitchFamily="50" charset="-128"/>
              </a:rPr>
              <a:t>」は自動的に入力されていますので、 </a:t>
            </a:r>
            <a:r>
              <a:rPr kumimoji="1" lang="ja-JP" altLang="en-US" sz="1400" b="1" dirty="0">
                <a:latin typeface="メイリオ" panose="020B0604030504040204" pitchFamily="50" charset="-128"/>
                <a:ea typeface="メイリオ" panose="020B0604030504040204" pitchFamily="50" charset="-128"/>
              </a:rPr>
              <a:t>「ログイン</a:t>
            </a:r>
            <a:r>
              <a:rPr kumimoji="1" lang="en-US" altLang="ja-JP" sz="1400" b="1" dirty="0">
                <a:latin typeface="メイリオ" panose="020B0604030504040204" pitchFamily="50" charset="-128"/>
                <a:ea typeface="メイリオ" panose="020B0604030504040204" pitchFamily="50" charset="-128"/>
              </a:rPr>
              <a:t>ID</a:t>
            </a:r>
            <a:r>
              <a:rPr kumimoji="1" lang="ja-JP" altLang="en-US" sz="1400" b="1" dirty="0">
                <a:latin typeface="メイリオ" panose="020B0604030504040204" pitchFamily="50" charset="-128"/>
                <a:ea typeface="メイリオ" panose="020B0604030504040204" pitchFamily="50" charset="-128"/>
              </a:rPr>
              <a:t>」または「メールアドレス」と設定したパスワード</a:t>
            </a:r>
            <a:r>
              <a:rPr kumimoji="1" lang="ja-JP" altLang="en-US" sz="1400" dirty="0">
                <a:latin typeface="メイリオ" panose="020B0604030504040204" pitchFamily="50" charset="-128"/>
                <a:ea typeface="メイリオ" panose="020B0604030504040204" pitchFamily="50" charset="-128"/>
              </a:rPr>
              <a:t>を入力し、ログインを確認してください。</a:t>
            </a:r>
            <a:endParaRPr kumimoji="1" lang="en-US" altLang="ja-JP" sz="1400" dirty="0">
              <a:latin typeface="メイリオ" panose="020B0604030504040204" pitchFamily="50" charset="-128"/>
              <a:ea typeface="メイリオ" panose="020B0604030504040204" pitchFamily="50" charset="-128"/>
            </a:endParaRPr>
          </a:p>
          <a:p>
            <a:pPr marL="342900" indent="-342900"/>
            <a:endParaRPr kumimoji="1" lang="en-US" altLang="ja-JP" sz="1400" dirty="0">
              <a:latin typeface="メイリオ" panose="020B0604030504040204" pitchFamily="50" charset="-128"/>
              <a:ea typeface="メイリオ" panose="020B0604030504040204" pitchFamily="50" charset="-128"/>
            </a:endParaRPr>
          </a:p>
          <a:p>
            <a:pPr marL="342900" indent="-342900"/>
            <a:r>
              <a:rPr kumimoji="1" lang="en-US" altLang="ja-JP" sz="1400" dirty="0">
                <a:latin typeface="メイリオ" panose="020B0604030504040204" pitchFamily="50" charset="-128"/>
                <a:ea typeface="メイリオ" panose="020B0604030504040204" pitchFamily="50" charset="-128"/>
              </a:rPr>
              <a:t>6.</a:t>
            </a:r>
            <a:r>
              <a:rPr kumimoji="1" lang="ja-JP" altLang="en-US" sz="1400" dirty="0">
                <a:latin typeface="メイリオ" panose="020B0604030504040204" pitchFamily="50" charset="-128"/>
                <a:ea typeface="メイリオ" panose="020B0604030504040204" pitchFamily="50" charset="-128"/>
              </a:rPr>
              <a:t>　 「 マイページ利用案内」メールにあるログイン</a:t>
            </a:r>
            <a:r>
              <a:rPr kumimoji="1" lang="en-US" altLang="ja-JP" sz="1400" dirty="0">
                <a:latin typeface="メイリオ" panose="020B0604030504040204" pitchFamily="50" charset="-128"/>
                <a:ea typeface="メイリオ" panose="020B0604030504040204" pitchFamily="50" charset="-128"/>
              </a:rPr>
              <a:t>URL</a:t>
            </a:r>
            <a:r>
              <a:rPr kumimoji="1" lang="ja-JP" altLang="en-US" sz="1400" dirty="0">
                <a:latin typeface="メイリオ" panose="020B0604030504040204" pitchFamily="50" charset="-128"/>
                <a:ea typeface="メイリオ" panose="020B0604030504040204" pitchFamily="50" charset="-128"/>
              </a:rPr>
              <a:t>をブックマークし、今後のログインに利用してください。</a:t>
            </a:r>
          </a:p>
        </p:txBody>
      </p:sp>
      <p:pic>
        <p:nvPicPr>
          <p:cNvPr id="5122" name="Picture 2"/>
          <p:cNvPicPr>
            <a:picLocks noChangeAspect="1" noChangeArrowheads="1"/>
          </p:cNvPicPr>
          <p:nvPr/>
        </p:nvPicPr>
        <p:blipFill>
          <a:blip r:embed="rId3" cstate="print"/>
          <a:srcRect/>
          <a:stretch>
            <a:fillRect/>
          </a:stretch>
        </p:blipFill>
        <p:spPr bwMode="auto">
          <a:xfrm>
            <a:off x="528809" y="1589815"/>
            <a:ext cx="5888477" cy="5141491"/>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622055113"/>
      </p:ext>
    </p:extLst>
  </p:cSld>
  <p:clrMapOvr>
    <a:masterClrMapping/>
  </p:clrMapOvr>
</p:sld>
</file>

<file path=ppt/theme/theme1.xml><?xml version="1.0" encoding="utf-8"?>
<a:theme xmlns:a="http://schemas.openxmlformats.org/drawingml/2006/main" name="Office テーマ">
  <a:themeElements>
    <a:clrScheme name="AKASHI">
      <a:dk1>
        <a:srgbClr val="333333"/>
      </a:dk1>
      <a:lt1>
        <a:sysClr val="window" lastClr="FFFFFF"/>
      </a:lt1>
      <a:dk2>
        <a:srgbClr val="44546A"/>
      </a:dk2>
      <a:lt2>
        <a:srgbClr val="E7E6E6"/>
      </a:lt2>
      <a:accent1>
        <a:srgbClr val="1181C0"/>
      </a:accent1>
      <a:accent2>
        <a:srgbClr val="15A6BB"/>
      </a:accent2>
      <a:accent3>
        <a:srgbClr val="FFCC00"/>
      </a:accent3>
      <a:accent4>
        <a:srgbClr val="FF5050"/>
      </a:accent4>
      <a:accent5>
        <a:srgbClr val="4472C4"/>
      </a:accent5>
      <a:accent6>
        <a:srgbClr val="70AD47"/>
      </a:accent6>
      <a:hlink>
        <a:srgbClr val="0563C1"/>
      </a:hlink>
      <a:folHlink>
        <a:srgbClr val="954F72"/>
      </a:folHlink>
    </a:clrScheme>
    <a:fontScheme name="游ゴ＋CenturyG">
      <a:majorFont>
        <a:latin typeface="Century Gothic"/>
        <a:ea typeface="游ゴシック"/>
        <a:cs typeface=""/>
      </a:majorFont>
      <a:minorFont>
        <a:latin typeface="Century Gothic"/>
        <a:ea typeface="游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accent1"/>
          </a:solidFill>
        </a:ln>
      </a:spPr>
      <a:bodyPr rtlCol="0" anchor="ctr"/>
      <a:lstStyle>
        <a:defPPr algn="ctr">
          <a:defRPr kumimoji="1" dirty="0" smtClean="0">
            <a:solidFill>
              <a:schemeClr val="accent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2181</Words>
  <Application>Microsoft Office PowerPoint</Application>
  <PresentationFormat>画面に合わせる (4:3)</PresentationFormat>
  <Paragraphs>297</Paragraphs>
  <Slides>33</Slides>
  <Notes>33</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33</vt:i4>
      </vt:variant>
    </vt:vector>
  </HeadingPairs>
  <TitlesOfParts>
    <vt:vector size="38" baseType="lpstr">
      <vt:lpstr>メイリオ</vt:lpstr>
      <vt:lpstr>游ゴシック</vt:lpstr>
      <vt:lpstr>Arial</vt:lpstr>
      <vt:lpstr>Century Gothic</vt:lpstr>
      <vt:lpstr>Office テーマ</vt:lpstr>
      <vt:lpstr>クラウド勤怠管理システム ＡＫＡＳＨＩ [ アカシ ]</vt:lpstr>
      <vt:lpstr>管理者さまへ</vt:lpstr>
      <vt:lpstr>管理者さまへ</vt:lpstr>
      <vt:lpstr>もくじ</vt:lpstr>
      <vt:lpstr>AKASHIについて</vt:lpstr>
      <vt:lpstr>パスワード登録</vt:lpstr>
      <vt:lpstr>パスワード登録</vt:lpstr>
      <vt:lpstr>パスワード登録</vt:lpstr>
      <vt:lpstr>パスワード登録</vt:lpstr>
      <vt:lpstr>打刻</vt:lpstr>
      <vt:lpstr>打刻</vt:lpstr>
      <vt:lpstr>打刻</vt:lpstr>
      <vt:lpstr>打刻</vt:lpstr>
      <vt:lpstr>打刻</vt:lpstr>
      <vt:lpstr>打刻</vt:lpstr>
      <vt:lpstr>打刻</vt:lpstr>
      <vt:lpstr>打刻</vt:lpstr>
      <vt:lpstr>打刻</vt:lpstr>
      <vt:lpstr>打刻</vt:lpstr>
      <vt:lpstr>打刻</vt:lpstr>
      <vt:lpstr>打刻</vt:lpstr>
      <vt:lpstr>打刻</vt:lpstr>
      <vt:lpstr>自身の勤怠状況の確認</vt:lpstr>
      <vt:lpstr>出勤簿の確認</vt:lpstr>
      <vt:lpstr>出勤簿の確認</vt:lpstr>
      <vt:lpstr>出勤簿の確認</vt:lpstr>
      <vt:lpstr>ダッシュボードの確認</vt:lpstr>
      <vt:lpstr>休暇一覧の確認</vt:lpstr>
      <vt:lpstr>月次提出</vt:lpstr>
      <vt:lpstr>月次提出</vt:lpstr>
      <vt:lpstr>アラートについて</vt:lpstr>
      <vt:lpstr>アラートについて</vt:lpstr>
      <vt:lpstr>お問い合わせ先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2016-10-03T01:30:39Z</dcterms:created>
  <dcterms:modified xsi:type="dcterms:W3CDTF">2023-02-14T08:31:30Z</dcterms:modified>
</cp:coreProperties>
</file>